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1/10/2019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1/10/2019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1/10/2019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1/10/2019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t>1/10/2019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t>1/10/2019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ru-RU" smtClean="0"/>
              <a:t>Образец заголовка</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tx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dirty="0"/>
              <a:t>1/10/2019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Content Placeholder 3"/>
          <p:cNvSpPr>
            <a:spLocks noGrp="1"/>
          </p:cNvSpPr>
          <p:nvPr>
            <p:ph sz="quarter" idx="13"/>
          </p:nvPr>
        </p:nvSpPr>
        <p:spPr>
          <a:xfrm>
            <a:off x="913774" y="3051012"/>
            <a:ext cx="5106027"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3" name="Content Placeholder 5"/>
          <p:cNvSpPr>
            <a:spLocks noGrp="1"/>
          </p:cNvSpPr>
          <p:nvPr>
            <p:ph sz="quarter" idx="14"/>
          </p:nvPr>
        </p:nvSpPr>
        <p:spPr>
          <a:xfrm>
            <a:off x="6172200" y="3051012"/>
            <a:ext cx="5105401"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ru-RU" smtClean="0"/>
              <a:t>Образец заголовка</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1/10/2019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1/10/2019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4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1/10/2019</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outerShdw blurRad="47625" dist="12700" dir="2700000" algn="tl" rotWithShape="0">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outerShdw blurRad="47625" dist="12700" dir="2700000" algn="tl" rotWithShape="0">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outerShdw blurRad="47625" dist="12700" dir="2700000" algn="tl" rotWithShape="0">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jpeg"/><Relationship Id="rId4" Type="http://schemas.openxmlformats.org/officeDocument/2006/relationships/image" Target="../media/image50.jpg"/></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2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3518" y="2961410"/>
            <a:ext cx="12192000" cy="3366654"/>
          </a:xfrm>
        </p:spPr>
        <p:txBody>
          <a:bodyPr>
            <a:normAutofit fontScale="90000"/>
          </a:bodyPr>
          <a:lstStyle/>
          <a:p>
            <a:r>
              <a:rPr lang="ru-RU" b="1" dirty="0">
                <a:solidFill>
                  <a:srgbClr val="FF0000"/>
                </a:solidFill>
              </a:rPr>
              <a:t>1941</a:t>
            </a:r>
            <a:r>
              <a:rPr lang="ru-RU" dirty="0"/>
              <a:t> НАЧАЛО ВЕЛИКОЙ </a:t>
            </a:r>
            <a:r>
              <a:rPr lang="ru-RU" dirty="0" smtClean="0"/>
              <a:t>ОТЕЧЕСТВЕННОЙ</a:t>
            </a:r>
            <a:br>
              <a:rPr lang="ru-RU" dirty="0" smtClean="0"/>
            </a:br>
            <a:r>
              <a:rPr lang="ru-RU" dirty="0" smtClean="0"/>
              <a:t> ВОЙНЫ</a:t>
            </a:r>
            <a:br>
              <a:rPr lang="ru-RU" dirty="0" smtClean="0"/>
            </a:br>
            <a:r>
              <a:rPr lang="ru-RU" b="1" dirty="0" smtClean="0">
                <a:solidFill>
                  <a:srgbClr val="FF0000"/>
                </a:solidFill>
              </a:rPr>
              <a:t/>
            </a:r>
            <a:br>
              <a:rPr lang="ru-RU" b="1" dirty="0" smtClean="0">
                <a:solidFill>
                  <a:srgbClr val="FF0000"/>
                </a:solidFill>
              </a:rPr>
            </a:br>
            <a:r>
              <a:rPr lang="ru-RU" b="1" dirty="0" smtClean="0">
                <a:solidFill>
                  <a:srgbClr val="FF0000"/>
                </a:solidFill>
              </a:rPr>
              <a:t>4 года 1418 </a:t>
            </a:r>
            <a:r>
              <a:rPr lang="ru-RU" b="1" dirty="0">
                <a:solidFill>
                  <a:srgbClr val="FF0000"/>
                </a:solidFill>
              </a:rPr>
              <a:t>ДНЕЙ И НОЧЕЙ </a:t>
            </a:r>
            <a:r>
              <a:rPr lang="ru-RU" dirty="0"/>
              <a:t/>
            </a:r>
            <a:br>
              <a:rPr lang="ru-RU" dirty="0"/>
            </a:br>
            <a:r>
              <a:rPr lang="ru-RU" dirty="0" smtClean="0"/>
              <a:t/>
            </a:r>
            <a:br>
              <a:rPr lang="ru-RU" dirty="0" smtClean="0"/>
            </a:br>
            <a:r>
              <a:rPr lang="ru-RU" b="1" dirty="0" smtClean="0">
                <a:solidFill>
                  <a:srgbClr val="FF0000"/>
                </a:solidFill>
              </a:rPr>
              <a:t>1945</a:t>
            </a:r>
            <a:r>
              <a:rPr lang="ru-RU" dirty="0" smtClean="0"/>
              <a:t> </a:t>
            </a:r>
            <a:r>
              <a:rPr lang="ru-RU" dirty="0"/>
              <a:t>ОКОНЧАНИЕ </a:t>
            </a:r>
            <a:r>
              <a:rPr lang="ru-RU" dirty="0" smtClean="0"/>
              <a:t>ВЕЛИКОЙ ОТЕЧЕСТВЕННОЙ ВОЙНЫ </a:t>
            </a:r>
            <a:br>
              <a:rPr lang="ru-RU" dirty="0" smtClean="0"/>
            </a:br>
            <a:r>
              <a:rPr lang="ru-RU" dirty="0"/>
              <a:t/>
            </a:r>
            <a:br>
              <a:rPr lang="ru-RU" dirty="0"/>
            </a:br>
            <a:endParaRPr lang="ru-RU" dirty="0"/>
          </a:p>
        </p:txBody>
      </p:sp>
    </p:spTree>
    <p:extLst>
      <p:ext uri="{BB962C8B-B14F-4D97-AF65-F5344CB8AC3E}">
        <p14:creationId xmlns:p14="http://schemas.microsoft.com/office/powerpoint/2010/main" val="3010741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01521" y="56138"/>
            <a:ext cx="10457646" cy="6801862"/>
          </a:xfrm>
          <a:prstGeom prst="rect">
            <a:avLst/>
          </a:prstGeom>
        </p:spPr>
        <p:txBody>
          <a:bodyPr wrap="square">
            <a:spAutoFit/>
          </a:bodyPr>
          <a:lstStyle/>
          <a:p>
            <a:pPr algn="ctr"/>
            <a:r>
              <a:rPr lang="ru-RU" sz="3600" b="1" dirty="0" smtClean="0">
                <a:solidFill>
                  <a:schemeClr val="bg1"/>
                </a:solidFill>
              </a:rPr>
              <a:t>Блокада Ленинграда</a:t>
            </a:r>
          </a:p>
          <a:p>
            <a:pPr algn="ctr"/>
            <a:endParaRPr lang="ru-RU" sz="3600" b="1" dirty="0" smtClean="0">
              <a:solidFill>
                <a:schemeClr val="bg1"/>
              </a:solidFill>
            </a:endParaRPr>
          </a:p>
          <a:p>
            <a:pPr algn="ctr"/>
            <a:r>
              <a:rPr lang="ru-RU" sz="2800" b="1" dirty="0" smtClean="0">
                <a:solidFill>
                  <a:schemeClr val="accent6"/>
                </a:solidFill>
              </a:rPr>
              <a:t> </a:t>
            </a:r>
            <a:r>
              <a:rPr lang="ru-RU" sz="2800" b="1" dirty="0">
                <a:solidFill>
                  <a:schemeClr val="accent6"/>
                </a:solidFill>
              </a:rPr>
              <a:t>Германские войска предприняли мощное наступление, и 30 августа 1941 г. город оказался в тисках. 8 сентября немцы перерезали железную дорогу Москва-Ленинград, взяли Шлиссельбург и окружили Ленинград с суши. Начались кровопролитные бои на Пулковских высотах и южных окраинах города. 9 сентября в Ленинград прибыл </a:t>
            </a:r>
            <a:r>
              <a:rPr lang="ru-RU" sz="2800" b="1" dirty="0" err="1">
                <a:solidFill>
                  <a:schemeClr val="accent6"/>
                </a:solidFill>
              </a:rPr>
              <a:t>Г.К.Жуков</a:t>
            </a:r>
            <a:r>
              <a:rPr lang="ru-RU" sz="2800" b="1" dirty="0">
                <a:solidFill>
                  <a:schemeClr val="accent6"/>
                </a:solidFill>
              </a:rPr>
              <a:t>. Отстранив от командования Ворошилова, он отменил все приготовления к сдаче города. Было приказано защищать Ленинград до последнего человека. Опасаясь больших потерь при штурме, Гитлер приказал начать долговременную осаду. Он сказал: «Этот город надо уморить голодом. Перерезать все пути подвоза, чтобы туда мышь не могла проскочить. Нещадно бомбить, и тогда город рухнет, как переспелый плод». </a:t>
            </a:r>
          </a:p>
        </p:txBody>
      </p:sp>
    </p:spTree>
    <p:extLst>
      <p:ext uri="{BB962C8B-B14F-4D97-AF65-F5344CB8AC3E}">
        <p14:creationId xmlns:p14="http://schemas.microsoft.com/office/powerpoint/2010/main" val="3821541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4648" y="0"/>
            <a:ext cx="6096000" cy="6678751"/>
          </a:xfrm>
          <a:prstGeom prst="rect">
            <a:avLst/>
          </a:prstGeom>
        </p:spPr>
        <p:txBody>
          <a:bodyPr>
            <a:spAutoFit/>
          </a:bodyPr>
          <a:lstStyle/>
          <a:p>
            <a:pPr algn="ctr"/>
            <a:r>
              <a:rPr lang="ru-RU" sz="3600" b="1" dirty="0">
                <a:solidFill>
                  <a:schemeClr val="bg1"/>
                </a:solidFill>
              </a:rPr>
              <a:t>Блокада </a:t>
            </a:r>
            <a:r>
              <a:rPr lang="ru-RU" sz="3600" b="1" dirty="0" smtClean="0">
                <a:solidFill>
                  <a:schemeClr val="bg1"/>
                </a:solidFill>
              </a:rPr>
              <a:t>Ленинграда</a:t>
            </a:r>
          </a:p>
          <a:p>
            <a:pPr algn="ctr"/>
            <a:r>
              <a:rPr lang="ru-RU" sz="2800" b="1" dirty="0" smtClean="0"/>
              <a:t> </a:t>
            </a:r>
            <a:r>
              <a:rPr lang="ru-RU" sz="2800" b="1" dirty="0">
                <a:solidFill>
                  <a:schemeClr val="accent6"/>
                </a:solidFill>
              </a:rPr>
              <a:t>Начались постоянные бомбежки и артобстрелы. Была подтянута тяжелая осадная артиллерия, фашисты начали методично разрушать город. За время блокады немцы обрушили на Ленинград 100 тыс. бомб и 150 тыс. снарядов. В особенно трагическом положении оказалось мирное население. К моменту полной блокады удалось эвакуировать в тыл лишь небольшую часть жителей (менее 500 тыс.). В городе остались 2,5 млн. граждан, среди которых 400 тыс. детей. </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4893" y="441494"/>
            <a:ext cx="4346822" cy="2897881"/>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4088" y="3584216"/>
            <a:ext cx="4328432" cy="2888758"/>
          </a:xfrm>
          <a:prstGeom prst="rect">
            <a:avLst/>
          </a:prstGeom>
        </p:spPr>
      </p:pic>
    </p:spTree>
    <p:extLst>
      <p:ext uri="{BB962C8B-B14F-4D97-AF65-F5344CB8AC3E}">
        <p14:creationId xmlns:p14="http://schemas.microsoft.com/office/powerpoint/2010/main" val="420154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72226" y="285155"/>
            <a:ext cx="6096000" cy="3170099"/>
          </a:xfrm>
          <a:prstGeom prst="rect">
            <a:avLst/>
          </a:prstGeom>
        </p:spPr>
        <p:txBody>
          <a:bodyPr>
            <a:spAutoFit/>
          </a:bodyPr>
          <a:lstStyle/>
          <a:p>
            <a:pPr algn="ctr"/>
            <a:r>
              <a:rPr lang="ru-RU" sz="3200" b="1" dirty="0">
                <a:solidFill>
                  <a:schemeClr val="bg1"/>
                </a:solidFill>
              </a:rPr>
              <a:t>Дорога Жизни </a:t>
            </a:r>
          </a:p>
          <a:p>
            <a:pPr algn="ctr"/>
            <a:r>
              <a:rPr lang="ru-RU" sz="2400" b="1" dirty="0" smtClean="0">
                <a:solidFill>
                  <a:schemeClr val="accent6"/>
                </a:solidFill>
              </a:rPr>
              <a:t>Хлеб </a:t>
            </a:r>
            <a:r>
              <a:rPr lang="ru-RU" sz="2400" b="1" dirty="0">
                <a:solidFill>
                  <a:schemeClr val="accent6"/>
                </a:solidFill>
              </a:rPr>
              <a:t>доставлялся только авиацией, или по дороге, проложенной по льду Ладожского озера. Под постоянной бомбежкой и артобстрелами водители, несмотря на огромные потери, доставляли по «дороге жизни» лишь небольшое количество необходимых продуктов. </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1875" y="285155"/>
            <a:ext cx="2760372" cy="2070279"/>
          </a:xfrm>
          <a:prstGeom prst="rect">
            <a:avLst/>
          </a:prstGeo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111" y="2209862"/>
            <a:ext cx="3193459" cy="2242025"/>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1572" y="4306315"/>
            <a:ext cx="3308568" cy="2302444"/>
          </a:xfrm>
          <a:prstGeom prst="rect">
            <a:avLst/>
          </a:prstGeom>
        </p:spPr>
      </p:pic>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803" y="3455254"/>
            <a:ext cx="5310389" cy="3246390"/>
          </a:xfrm>
          <a:prstGeom prst="rect">
            <a:avLst/>
          </a:prstGeom>
        </p:spPr>
      </p:pic>
    </p:spTree>
    <p:extLst>
      <p:ext uri="{BB962C8B-B14F-4D97-AF65-F5344CB8AC3E}">
        <p14:creationId xmlns:p14="http://schemas.microsoft.com/office/powerpoint/2010/main" val="3122044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89397" y="167425"/>
            <a:ext cx="11140226" cy="3170099"/>
          </a:xfrm>
          <a:prstGeom prst="rect">
            <a:avLst/>
          </a:prstGeom>
        </p:spPr>
        <p:txBody>
          <a:bodyPr wrap="square">
            <a:spAutoFit/>
          </a:bodyPr>
          <a:lstStyle/>
          <a:p>
            <a:pPr algn="ctr"/>
            <a:r>
              <a:rPr lang="ru-RU" sz="3200" b="1" dirty="0" smtClean="0">
                <a:solidFill>
                  <a:schemeClr val="bg1"/>
                </a:solidFill>
              </a:rPr>
              <a:t>Блокада Ленинграда</a:t>
            </a:r>
          </a:p>
          <a:p>
            <a:pPr algn="ctr"/>
            <a:r>
              <a:rPr lang="ru-RU" sz="2800" b="1" dirty="0" smtClean="0">
                <a:solidFill>
                  <a:schemeClr val="accent6"/>
                </a:solidFill>
              </a:rPr>
              <a:t>24 </a:t>
            </a:r>
            <a:r>
              <a:rPr lang="ru-RU" sz="2800" b="1" dirty="0">
                <a:solidFill>
                  <a:schemeClr val="accent6"/>
                </a:solidFill>
              </a:rPr>
              <a:t>января 1944 г. силами </a:t>
            </a:r>
            <a:r>
              <a:rPr lang="ru-RU" sz="2800" b="1" dirty="0" err="1">
                <a:solidFill>
                  <a:schemeClr val="accent6"/>
                </a:solidFill>
              </a:rPr>
              <a:t>Волховского</a:t>
            </a:r>
            <a:r>
              <a:rPr lang="ru-RU" sz="2800" b="1" dirty="0">
                <a:solidFill>
                  <a:schemeClr val="accent6"/>
                </a:solidFill>
              </a:rPr>
              <a:t> и Ленинградского фронтов было предпринято наступление, в результате которого была полностью снята блокада. В городе к этому времени остались в живых 560 тыс. жителей - в 5 раз меньше, чем в начале блокады. 880 дней и ночей продолжалась самая кровопролитная и героическая осада в истории человечества. Блокада Ленинграда </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821" y="3745595"/>
            <a:ext cx="3671264" cy="2700051"/>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6946" y="3745595"/>
            <a:ext cx="3650552" cy="2739413"/>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8360" y="3742849"/>
            <a:ext cx="3800052" cy="2702797"/>
          </a:xfrm>
          <a:prstGeom prst="rect">
            <a:avLst/>
          </a:prstGeom>
        </p:spPr>
      </p:pic>
    </p:spTree>
    <p:extLst>
      <p:ext uri="{BB962C8B-B14F-4D97-AF65-F5344CB8AC3E}">
        <p14:creationId xmlns:p14="http://schemas.microsoft.com/office/powerpoint/2010/main" val="3643841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44969" y="579549"/>
            <a:ext cx="6624034" cy="5509200"/>
          </a:xfrm>
          <a:prstGeom prst="rect">
            <a:avLst/>
          </a:prstGeom>
        </p:spPr>
        <p:txBody>
          <a:bodyPr wrap="square">
            <a:spAutoFit/>
          </a:bodyPr>
          <a:lstStyle/>
          <a:p>
            <a:pPr algn="ctr"/>
            <a:r>
              <a:rPr lang="ru-RU" sz="3200" b="1" dirty="0">
                <a:solidFill>
                  <a:schemeClr val="bg1"/>
                </a:solidFill>
              </a:rPr>
              <a:t>Сталинградская битва </a:t>
            </a:r>
            <a:endParaRPr lang="ru-RU" sz="3200" b="1" dirty="0" smtClean="0">
              <a:solidFill>
                <a:schemeClr val="bg1"/>
              </a:solidFill>
            </a:endParaRPr>
          </a:p>
          <a:p>
            <a:pPr algn="ctr"/>
            <a:r>
              <a:rPr lang="ru-RU" sz="3200" b="1" dirty="0" smtClean="0">
                <a:solidFill>
                  <a:schemeClr val="bg1"/>
                </a:solidFill>
              </a:rPr>
              <a:t>17 </a:t>
            </a:r>
            <a:r>
              <a:rPr lang="ru-RU" sz="3200" b="1" dirty="0">
                <a:solidFill>
                  <a:schemeClr val="bg1"/>
                </a:solidFill>
              </a:rPr>
              <a:t>июля 1942 – 2 февраля 1943 гг. </a:t>
            </a:r>
            <a:endParaRPr lang="ru-RU" sz="3200" b="1" dirty="0" smtClean="0">
              <a:solidFill>
                <a:schemeClr val="bg1"/>
              </a:solidFill>
            </a:endParaRPr>
          </a:p>
          <a:p>
            <a:pPr algn="ctr"/>
            <a:r>
              <a:rPr lang="ru-RU" sz="2400" b="1" dirty="0" smtClean="0">
                <a:solidFill>
                  <a:schemeClr val="accent6"/>
                </a:solidFill>
              </a:rPr>
              <a:t>Сталинградская </a:t>
            </a:r>
            <a:r>
              <a:rPr lang="ru-RU" sz="2400" b="1" dirty="0">
                <a:solidFill>
                  <a:schemeClr val="accent6"/>
                </a:solidFill>
              </a:rPr>
              <a:t>битва – решающее сражение всей Второй мировой войны, в котором советские войска одержали крупнейшую победу. Является крупнейшей сухопутной битвой в истории человечества, которая наряду со сражением на Курской дуге стала переломным моментом в ходе военных действий, после которых немецкие войска окончательно потеряли стратегическую инициативу По приблизительным подсчётам, суммарные потери обеих сторон в этом сражении превышают два миллиона человек. </a:t>
            </a:r>
          </a:p>
        </p:txBody>
      </p:sp>
    </p:spTree>
    <p:extLst>
      <p:ext uri="{BB962C8B-B14F-4D97-AF65-F5344CB8AC3E}">
        <p14:creationId xmlns:p14="http://schemas.microsoft.com/office/powerpoint/2010/main" val="3209319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31319" y="153405"/>
            <a:ext cx="3774751" cy="707886"/>
          </a:xfrm>
          <a:prstGeom prst="rect">
            <a:avLst/>
          </a:prstGeom>
        </p:spPr>
        <p:txBody>
          <a:bodyPr wrap="none">
            <a:spAutoFit/>
          </a:bodyPr>
          <a:lstStyle/>
          <a:p>
            <a:r>
              <a:rPr lang="ru-RU" sz="4000" b="1" dirty="0" smtClean="0">
                <a:solidFill>
                  <a:schemeClr val="bg1"/>
                </a:solidFill>
              </a:rPr>
              <a:t>Мамаев курган </a:t>
            </a:r>
            <a:endParaRPr lang="ru-RU" sz="4000" b="1" dirty="0">
              <a:solidFill>
                <a:schemeClr val="bg1"/>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7494" y="738871"/>
            <a:ext cx="4398829" cy="2780060"/>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86" y="4224736"/>
            <a:ext cx="3747250" cy="2375180"/>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5208" y="3870367"/>
            <a:ext cx="3811115" cy="2858337"/>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2879" y="2427039"/>
            <a:ext cx="3793191" cy="2535220"/>
          </a:xfrm>
          <a:prstGeom prst="rect">
            <a:avLst/>
          </a:prstGeom>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886" y="794371"/>
            <a:ext cx="3367410" cy="2378233"/>
          </a:xfrm>
          <a:prstGeom prst="rect">
            <a:avLst/>
          </a:prstGeom>
        </p:spPr>
      </p:pic>
    </p:spTree>
    <p:extLst>
      <p:ext uri="{BB962C8B-B14F-4D97-AF65-F5344CB8AC3E}">
        <p14:creationId xmlns:p14="http://schemas.microsoft.com/office/powerpoint/2010/main" val="3709623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9347" y="313875"/>
            <a:ext cx="6096000" cy="6124754"/>
          </a:xfrm>
          <a:prstGeom prst="rect">
            <a:avLst/>
          </a:prstGeom>
        </p:spPr>
        <p:txBody>
          <a:bodyPr>
            <a:spAutoFit/>
          </a:bodyPr>
          <a:lstStyle/>
          <a:p>
            <a:pPr algn="ctr"/>
            <a:r>
              <a:rPr lang="ru-RU" sz="3200" b="1" dirty="0" smtClean="0">
                <a:solidFill>
                  <a:schemeClr val="bg1"/>
                </a:solidFill>
              </a:rPr>
              <a:t>Мамаев курган</a:t>
            </a:r>
          </a:p>
          <a:p>
            <a:pPr algn="ctr"/>
            <a:r>
              <a:rPr lang="ru-RU" sz="2400" b="1" dirty="0" err="1" smtClean="0">
                <a:solidFill>
                  <a:schemeClr val="accent6"/>
                </a:solidFill>
              </a:rPr>
              <a:t>Мама́ев</a:t>
            </a:r>
            <a:r>
              <a:rPr lang="ru-RU" sz="2400" b="1" dirty="0" smtClean="0">
                <a:solidFill>
                  <a:schemeClr val="accent6"/>
                </a:solidFill>
              </a:rPr>
              <a:t> </a:t>
            </a:r>
            <a:r>
              <a:rPr lang="ru-RU" sz="2400" b="1" dirty="0">
                <a:solidFill>
                  <a:schemeClr val="accent6"/>
                </a:solidFill>
              </a:rPr>
              <a:t>курган — возвышенность на правом берегу реки Волги в районе города Волгоград, где во время Сталинградской битвы происходили ожесточённые бои (особенно в сентябре 1942 года и январе 1943) продолжительностью 200 дней. На Мамаевом кургане захоронено около 35 000 человек, сражавшихся за Родину. Контроль за «высотой 102,0», как обозначался Мамаев курган на военных картах, неоднократно переходил от советских войск к немецким и наоборот, так как занимал главенствующую позицию над центральной частью Сталинграда и Волги Мамаев Курган </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8078" y="313875"/>
            <a:ext cx="4164346" cy="6262174"/>
          </a:xfrm>
          <a:prstGeom prst="rect">
            <a:avLst/>
          </a:prstGeom>
        </p:spPr>
      </p:pic>
    </p:spTree>
    <p:extLst>
      <p:ext uri="{BB962C8B-B14F-4D97-AF65-F5344CB8AC3E}">
        <p14:creationId xmlns:p14="http://schemas.microsoft.com/office/powerpoint/2010/main" val="2326093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69194" y="165871"/>
            <a:ext cx="6096000" cy="6555641"/>
          </a:xfrm>
          <a:prstGeom prst="rect">
            <a:avLst/>
          </a:prstGeom>
        </p:spPr>
        <p:txBody>
          <a:bodyPr>
            <a:spAutoFit/>
          </a:bodyPr>
          <a:lstStyle/>
          <a:p>
            <a:pPr algn="ctr"/>
            <a:r>
              <a:rPr lang="ru-RU" sz="3200" b="1" dirty="0">
                <a:solidFill>
                  <a:schemeClr val="bg1"/>
                </a:solidFill>
              </a:rPr>
              <a:t>Курская дуга </a:t>
            </a:r>
            <a:endParaRPr lang="ru-RU" sz="3200" b="1" dirty="0" smtClean="0">
              <a:solidFill>
                <a:schemeClr val="bg1"/>
              </a:solidFill>
            </a:endParaRPr>
          </a:p>
          <a:p>
            <a:pPr algn="ctr"/>
            <a:r>
              <a:rPr lang="ru-RU" sz="2800" b="1" dirty="0" err="1" smtClean="0">
                <a:solidFill>
                  <a:schemeClr val="accent6"/>
                </a:solidFill>
              </a:rPr>
              <a:t>Ку́рская</a:t>
            </a:r>
            <a:r>
              <a:rPr lang="ru-RU" sz="2800" b="1" dirty="0" smtClean="0">
                <a:solidFill>
                  <a:schemeClr val="accent6"/>
                </a:solidFill>
              </a:rPr>
              <a:t> </a:t>
            </a:r>
            <a:r>
              <a:rPr lang="ru-RU" sz="2800" b="1" dirty="0" err="1">
                <a:solidFill>
                  <a:schemeClr val="accent6"/>
                </a:solidFill>
              </a:rPr>
              <a:t>би́тва</a:t>
            </a:r>
            <a:r>
              <a:rPr lang="ru-RU" sz="2800" b="1" dirty="0">
                <a:solidFill>
                  <a:schemeClr val="accent6"/>
                </a:solidFill>
              </a:rPr>
              <a:t> (5 июля — 23 августа 1943 года; также известна как Битва на Курской дуге) по своим масштабам, задействованным силам и средствам, напряжённости, результатам и военно-политическим последствиям является одним из ключевых сражений Второй мировой войны и Великой Отечественной войны. Самое крупное танковое сражение в истории; в нём участвовали около двух миллионов человек, шесть тысяч танков, четыре тысячи самолётов </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5194" y="3746162"/>
            <a:ext cx="5629236" cy="2945967"/>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0462" y="282792"/>
            <a:ext cx="4838700" cy="3346450"/>
          </a:xfrm>
          <a:prstGeom prst="rect">
            <a:avLst/>
          </a:prstGeom>
        </p:spPr>
      </p:pic>
    </p:spTree>
    <p:extLst>
      <p:ext uri="{BB962C8B-B14F-4D97-AF65-F5344CB8AC3E}">
        <p14:creationId xmlns:p14="http://schemas.microsoft.com/office/powerpoint/2010/main" val="3108472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07830" y="182124"/>
            <a:ext cx="7332373" cy="4462760"/>
          </a:xfrm>
          <a:prstGeom prst="rect">
            <a:avLst/>
          </a:prstGeom>
        </p:spPr>
        <p:txBody>
          <a:bodyPr wrap="square">
            <a:spAutoFit/>
          </a:bodyPr>
          <a:lstStyle/>
          <a:p>
            <a:pPr algn="ctr"/>
            <a:r>
              <a:rPr lang="ru-RU" sz="3200" b="1" dirty="0">
                <a:solidFill>
                  <a:schemeClr val="bg1"/>
                </a:solidFill>
              </a:rPr>
              <a:t>Взятие </a:t>
            </a:r>
            <a:r>
              <a:rPr lang="ru-RU" sz="3200" b="1" dirty="0" smtClean="0">
                <a:solidFill>
                  <a:schemeClr val="bg1"/>
                </a:solidFill>
              </a:rPr>
              <a:t>Берлина</a:t>
            </a:r>
          </a:p>
          <a:p>
            <a:pPr algn="ctr"/>
            <a:r>
              <a:rPr lang="ru-RU" sz="2800" b="1" dirty="0" smtClean="0">
                <a:solidFill>
                  <a:schemeClr val="accent6"/>
                </a:solidFill>
              </a:rPr>
              <a:t>Штурм </a:t>
            </a:r>
            <a:r>
              <a:rPr lang="ru-RU" sz="2800" b="1" dirty="0">
                <a:solidFill>
                  <a:schemeClr val="accent6"/>
                </a:solidFill>
              </a:rPr>
              <a:t>Берлина — завершающая часть Берлинской наступательной операции 1945 года, в ходе которой Красная Армия завладела столицей нацистской Германии и победоносно завершила Великую Отечественную войну и Вторую мировую войну в Европе. Операция продолжалась с 25 апреля по 2 мая. </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30" y="4300843"/>
            <a:ext cx="3235143" cy="2155919"/>
          </a:xfrm>
          <a:prstGeom prst="rect">
            <a:avLst/>
          </a:prstGeom>
        </p:spPr>
      </p:pic>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0203" y="434597"/>
            <a:ext cx="4082687" cy="2720728"/>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8877" y="3711349"/>
            <a:ext cx="3954013" cy="2745413"/>
          </a:xfrm>
          <a:prstGeom prst="rect">
            <a:avLst/>
          </a:prstGeom>
        </p:spPr>
      </p:pic>
    </p:spTree>
    <p:extLst>
      <p:ext uri="{BB962C8B-B14F-4D97-AF65-F5344CB8AC3E}">
        <p14:creationId xmlns:p14="http://schemas.microsoft.com/office/powerpoint/2010/main" val="3280035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04552" y="193184"/>
            <a:ext cx="10122794" cy="6370975"/>
          </a:xfrm>
          <a:prstGeom prst="rect">
            <a:avLst/>
          </a:prstGeom>
        </p:spPr>
        <p:txBody>
          <a:bodyPr wrap="square">
            <a:spAutoFit/>
          </a:bodyPr>
          <a:lstStyle/>
          <a:p>
            <a:pPr algn="ctr"/>
            <a:r>
              <a:rPr lang="ru-RU" sz="3600" b="1" dirty="0">
                <a:solidFill>
                  <a:schemeClr val="bg1"/>
                </a:solidFill>
              </a:rPr>
              <a:t>Водружение Знамени </a:t>
            </a:r>
            <a:endParaRPr lang="ru-RU" sz="3600" b="1" dirty="0" smtClean="0">
              <a:solidFill>
                <a:schemeClr val="bg1"/>
              </a:solidFill>
            </a:endParaRPr>
          </a:p>
          <a:p>
            <a:pPr algn="ctr"/>
            <a:endParaRPr lang="ru-RU" sz="3600" b="1" dirty="0" smtClean="0">
              <a:solidFill>
                <a:schemeClr val="bg1"/>
              </a:solidFill>
            </a:endParaRPr>
          </a:p>
          <a:p>
            <a:pPr algn="ctr"/>
            <a:r>
              <a:rPr lang="ru-RU" sz="2800" b="1" dirty="0" smtClean="0">
                <a:solidFill>
                  <a:schemeClr val="accent6"/>
                </a:solidFill>
              </a:rPr>
              <a:t>29 </a:t>
            </a:r>
            <a:r>
              <a:rPr lang="ru-RU" sz="2800" b="1" dirty="0">
                <a:solidFill>
                  <a:schemeClr val="accent6"/>
                </a:solidFill>
              </a:rPr>
              <a:t>апреля начались ожесточённые бои в районе Рейхстага. Штурм самого здания, который обороняло более тысячи германских военнослужащих, начался 30 апреля.  Первая попытка штурма, предпринятая утром, была отражена сильным огнём обороняющихся. Второй штурм был начат в 13-30 после сильной артиллерийской подготовки. 30 апреля1945 года по всесоюзному радио, вещавшему также на зарубежные страны, прошло сообщение, что в 14 часов 25 минут над Рейхстагом водружено Знамя Победы. В действительности к этому моменту советские войска ещё не захватили Рейхстаг полностью, а лишь отдельные группы смогли проникнуть в него. </a:t>
            </a:r>
          </a:p>
        </p:txBody>
      </p:sp>
    </p:spTree>
    <p:extLst>
      <p:ext uri="{BB962C8B-B14F-4D97-AF65-F5344CB8AC3E}">
        <p14:creationId xmlns:p14="http://schemas.microsoft.com/office/powerpoint/2010/main" val="1531692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16973" y="338435"/>
            <a:ext cx="10048009" cy="830997"/>
          </a:xfrm>
          <a:prstGeom prst="rect">
            <a:avLst/>
          </a:prstGeom>
        </p:spPr>
        <p:txBody>
          <a:bodyPr wrap="square">
            <a:spAutoFit/>
          </a:bodyPr>
          <a:lstStyle/>
          <a:p>
            <a:pPr algn="ctr"/>
            <a:r>
              <a:rPr lang="ru-RU" sz="2400" b="1" dirty="0">
                <a:solidFill>
                  <a:schemeClr val="accent6"/>
                </a:solidFill>
                <a:latin typeface="Open Sans"/>
              </a:rPr>
              <a:t>В 3 часа 30 минут утра 22 июня 1941 г. гитлеровская Германия без объявления войны напала на Советский Союз. </a:t>
            </a:r>
            <a:endParaRPr lang="ru-RU" sz="2400" b="1" dirty="0">
              <a:solidFill>
                <a:schemeClr val="accent6"/>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9972" y="1344871"/>
            <a:ext cx="7762009" cy="5126161"/>
          </a:xfrm>
          <a:prstGeom prst="rect">
            <a:avLst/>
          </a:prstGeom>
        </p:spPr>
      </p:pic>
    </p:spTree>
    <p:extLst>
      <p:ext uri="{BB962C8B-B14F-4D97-AF65-F5344CB8AC3E}">
        <p14:creationId xmlns:p14="http://schemas.microsoft.com/office/powerpoint/2010/main" val="886730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8186" y="643943"/>
            <a:ext cx="10753859" cy="3785652"/>
          </a:xfrm>
          <a:prstGeom prst="rect">
            <a:avLst/>
          </a:prstGeom>
        </p:spPr>
        <p:txBody>
          <a:bodyPr wrap="square">
            <a:spAutoFit/>
          </a:bodyPr>
          <a:lstStyle/>
          <a:p>
            <a:pPr algn="ctr"/>
            <a:r>
              <a:rPr lang="ru-RU" sz="3600" b="1" dirty="0" smtClean="0">
                <a:solidFill>
                  <a:schemeClr val="bg1"/>
                </a:solidFill>
              </a:rPr>
              <a:t>Водружение знамени</a:t>
            </a:r>
          </a:p>
          <a:p>
            <a:pPr algn="ctr"/>
            <a:endParaRPr lang="ru-RU" sz="3600" b="1" dirty="0" smtClean="0">
              <a:solidFill>
                <a:schemeClr val="bg1"/>
              </a:solidFill>
            </a:endParaRPr>
          </a:p>
          <a:p>
            <a:pPr algn="ctr"/>
            <a:r>
              <a:rPr lang="ru-RU" sz="2800" b="1" dirty="0" smtClean="0">
                <a:solidFill>
                  <a:schemeClr val="accent6"/>
                </a:solidFill>
              </a:rPr>
              <a:t>Только </a:t>
            </a:r>
            <a:r>
              <a:rPr lang="ru-RU" sz="2800" b="1" dirty="0">
                <a:solidFill>
                  <a:schemeClr val="accent6"/>
                </a:solidFill>
              </a:rPr>
              <a:t>третий штурм Рейхстага увенчался успехом. Бой в здании продолжался до позднего вечера. В результате боя часть здания была захвачена советскими войсками, в разных местах Рейхстага были закреплены несколько красных знамён и появилась возможность водрузить красное знамя на крыше Рейхстага. Водружение знамени </a:t>
            </a:r>
          </a:p>
        </p:txBody>
      </p:sp>
    </p:spTree>
    <p:extLst>
      <p:ext uri="{BB962C8B-B14F-4D97-AF65-F5344CB8AC3E}">
        <p14:creationId xmlns:p14="http://schemas.microsoft.com/office/powerpoint/2010/main" val="1926536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05307" y="296214"/>
            <a:ext cx="10998558" cy="5940088"/>
          </a:xfrm>
          <a:prstGeom prst="rect">
            <a:avLst/>
          </a:prstGeom>
        </p:spPr>
        <p:txBody>
          <a:bodyPr wrap="square">
            <a:spAutoFit/>
          </a:bodyPr>
          <a:lstStyle/>
          <a:p>
            <a:pPr algn="ctr"/>
            <a:r>
              <a:rPr lang="ru-RU" sz="3600" b="1" dirty="0" smtClean="0">
                <a:solidFill>
                  <a:schemeClr val="bg1"/>
                </a:solidFill>
              </a:rPr>
              <a:t>Водружение знамени</a:t>
            </a:r>
          </a:p>
          <a:p>
            <a:pPr algn="ctr"/>
            <a:endParaRPr lang="ru-RU" sz="3600" b="1" dirty="0" smtClean="0">
              <a:solidFill>
                <a:schemeClr val="bg1"/>
              </a:solidFill>
            </a:endParaRPr>
          </a:p>
          <a:p>
            <a:pPr algn="ctr"/>
            <a:r>
              <a:rPr lang="ru-RU" sz="2800" b="1" dirty="0" smtClean="0">
                <a:solidFill>
                  <a:schemeClr val="accent6"/>
                </a:solidFill>
              </a:rPr>
              <a:t>Предназначенный </a:t>
            </a:r>
            <a:r>
              <a:rPr lang="ru-RU" sz="2800" b="1" dirty="0">
                <a:solidFill>
                  <a:schemeClr val="accent6"/>
                </a:solidFill>
              </a:rPr>
              <a:t>для водружения над Рейхстагом штурмовой флаг 150-й стрелковой дивизии 3-й ударной армии 1-го Белорусского фронта, ставший Знаменем Победы, был установлен на крыше Рейхстага около трёх часов утра 1 мая. Он стал четвёртым по счету знаменем из установленных на крыше здания парламента. Первые три знамени были уничтожены в результате ночного дальнобойного немецкого артобстрела крыши рейхстага. В результате артобстрела был разрушен также стеклянный купол Рейхстага, остался только каркас. Но вражеская артиллерия не смогла уничтожить закрепленное на восточной крыше знамя, водруженное Берестом, Егоровым и </a:t>
            </a:r>
            <a:r>
              <a:rPr lang="ru-RU" sz="2800" b="1" dirty="0" err="1">
                <a:solidFill>
                  <a:schemeClr val="accent6"/>
                </a:solidFill>
              </a:rPr>
              <a:t>Кантария</a:t>
            </a:r>
            <a:r>
              <a:rPr lang="ru-RU" sz="2800" b="1" dirty="0">
                <a:solidFill>
                  <a:schemeClr val="accent6"/>
                </a:solidFill>
              </a:rPr>
              <a:t> Водружение знамени </a:t>
            </a:r>
          </a:p>
        </p:txBody>
      </p:sp>
    </p:spTree>
    <p:extLst>
      <p:ext uri="{BB962C8B-B14F-4D97-AF65-F5344CB8AC3E}">
        <p14:creationId xmlns:p14="http://schemas.microsoft.com/office/powerpoint/2010/main" val="492379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27278" y="230391"/>
            <a:ext cx="4146997" cy="6370975"/>
          </a:xfrm>
          <a:prstGeom prst="rect">
            <a:avLst/>
          </a:prstGeom>
        </p:spPr>
        <p:txBody>
          <a:bodyPr wrap="square">
            <a:spAutoFit/>
          </a:bodyPr>
          <a:lstStyle/>
          <a:p>
            <a:r>
              <a:rPr lang="ru-RU" sz="3600" b="1" dirty="0" smtClean="0">
                <a:solidFill>
                  <a:schemeClr val="bg1"/>
                </a:solidFill>
              </a:rPr>
              <a:t>Знамя победы</a:t>
            </a:r>
          </a:p>
          <a:p>
            <a:endParaRPr lang="ru-RU" sz="3600" b="1" dirty="0" smtClean="0">
              <a:solidFill>
                <a:schemeClr val="bg1"/>
              </a:solidFill>
            </a:endParaRPr>
          </a:p>
          <a:p>
            <a:pPr algn="ctr"/>
            <a:r>
              <a:rPr lang="ru-RU" sz="2800" b="1" dirty="0" smtClean="0">
                <a:solidFill>
                  <a:schemeClr val="accent6"/>
                </a:solidFill>
              </a:rPr>
              <a:t>Ранним </a:t>
            </a:r>
            <a:r>
              <a:rPr lang="ru-RU" sz="2800" b="1" dirty="0">
                <a:solidFill>
                  <a:schemeClr val="accent6"/>
                </a:solidFill>
              </a:rPr>
              <a:t>утром 1 мая А. П. Берест, М. А. Егоров и М. В. </a:t>
            </a:r>
            <a:r>
              <a:rPr lang="ru-RU" sz="2800" b="1" dirty="0" err="1">
                <a:solidFill>
                  <a:schemeClr val="accent6"/>
                </a:solidFill>
              </a:rPr>
              <a:t>Кантария</a:t>
            </a:r>
            <a:r>
              <a:rPr lang="ru-RU" sz="2800" b="1" dirty="0">
                <a:solidFill>
                  <a:schemeClr val="accent6"/>
                </a:solidFill>
              </a:rPr>
              <a:t> при поддержке автоматчиков роты И. А. </a:t>
            </a:r>
            <a:r>
              <a:rPr lang="ru-RU" sz="2800" b="1" dirty="0" err="1">
                <a:solidFill>
                  <a:schemeClr val="accent6"/>
                </a:solidFill>
              </a:rPr>
              <a:t>Сьянова</a:t>
            </a:r>
            <a:r>
              <a:rPr lang="ru-RU" sz="2800" b="1" dirty="0">
                <a:solidFill>
                  <a:schemeClr val="accent6"/>
                </a:solidFill>
              </a:rPr>
              <a:t> водрузили над Рейхстагом штурмовой флаг 150-й стрелковой дивизии, ставший впоследствии Знаменем </a:t>
            </a:r>
            <a:r>
              <a:rPr lang="ru-RU" sz="2800" b="1" dirty="0" smtClean="0">
                <a:solidFill>
                  <a:schemeClr val="accent6"/>
                </a:solidFill>
              </a:rPr>
              <a:t>Победы</a:t>
            </a:r>
            <a:endParaRPr lang="ru-RU" sz="2800" b="1" dirty="0">
              <a:solidFill>
                <a:schemeClr val="accent6"/>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6031" y="3857221"/>
            <a:ext cx="4113005" cy="2744145"/>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390" y="309091"/>
            <a:ext cx="4368646" cy="3277673"/>
          </a:xfrm>
          <a:prstGeom prst="rect">
            <a:avLst/>
          </a:prstGeom>
        </p:spPr>
      </p:pic>
    </p:spTree>
    <p:extLst>
      <p:ext uri="{BB962C8B-B14F-4D97-AF65-F5344CB8AC3E}">
        <p14:creationId xmlns:p14="http://schemas.microsoft.com/office/powerpoint/2010/main" val="3202879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56245" y="230678"/>
            <a:ext cx="4661341" cy="646331"/>
          </a:xfrm>
          <a:prstGeom prst="rect">
            <a:avLst/>
          </a:prstGeom>
        </p:spPr>
        <p:txBody>
          <a:bodyPr wrap="none">
            <a:spAutoFit/>
          </a:bodyPr>
          <a:lstStyle/>
          <a:p>
            <a:r>
              <a:rPr lang="ru-RU" sz="3600" b="1" dirty="0">
                <a:solidFill>
                  <a:schemeClr val="bg1"/>
                </a:solidFill>
              </a:rPr>
              <a:t>Встреча фронтовиков </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8427" y="1250760"/>
            <a:ext cx="4312989" cy="3234742"/>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221" y="4485502"/>
            <a:ext cx="2936144" cy="2024927"/>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1211" y="4623514"/>
            <a:ext cx="2802556" cy="1932797"/>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2668" y="4321495"/>
            <a:ext cx="2692620" cy="2372498"/>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6503" y="4859253"/>
            <a:ext cx="2333792" cy="1750344"/>
          </a:xfrm>
          <a:prstGeom prst="rect">
            <a:avLst/>
          </a:prstGeom>
        </p:spPr>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690" y="2441723"/>
            <a:ext cx="2477484" cy="1632387"/>
          </a:xfrm>
          <a:prstGeom prst="rect">
            <a:avLst/>
          </a:prstGeom>
        </p:spPr>
      </p:pic>
      <p:pic>
        <p:nvPicPr>
          <p:cNvPr id="9" name="Рисунок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8960" y="1316318"/>
            <a:ext cx="3321680" cy="2565868"/>
          </a:xfrm>
          <a:prstGeom prst="rect">
            <a:avLst/>
          </a:prstGeom>
        </p:spPr>
      </p:pic>
      <p:pic>
        <p:nvPicPr>
          <p:cNvPr id="10" name="Рисунок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4688" y="291887"/>
            <a:ext cx="2952779" cy="2096473"/>
          </a:xfrm>
          <a:prstGeom prst="rect">
            <a:avLst/>
          </a:prstGeom>
        </p:spPr>
      </p:pic>
    </p:spTree>
    <p:extLst>
      <p:ext uri="{BB962C8B-B14F-4D97-AF65-F5344CB8AC3E}">
        <p14:creationId xmlns:p14="http://schemas.microsoft.com/office/powerpoint/2010/main" val="4201517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66198" y="385993"/>
            <a:ext cx="6096000" cy="2923877"/>
          </a:xfrm>
          <a:prstGeom prst="rect">
            <a:avLst/>
          </a:prstGeom>
        </p:spPr>
        <p:txBody>
          <a:bodyPr>
            <a:spAutoFit/>
          </a:bodyPr>
          <a:lstStyle/>
          <a:p>
            <a:pPr algn="ctr"/>
            <a:r>
              <a:rPr lang="ru-RU" sz="3200" b="1" dirty="0">
                <a:solidFill>
                  <a:schemeClr val="bg1"/>
                </a:solidFill>
              </a:rPr>
              <a:t>Парад на Красной площади Москвы 24 июня 1945 года  </a:t>
            </a:r>
            <a:endParaRPr lang="ru-RU" sz="3200" b="1" dirty="0" smtClean="0">
              <a:solidFill>
                <a:schemeClr val="bg1"/>
              </a:solidFill>
            </a:endParaRPr>
          </a:p>
          <a:p>
            <a:pPr algn="ctr"/>
            <a:r>
              <a:rPr lang="ru-RU" sz="2400" b="1" dirty="0" smtClean="0">
                <a:solidFill>
                  <a:schemeClr val="accent6"/>
                </a:solidFill>
              </a:rPr>
              <a:t>Исторический</a:t>
            </a:r>
            <a:r>
              <a:rPr lang="ru-RU" sz="2400" b="1" dirty="0">
                <a:solidFill>
                  <a:schemeClr val="accent6"/>
                </a:solidFill>
              </a:rPr>
              <a:t> парад Победы состоялся в Москве, на Красной площади, в ознаменование победы СССР над Германией в Великой Отечественной войне. </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088" y="3309870"/>
            <a:ext cx="4164169" cy="3123127"/>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5816" y="3412901"/>
            <a:ext cx="5576382" cy="3286472"/>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88" y="385993"/>
            <a:ext cx="4175169" cy="2783446"/>
          </a:xfrm>
          <a:prstGeom prst="rect">
            <a:avLst/>
          </a:prstGeom>
        </p:spPr>
      </p:pic>
    </p:spTree>
    <p:extLst>
      <p:ext uri="{BB962C8B-B14F-4D97-AF65-F5344CB8AC3E}">
        <p14:creationId xmlns:p14="http://schemas.microsoft.com/office/powerpoint/2010/main" val="2259880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1224" y="167425"/>
            <a:ext cx="8688946" cy="6516710"/>
          </a:xfrm>
          <a:prstGeom prst="rect">
            <a:avLst/>
          </a:prstGeom>
        </p:spPr>
      </p:pic>
    </p:spTree>
    <p:extLst>
      <p:ext uri="{BB962C8B-B14F-4D97-AF65-F5344CB8AC3E}">
        <p14:creationId xmlns:p14="http://schemas.microsoft.com/office/powerpoint/2010/main" val="2872816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2159" y="255308"/>
            <a:ext cx="4727675" cy="2308324"/>
          </a:xfrm>
          <a:prstGeom prst="rect">
            <a:avLst/>
          </a:prstGeom>
        </p:spPr>
        <p:txBody>
          <a:bodyPr wrap="square">
            <a:spAutoFit/>
          </a:bodyPr>
          <a:lstStyle/>
          <a:p>
            <a:pPr algn="ctr"/>
            <a:r>
              <a:rPr lang="ru-RU" sz="2400" b="1" dirty="0">
                <a:solidFill>
                  <a:schemeClr val="accent6"/>
                </a:solidFill>
                <a:latin typeface="Open Sans"/>
              </a:rPr>
              <a:t>Армия вторжения насчитывала 5,5 млн. человек, около 4300 танков и штурмовых орудий, 4980 боевых самолетов, 47 200</a:t>
            </a:r>
            <a:r>
              <a:rPr lang="ru-RU" sz="2400" b="1" dirty="0">
                <a:latin typeface="Open Sans"/>
              </a:rPr>
              <a:t> </a:t>
            </a:r>
            <a:r>
              <a:rPr lang="ru-RU" sz="2400" b="1" dirty="0">
                <a:solidFill>
                  <a:schemeClr val="accent6"/>
                </a:solidFill>
                <a:latin typeface="Open Sans"/>
              </a:rPr>
              <a:t>орудий и минометов.</a:t>
            </a:r>
            <a:endParaRPr lang="ru-RU" sz="2400" b="1" dirty="0">
              <a:solidFill>
                <a:schemeClr val="accent6"/>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7157" y="2421082"/>
            <a:ext cx="6234545" cy="4218709"/>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3764" y="695095"/>
            <a:ext cx="2095500" cy="1428750"/>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337" y="3288413"/>
            <a:ext cx="4582918" cy="3434505"/>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4429" y="255308"/>
            <a:ext cx="3105584" cy="2074712"/>
          </a:xfrm>
          <a:prstGeom prst="rect">
            <a:avLst/>
          </a:prstGeom>
        </p:spPr>
      </p:pic>
    </p:spTree>
    <p:extLst>
      <p:ext uri="{BB962C8B-B14F-4D97-AF65-F5344CB8AC3E}">
        <p14:creationId xmlns:p14="http://schemas.microsoft.com/office/powerpoint/2010/main" val="2946913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63682" y="378836"/>
            <a:ext cx="4402282" cy="6001643"/>
          </a:xfrm>
          <a:prstGeom prst="rect">
            <a:avLst/>
          </a:prstGeom>
        </p:spPr>
        <p:txBody>
          <a:bodyPr wrap="square">
            <a:spAutoFit/>
          </a:bodyPr>
          <a:lstStyle/>
          <a:p>
            <a:pPr algn="ctr"/>
            <a:r>
              <a:rPr lang="ru-RU" sz="2400" b="1" dirty="0">
                <a:solidFill>
                  <a:schemeClr val="accent6"/>
                </a:solidFill>
                <a:latin typeface="Open Sans"/>
              </a:rPr>
              <a:t>На 22 Июня 1941 года в приграничных округах и флотах СССР имелось 3 289 850 солдат и офицеров, 59 787 орудий и миномётов , 12 782 танка, из них 1475 танков Т-34 и КВ, 10 743 самолёта. В составе трёх флотов имелось около 220 тысяч человек личного состава, 182 корабля основных классов (3 линкора, 7 крейсеров, 45 лидеров и эсминцев и 127 подводных лодок). </a:t>
            </a:r>
            <a:endParaRPr lang="ru-RU" sz="2400" b="1" dirty="0">
              <a:solidFill>
                <a:schemeClr val="accent6"/>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3507" y="4439077"/>
            <a:ext cx="4002231" cy="2184551"/>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0765" y="3090498"/>
            <a:ext cx="3307478" cy="2032721"/>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3315" y="378836"/>
            <a:ext cx="3234340" cy="2021463"/>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3135" y="1644502"/>
            <a:ext cx="3408218" cy="2130137"/>
          </a:xfrm>
          <a:prstGeom prst="rect">
            <a:avLst/>
          </a:prstGeom>
        </p:spPr>
      </p:pic>
    </p:spTree>
    <p:extLst>
      <p:ext uri="{BB962C8B-B14F-4D97-AF65-F5344CB8AC3E}">
        <p14:creationId xmlns:p14="http://schemas.microsoft.com/office/powerpoint/2010/main" val="1945322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94197" y="652307"/>
            <a:ext cx="4666445" cy="5016758"/>
          </a:xfrm>
          <a:prstGeom prst="rect">
            <a:avLst/>
          </a:prstGeom>
        </p:spPr>
        <p:txBody>
          <a:bodyPr wrap="square">
            <a:spAutoFit/>
          </a:bodyPr>
          <a:lstStyle/>
          <a:p>
            <a:pPr algn="ctr"/>
            <a:r>
              <a:rPr lang="ru-RU" sz="3200" b="1" dirty="0">
                <a:solidFill>
                  <a:schemeClr val="accent6"/>
                </a:solidFill>
              </a:rPr>
              <a:t>В соответствии с разработанным в 1940 г. планом «Барбаросса» Германия планировала в кратчайший срок (за 6-10 недель) выйти на линию Архангельск – Волга – Астрахань и разгромить Советский Союз </a:t>
            </a: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6556" y="276458"/>
            <a:ext cx="4390593" cy="2892913"/>
          </a:xfrm>
          <a:prstGeom prst="rect">
            <a:avLst/>
          </a:prstGeom>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7693" y="3940536"/>
            <a:ext cx="4379456" cy="2737160"/>
          </a:xfrm>
          <a:prstGeom prst="rect">
            <a:avLst/>
          </a:prstGeom>
        </p:spPr>
      </p:pic>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0023" y="2677728"/>
            <a:ext cx="3518375" cy="2332154"/>
          </a:xfrm>
          <a:prstGeom prst="rect">
            <a:avLst/>
          </a:prstGeom>
        </p:spPr>
      </p:pic>
    </p:spTree>
    <p:extLst>
      <p:ext uri="{BB962C8B-B14F-4D97-AF65-F5344CB8AC3E}">
        <p14:creationId xmlns:p14="http://schemas.microsoft.com/office/powerpoint/2010/main" val="278822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6063" y="244698"/>
            <a:ext cx="12080383" cy="1200329"/>
          </a:xfrm>
          <a:prstGeom prst="rect">
            <a:avLst/>
          </a:prstGeom>
        </p:spPr>
        <p:txBody>
          <a:bodyPr wrap="square">
            <a:spAutoFit/>
          </a:bodyPr>
          <a:lstStyle/>
          <a:p>
            <a:pPr algn="ctr"/>
            <a:r>
              <a:rPr lang="ru-RU" sz="3600" b="1" dirty="0">
                <a:solidFill>
                  <a:schemeClr val="accent6"/>
                </a:solidFill>
              </a:rPr>
              <a:t>Первые налёты и бомбёжки Здание вокзала в Киеве Севастополь Одесса Москва Ленинград</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2610" y="3822795"/>
            <a:ext cx="3687186" cy="2839792"/>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944" y="4654465"/>
            <a:ext cx="2152650" cy="1677472"/>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046" y="4452007"/>
            <a:ext cx="3428242" cy="2082389"/>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9523" y="1923999"/>
            <a:ext cx="3050429" cy="2068258"/>
          </a:xfrm>
          <a:prstGeom prst="rect">
            <a:avLst/>
          </a:prstGeom>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790" y="1842305"/>
            <a:ext cx="3624932" cy="2456898"/>
          </a:xfrm>
          <a:prstGeom prst="rect">
            <a:avLst/>
          </a:prstGeom>
        </p:spPr>
      </p:pic>
      <p:pic>
        <p:nvPicPr>
          <p:cNvPr id="8" name="Рисунок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7443" y="1763707"/>
            <a:ext cx="3017520" cy="1740408"/>
          </a:xfrm>
          <a:prstGeom prst="rect">
            <a:avLst/>
          </a:prstGeom>
        </p:spPr>
      </p:pic>
    </p:spTree>
    <p:extLst>
      <p:ext uri="{BB962C8B-B14F-4D97-AF65-F5344CB8AC3E}">
        <p14:creationId xmlns:p14="http://schemas.microsoft.com/office/powerpoint/2010/main" val="546957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3437" y="272070"/>
            <a:ext cx="6096000" cy="2800767"/>
          </a:xfrm>
          <a:prstGeom prst="rect">
            <a:avLst/>
          </a:prstGeom>
        </p:spPr>
        <p:txBody>
          <a:bodyPr>
            <a:spAutoFit/>
          </a:bodyPr>
          <a:lstStyle/>
          <a:p>
            <a:r>
              <a:rPr lang="ru-RU" sz="3200" b="1" dirty="0" smtClean="0">
                <a:solidFill>
                  <a:schemeClr val="bg1"/>
                </a:solidFill>
              </a:rPr>
              <a:t>        Брестская крепость</a:t>
            </a:r>
          </a:p>
          <a:p>
            <a:r>
              <a:rPr lang="ru-RU" sz="2400" b="1" dirty="0" smtClean="0">
                <a:solidFill>
                  <a:schemeClr val="accent6"/>
                </a:solidFill>
              </a:rPr>
              <a:t> </a:t>
            </a:r>
            <a:r>
              <a:rPr lang="ru-RU" sz="2400" b="1" dirty="0">
                <a:solidFill>
                  <a:schemeClr val="accent6"/>
                </a:solidFill>
              </a:rPr>
              <a:t>К 7.00 22 июня Брест был захвачен, однако в Брестской крепости и на вокзале сопротивление советских подразделений продолжалось еще в течение месяца По расчетам немцев, штурм крепости должен был закончиться к 12 часам 22 </a:t>
            </a:r>
            <a:r>
              <a:rPr lang="ru-RU" sz="2400" b="1" dirty="0" smtClean="0">
                <a:solidFill>
                  <a:schemeClr val="accent6"/>
                </a:solidFill>
              </a:rPr>
              <a:t>июня.</a:t>
            </a:r>
            <a:endParaRPr lang="ru-RU" sz="2400" b="1" dirty="0">
              <a:solidFill>
                <a:schemeClr val="accent6"/>
              </a:solidFill>
            </a:endParaRPr>
          </a:p>
        </p:txBody>
      </p:sp>
      <p:sp>
        <p:nvSpPr>
          <p:cNvPr id="3" name="TextBox 2"/>
          <p:cNvSpPr txBox="1"/>
          <p:nvPr/>
        </p:nvSpPr>
        <p:spPr>
          <a:xfrm>
            <a:off x="5743978" y="3644721"/>
            <a:ext cx="6168980" cy="2677656"/>
          </a:xfrm>
          <a:prstGeom prst="rect">
            <a:avLst/>
          </a:prstGeom>
          <a:noFill/>
        </p:spPr>
        <p:txBody>
          <a:bodyPr wrap="square" rtlCol="0">
            <a:spAutoFit/>
          </a:bodyPr>
          <a:lstStyle/>
          <a:p>
            <a:r>
              <a:rPr lang="ru-RU" sz="2400" b="1" dirty="0" smtClean="0">
                <a:solidFill>
                  <a:schemeClr val="accent6"/>
                </a:solidFill>
              </a:rPr>
              <a:t>Крепость </a:t>
            </a:r>
            <a:r>
              <a:rPr lang="ru-RU" sz="2400" b="1" dirty="0">
                <a:solidFill>
                  <a:schemeClr val="accent6"/>
                </a:solidFill>
              </a:rPr>
              <a:t>продержалась месяц.  К моменту нападения фашистов в цитадели было около восьми тысяч солдат и офицеров и 300 семей — жены и дети военных командиров, медики — всего более 10 тысяч человек, 7 000 – были взяты в плен, остальные погибли </a:t>
            </a:r>
            <a:endParaRPr lang="ru-RU" sz="2400" b="1" dirty="0">
              <a:solidFill>
                <a:schemeClr val="accent6"/>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9893" y="370804"/>
            <a:ext cx="4876800" cy="3238500"/>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437" y="3205454"/>
            <a:ext cx="4673558" cy="3116923"/>
          </a:xfrm>
          <a:prstGeom prst="rect">
            <a:avLst/>
          </a:prstGeom>
        </p:spPr>
      </p:pic>
    </p:spTree>
    <p:extLst>
      <p:ext uri="{BB962C8B-B14F-4D97-AF65-F5344CB8AC3E}">
        <p14:creationId xmlns:p14="http://schemas.microsoft.com/office/powerpoint/2010/main" val="568837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80306"/>
            <a:ext cx="11694017" cy="2616101"/>
          </a:xfrm>
          <a:prstGeom prst="rect">
            <a:avLst/>
          </a:prstGeom>
        </p:spPr>
        <p:txBody>
          <a:bodyPr wrap="square">
            <a:spAutoFit/>
          </a:bodyPr>
          <a:lstStyle/>
          <a:p>
            <a:pPr algn="ctr"/>
            <a:r>
              <a:rPr lang="ru-RU" sz="3600" b="1" dirty="0">
                <a:solidFill>
                  <a:schemeClr val="bg1"/>
                </a:solidFill>
              </a:rPr>
              <a:t>Оборона </a:t>
            </a:r>
            <a:r>
              <a:rPr lang="ru-RU" sz="3600" b="1" dirty="0" smtClean="0">
                <a:solidFill>
                  <a:schemeClr val="bg1"/>
                </a:solidFill>
              </a:rPr>
              <a:t>Москвы</a:t>
            </a:r>
          </a:p>
          <a:p>
            <a:pPr algn="ctr"/>
            <a:r>
              <a:rPr lang="ru-RU" sz="3200" b="1" dirty="0" smtClean="0"/>
              <a:t> </a:t>
            </a:r>
            <a:r>
              <a:rPr lang="ru-RU" sz="2400" b="1" dirty="0">
                <a:solidFill>
                  <a:schemeClr val="accent6"/>
                </a:solidFill>
              </a:rPr>
              <a:t>Боевые действия советских и немецких войск на московском направлении. Делится на 2 периода: оборонительный (30 сентября — 4 декабря 1941) и наступательный, который состоит из двух этапов: контрнаступления (5—6 декабря 1941 — 7—8 января 1942) и общего наступления советских войск (7—10 января — 20 апреля 1942). </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681" y="2568524"/>
            <a:ext cx="3868257" cy="2520228"/>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8887" y="3468030"/>
            <a:ext cx="4264321" cy="2332051"/>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5701" y="4365939"/>
            <a:ext cx="3448616" cy="2299077"/>
          </a:xfrm>
          <a:prstGeom prst="rect">
            <a:avLst/>
          </a:prstGeom>
        </p:spPr>
      </p:pic>
    </p:spTree>
    <p:extLst>
      <p:ext uri="{BB962C8B-B14F-4D97-AF65-F5344CB8AC3E}">
        <p14:creationId xmlns:p14="http://schemas.microsoft.com/office/powerpoint/2010/main" val="4248596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37127" y="270456"/>
            <a:ext cx="10367494" cy="6439436"/>
          </a:xfrm>
          <a:prstGeom prst="rect">
            <a:avLst/>
          </a:prstGeom>
        </p:spPr>
        <p:txBody>
          <a:bodyPr wrap="square">
            <a:spAutoFit/>
          </a:bodyPr>
          <a:lstStyle/>
          <a:p>
            <a:pPr algn="ctr"/>
            <a:r>
              <a:rPr lang="ru-RU" sz="3600" b="1" dirty="0">
                <a:solidFill>
                  <a:schemeClr val="bg1"/>
                </a:solidFill>
              </a:rPr>
              <a:t>«Генерал Мороз» </a:t>
            </a:r>
            <a:endParaRPr lang="ru-RU" sz="3600" b="1" dirty="0" smtClean="0">
              <a:solidFill>
                <a:schemeClr val="bg1"/>
              </a:solidFill>
            </a:endParaRPr>
          </a:p>
          <a:p>
            <a:pPr algn="ctr"/>
            <a:endParaRPr lang="ru-RU" sz="3600" b="1" dirty="0" smtClean="0">
              <a:solidFill>
                <a:schemeClr val="bg1"/>
              </a:solidFill>
            </a:endParaRPr>
          </a:p>
          <a:p>
            <a:pPr algn="ctr"/>
            <a:r>
              <a:rPr lang="ru-RU" sz="2800" b="1" dirty="0" smtClean="0">
                <a:solidFill>
                  <a:schemeClr val="accent6"/>
                </a:solidFill>
              </a:rPr>
              <a:t>По </a:t>
            </a:r>
            <a:r>
              <a:rPr lang="ru-RU" sz="2800" b="1" dirty="0">
                <a:solidFill>
                  <a:schemeClr val="accent6"/>
                </a:solidFill>
              </a:rPr>
              <a:t>плану «</a:t>
            </a:r>
            <a:r>
              <a:rPr lang="ru-RU" sz="2800" b="1" dirty="0" err="1">
                <a:solidFill>
                  <a:schemeClr val="accent6"/>
                </a:solidFill>
              </a:rPr>
              <a:t>Барбаросса»немецкие</a:t>
            </a:r>
            <a:r>
              <a:rPr lang="ru-RU" sz="2800" b="1" dirty="0">
                <a:solidFill>
                  <a:schemeClr val="accent6"/>
                </a:solidFill>
              </a:rPr>
              <a:t> войска должны были завершить блицкриг до зимы 1941/1942. По этой причине зимнее обмундирование не было заготовлено в надлежащем количестве, а когда всё же войска оказались накрыты морозами, существующая одежда не могла быть доставлена с польских складов за сотни километров на фронт. Автомашины, локомотивы, орудия и бронетехника также не были готовы к жутким холодам, ознаменовавшим ту зиму, и регулярно выходили из строя или не заводились. Критический момент застал немцев в нескольких десятках километров от Москвы, когда у оставшихся танков закончилось горючее, а пехотинцы не могли заставить себя выйти на открытый воздух</a:t>
            </a:r>
          </a:p>
        </p:txBody>
      </p:sp>
    </p:spTree>
    <p:extLst>
      <p:ext uri="{BB962C8B-B14F-4D97-AF65-F5344CB8AC3E}">
        <p14:creationId xmlns:p14="http://schemas.microsoft.com/office/powerpoint/2010/main" val="867076713"/>
      </p:ext>
    </p:extLst>
  </p:cSld>
  <p:clrMapOvr>
    <a:masterClrMapping/>
  </p:clrMapOvr>
</p:sld>
</file>

<file path=ppt/theme/theme1.xml><?xml version="1.0" encoding="utf-8"?>
<a:theme xmlns:a="http://schemas.openxmlformats.org/drawingml/2006/main" name="Капля">
  <a:themeElements>
    <a:clrScheme name="Droplet">
      <a:dk1>
        <a:sysClr val="windowText" lastClr="000000"/>
      </a:dk1>
      <a:lt1>
        <a:sysClr val="window" lastClr="FFFFFF"/>
      </a:lt1>
      <a:dk2>
        <a:srgbClr val="4B4B4B"/>
      </a:dk2>
      <a:lt2>
        <a:srgbClr val="B5B5B5"/>
      </a:lt2>
      <a:accent1>
        <a:srgbClr val="9AC43E"/>
      </a:accent1>
      <a:accent2>
        <a:srgbClr val="44BA98"/>
      </a:accent2>
      <a:accent3>
        <a:srgbClr val="43A9D9"/>
      </a:accent3>
      <a:accent4>
        <a:srgbClr val="6274D8"/>
      </a:accent4>
      <a:accent5>
        <a:srgbClr val="AB54D7"/>
      </a:accent5>
      <a:accent6>
        <a:srgbClr val="D15B37"/>
      </a:accent6>
      <a:hlink>
        <a:srgbClr val="BFE962"/>
      </a:hlink>
      <a:folHlink>
        <a:srgbClr val="C0D591"/>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892FADA9-420D-4323-A7A4-C1060166525B}"/>
    </a:ext>
  </a:extLst>
</a:theme>
</file>

<file path=docProps/app.xml><?xml version="1.0" encoding="utf-8"?>
<Properties xmlns="http://schemas.openxmlformats.org/officeDocument/2006/extended-properties" xmlns:vt="http://schemas.openxmlformats.org/officeDocument/2006/docPropsVTypes">
  <Template>TM04033925[[fn=Капля]]</Template>
  <TotalTime>176</TotalTime>
  <Words>894</Words>
  <Application>Microsoft Office PowerPoint</Application>
  <PresentationFormat>Широкоэкранный</PresentationFormat>
  <Paragraphs>48</Paragraphs>
  <Slides>25</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25</vt:i4>
      </vt:variant>
    </vt:vector>
  </HeadingPairs>
  <TitlesOfParts>
    <vt:vector size="29" baseType="lpstr">
      <vt:lpstr>Arial</vt:lpstr>
      <vt:lpstr>Open Sans</vt:lpstr>
      <vt:lpstr>Tw Cen MT</vt:lpstr>
      <vt:lpstr>Капля</vt:lpstr>
      <vt:lpstr>1941 НАЧАЛО ВЕЛИКОЙ ОТЕЧЕСТВЕННОЙ  ВОЙНЫ  4 года 1418 ДНЕЙ И НОЧЕЙ   1945 ОКОНЧАНИЕ ВЕЛИКОЙ ОТЕЧЕСТВЕННОЙ ВОЙНЫ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1941 НАЧАЛО ВЕЛИКОЙ ОТЕЧЕСТВЕННОЙ  ВОЙНЫ  4 года 1418 ДНЕЙ И НОЧЕЙ   1945 ОКОНЧАНИЕ ВЕЛИКОЙ ОТЕЧЕСТВЕННОЙ ВОЙНЫ</dc:title>
  <dc:creator>днс</dc:creator>
  <cp:lastModifiedBy>Samsung</cp:lastModifiedBy>
  <cp:revision>14</cp:revision>
  <dcterms:created xsi:type="dcterms:W3CDTF">2019-01-21T07:39:27Z</dcterms:created>
  <dcterms:modified xsi:type="dcterms:W3CDTF">2019-01-10T10:03:18Z</dcterms:modified>
</cp:coreProperties>
</file>