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15A0-7142-4C27-92A5-4BD404A904A0}" type="datetimeFigureOut">
              <a:rPr lang="ru-RU" smtClean="0"/>
              <a:t>29.01.2016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010D-F2F4-4062-8815-87BEE0A314D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15A0-7142-4C27-92A5-4BD404A904A0}" type="datetimeFigureOut">
              <a:rPr lang="ru-RU" smtClean="0"/>
              <a:t>29.01.2016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010D-F2F4-4062-8815-87BEE0A314D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15A0-7142-4C27-92A5-4BD404A904A0}" type="datetimeFigureOut">
              <a:rPr lang="ru-RU" smtClean="0"/>
              <a:t>29.01.2016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010D-F2F4-4062-8815-87BEE0A314D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15A0-7142-4C27-92A5-4BD404A904A0}" type="datetimeFigureOut">
              <a:rPr lang="ru-RU" smtClean="0"/>
              <a:t>29.01.2016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010D-F2F4-4062-8815-87BEE0A314D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15A0-7142-4C27-92A5-4BD404A904A0}" type="datetimeFigureOut">
              <a:rPr lang="ru-RU" smtClean="0"/>
              <a:t>29.01.2016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010D-F2F4-4062-8815-87BEE0A314D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15A0-7142-4C27-92A5-4BD404A904A0}" type="datetimeFigureOut">
              <a:rPr lang="ru-RU" smtClean="0"/>
              <a:t>29.01.2016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010D-F2F4-4062-8815-87BEE0A314D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15A0-7142-4C27-92A5-4BD404A904A0}" type="datetimeFigureOut">
              <a:rPr lang="ru-RU" smtClean="0"/>
              <a:t>29.01.2016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010D-F2F4-4062-8815-87BEE0A314D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15A0-7142-4C27-92A5-4BD404A904A0}" type="datetimeFigureOut">
              <a:rPr lang="ru-RU" smtClean="0"/>
              <a:t>29.01.2016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010D-F2F4-4062-8815-87BEE0A314D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15A0-7142-4C27-92A5-4BD404A904A0}" type="datetimeFigureOut">
              <a:rPr lang="ru-RU" smtClean="0"/>
              <a:t>29.01.2016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010D-F2F4-4062-8815-87BEE0A314D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15A0-7142-4C27-92A5-4BD404A904A0}" type="datetimeFigureOut">
              <a:rPr lang="ru-RU" smtClean="0"/>
              <a:t>29.01.2016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010D-F2F4-4062-8815-87BEE0A314D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15A0-7142-4C27-92A5-4BD404A904A0}" type="datetimeFigureOut">
              <a:rPr lang="ru-RU" smtClean="0"/>
              <a:t>29.01.2016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010D-F2F4-4062-8815-87BEE0A314D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115A0-7142-4C27-92A5-4BD404A904A0}" type="datetimeFigureOut">
              <a:rPr lang="ru-RU" smtClean="0"/>
              <a:t>29.01.2016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E010D-F2F4-4062-8815-87BEE0A314D8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ortal-piramida.com/_ph/17/4383658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357686" y="785794"/>
            <a:ext cx="3786214" cy="341632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Мой прадед – ветеран.</a:t>
            </a:r>
            <a:endParaRPr lang="ru-RU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5572140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</a:rPr>
              <a:t>Работа Васильева Егора</a:t>
            </a:r>
            <a:endParaRPr lang="ru-RU" sz="2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14744" y="394692"/>
            <a:ext cx="514353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Бабуля рассказала </a:t>
            </a:r>
            <a:r>
              <a:rPr lang="ru-RU" sz="2200" dirty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о </a:t>
            </a:r>
            <a:r>
              <a:rPr lang="ru-RU" sz="2200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прадеде, коробке </a:t>
            </a:r>
            <a:r>
              <a:rPr lang="ru-RU" sz="2200" dirty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с пряниками:</a:t>
            </a:r>
            <a:r>
              <a:rPr lang="ru-RU" sz="2200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/>
            </a:r>
            <a:br>
              <a:rPr lang="ru-RU" sz="2200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</a:br>
            <a:r>
              <a:rPr lang="ru-RU" sz="2200" dirty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Конец 50 -начало 60-х гг.</a:t>
            </a:r>
            <a:r>
              <a:rPr lang="ru-RU" sz="2200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/>
            </a:r>
            <a:br>
              <a:rPr lang="ru-RU" sz="2200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</a:br>
            <a:r>
              <a:rPr lang="ru-RU" sz="2200" dirty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Шли они с отцом. Мимо проехала машина с продуктами, из которой выпала коробка с пряниками.</a:t>
            </a:r>
            <a:r>
              <a:rPr lang="ru-RU" sz="2200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/>
            </a:r>
            <a:br>
              <a:rPr lang="ru-RU" sz="2200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</a:br>
            <a:r>
              <a:rPr lang="ru-RU" sz="2200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Бабушка- маленькая </a:t>
            </a:r>
            <a:r>
              <a:rPr lang="ru-RU" sz="2200" dirty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девочка, которой очень хотелось кушать.</a:t>
            </a:r>
            <a:r>
              <a:rPr lang="ru-RU" sz="2200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/>
            </a:r>
            <a:br>
              <a:rPr lang="ru-RU" sz="2200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</a:br>
            <a:r>
              <a:rPr lang="ru-RU" sz="2200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Прадед строго </a:t>
            </a:r>
            <a:r>
              <a:rPr lang="ru-RU" sz="2200" dirty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наказал дочери сторожить коробку, а сам пошел звонить, сообщить о пряниках, чтобы забрали.</a:t>
            </a:r>
            <a:r>
              <a:rPr lang="ru-RU" sz="2200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/>
            </a:r>
            <a:br>
              <a:rPr lang="ru-RU" sz="2200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</a:br>
            <a:r>
              <a:rPr lang="ru-RU" sz="2200" dirty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Вот каким честным был мой </a:t>
            </a:r>
            <a:r>
              <a:rPr lang="ru-RU" sz="2200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прадед</a:t>
            </a:r>
            <a:r>
              <a:rPr lang="ru-RU" sz="2200" dirty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!</a:t>
            </a:r>
            <a:r>
              <a:rPr lang="ru-RU" sz="2200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/>
            </a:r>
            <a:br>
              <a:rPr lang="ru-RU" sz="2200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</a:br>
            <a:r>
              <a:rPr lang="ru-RU" sz="2200" dirty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Это  с сегодняшнего времени нам непонятно, как можно запретить собственному ребенку взять один пряник, чтобы успокоить урчащий от голода желудок.</a:t>
            </a:r>
            <a:r>
              <a:rPr lang="ru-RU" sz="2200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/>
            </a:r>
            <a:br>
              <a:rPr lang="ru-RU" sz="2200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</a:br>
            <a:r>
              <a:rPr lang="ru-RU" sz="2200" dirty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Но тогда- время  было другое...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1" descr="C:\Users\1\Desktop\в мирное врем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28604"/>
            <a:ext cx="3571900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брат дед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71480"/>
            <a:ext cx="3143272" cy="592935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57620" y="642918"/>
            <a:ext cx="42148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Хотелось бы вкратце вспомнить и о брате моего </a:t>
            </a:r>
            <a:r>
              <a:rPr lang="ru-RU" sz="200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прадеда- Николае Лукиче, </a:t>
            </a:r>
            <a:r>
              <a:rPr lang="ru-RU" sz="2000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который тоже воевал и получил много медалей и орденов.</a:t>
            </a:r>
            <a:endParaRPr lang="ru-RU" sz="2000" dirty="0">
              <a:ln>
                <a:solidFill>
                  <a:schemeClr val="tx2">
                    <a:lumMod val="50000"/>
                  </a:schemeClr>
                </a:solidFill>
              </a:ln>
            </a:endParaRPr>
          </a:p>
        </p:txBody>
      </p:sp>
      <p:pic>
        <p:nvPicPr>
          <p:cNvPr id="2051" name="Picture 3" descr="C:\Users\1\Desktop\CJ5dRs8Imf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4500570"/>
            <a:ext cx="1592248" cy="221457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000496" y="2428868"/>
            <a:ext cx="30003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Одним из самых ценных </a:t>
            </a:r>
            <a:r>
              <a:rPr lang="ru-RU" sz="2000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для </a:t>
            </a:r>
            <a:r>
              <a:rPr lang="ru-RU" sz="2000" dirty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нас </a:t>
            </a:r>
            <a:r>
              <a:rPr lang="ru-RU" sz="2000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является </a:t>
            </a:r>
            <a:r>
              <a:rPr lang="ru-RU" sz="2000" dirty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медаль «За Отвагу» и орден «Славы». </a:t>
            </a:r>
            <a:r>
              <a:rPr lang="ru-RU" sz="2000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 </a:t>
            </a:r>
            <a:endParaRPr lang="ru-RU" sz="2000" dirty="0">
              <a:ln>
                <a:solidFill>
                  <a:schemeClr val="tx2">
                    <a:lumMod val="50000"/>
                  </a:schemeClr>
                </a:solidFill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71934" y="4214818"/>
            <a:ext cx="28575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Он был в  немецком лагере и бежал через отверстие в туалете. И потом, в мирное время, рассказывая этот случай, часто плакал.</a:t>
            </a:r>
            <a:endParaRPr lang="ru-RU" sz="2000" dirty="0">
              <a:ln>
                <a:solidFill>
                  <a:schemeClr val="tx2">
                    <a:lumMod val="50000"/>
                  </a:schemeClr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29190" y="714356"/>
            <a:ext cx="321471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Я горжусь тем, что я– правнук  Лукина Александра Лукича, который, как многие другие солдаты, приблизил Победу!  И очень важно, чтобы о них помнили, передавали  потомкам . </a:t>
            </a:r>
            <a:endParaRPr lang="ru-RU" sz="2800" dirty="0">
              <a:ln>
                <a:solidFill>
                  <a:schemeClr val="tx2">
                    <a:lumMod val="50000"/>
                  </a:schemeClr>
                </a:solidFill>
              </a:ln>
            </a:endParaRPr>
          </a:p>
        </p:txBody>
      </p:sp>
      <p:pic>
        <p:nvPicPr>
          <p:cNvPr id="25602" name="Picture 2" descr="C:\Users\1\Desktop\служа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4000528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1\Desktop\332202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4286280" cy="607223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214942" y="428604"/>
            <a:ext cx="3143272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Склоните головы! Склоните...</a:t>
            </a:r>
            <a:r>
              <a:rPr lang="ru-RU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/>
            </a:r>
            <a:br>
              <a:rPr lang="ru-RU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</a:br>
            <a:r>
              <a:rPr lang="ru-RU" sz="1600" dirty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Минутой тихою почтите...</a:t>
            </a:r>
            <a:r>
              <a:rPr lang="ru-RU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/>
            </a:r>
            <a:br>
              <a:rPr lang="ru-RU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</a:br>
            <a:r>
              <a:rPr lang="ru-RU" sz="1600" dirty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Забьют сильней колокола:</a:t>
            </a:r>
            <a:r>
              <a:rPr lang="ru-RU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/>
            </a:r>
            <a:br>
              <a:rPr lang="ru-RU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</a:br>
            <a:r>
              <a:rPr lang="ru-RU" sz="1600" dirty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Всем тем, кто выстоял,- хвала!</a:t>
            </a:r>
            <a:r>
              <a:rPr lang="ru-RU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/>
            </a:r>
            <a:br>
              <a:rPr lang="ru-RU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</a:br>
            <a:r>
              <a:rPr lang="ru-RU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/>
            </a:r>
            <a:br>
              <a:rPr lang="ru-RU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</a:br>
            <a:r>
              <a:rPr lang="ru-RU" sz="1600" dirty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Всем тем, кто серым сапогом</a:t>
            </a:r>
            <a:r>
              <a:rPr lang="ru-RU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/>
            </a:r>
            <a:br>
              <a:rPr lang="ru-RU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</a:br>
            <a:r>
              <a:rPr lang="ru-RU" sz="1600" dirty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Страданий  грязь месил, но выжил;</a:t>
            </a:r>
            <a:r>
              <a:rPr lang="ru-RU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/>
            </a:r>
            <a:br>
              <a:rPr lang="ru-RU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</a:br>
            <a:r>
              <a:rPr lang="ru-RU" sz="1600" dirty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Всем тем, на танк кто шел пешком,</a:t>
            </a:r>
            <a:r>
              <a:rPr lang="ru-RU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/>
            </a:r>
            <a:br>
              <a:rPr lang="ru-RU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</a:br>
            <a:r>
              <a:rPr lang="ru-RU" sz="1600" dirty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Над кем стоит теперь булыжник...</a:t>
            </a:r>
            <a:r>
              <a:rPr lang="ru-RU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/>
            </a:r>
            <a:br>
              <a:rPr lang="ru-RU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</a:br>
            <a:r>
              <a:rPr lang="ru-RU" sz="1600" dirty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Хвала трудившимся в тылу!</a:t>
            </a:r>
            <a:r>
              <a:rPr lang="ru-RU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/>
            </a:r>
            <a:br>
              <a:rPr lang="ru-RU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</a:br>
            <a:r>
              <a:rPr lang="ru-RU" sz="1600" dirty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Детишкам</a:t>
            </a:r>
            <a:r>
              <a:rPr lang="ru-RU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, голодом </a:t>
            </a:r>
            <a:r>
              <a:rPr lang="ru-RU" sz="1600" dirty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накрытым,</a:t>
            </a:r>
            <a:r>
              <a:rPr lang="ru-RU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/>
            </a:r>
            <a:br>
              <a:rPr lang="ru-RU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</a:br>
            <a:r>
              <a:rPr lang="ru-RU" sz="1600" dirty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К станку встававшим поутру...</a:t>
            </a:r>
            <a:r>
              <a:rPr lang="ru-RU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/>
            </a:r>
            <a:br>
              <a:rPr lang="ru-RU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</a:br>
            <a:r>
              <a:rPr lang="ru-RU" sz="1600" dirty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Всем, духом кто прочней гранита!</a:t>
            </a:r>
            <a:r>
              <a:rPr lang="ru-RU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/>
            </a:r>
            <a:br>
              <a:rPr lang="ru-RU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</a:br>
            <a:r>
              <a:rPr lang="ru-RU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/>
            </a:r>
            <a:br>
              <a:rPr lang="ru-RU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</a:br>
            <a:r>
              <a:rPr lang="ru-RU" sz="1600" dirty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Склоните головы! Склоните...</a:t>
            </a:r>
            <a:r>
              <a:rPr lang="ru-RU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/>
            </a:r>
            <a:br>
              <a:rPr lang="ru-RU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</a:br>
            <a:r>
              <a:rPr lang="ru-RU" sz="1600" dirty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Минутой тихою почтите...</a:t>
            </a:r>
            <a:r>
              <a:rPr lang="ru-RU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/>
            </a:r>
            <a:br>
              <a:rPr lang="ru-RU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</a:br>
            <a:r>
              <a:rPr lang="ru-RU" sz="1600" dirty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Забьют сильней колокола:</a:t>
            </a:r>
            <a:r>
              <a:rPr lang="ru-RU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/>
            </a:r>
            <a:br>
              <a:rPr lang="ru-RU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</a:br>
            <a:r>
              <a:rPr lang="ru-RU" sz="1600" dirty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Всем тем, кто выстоял,- хвала! 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5357818" y="6000768"/>
            <a:ext cx="2714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Стихи  Дорофеевой – Миро Т.Ю.</a:t>
            </a:r>
            <a:endParaRPr lang="ru-RU" sz="1400" dirty="0">
              <a:ln>
                <a:solidFill>
                  <a:schemeClr val="tx2">
                    <a:lumMod val="50000"/>
                  </a:schemeClr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C:\Users\1\Desktop\служа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7166"/>
            <a:ext cx="4286280" cy="621510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714876" y="500042"/>
            <a:ext cx="3786214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</a:rPr>
              <a:t>Мой прадед, Лукин </a:t>
            </a:r>
            <a:r>
              <a:rPr lang="ru-RU" sz="2200" dirty="0">
                <a:ln>
                  <a:solidFill>
                    <a:schemeClr val="accent1">
                      <a:lumMod val="50000"/>
                    </a:schemeClr>
                  </a:solidFill>
                </a:ln>
              </a:rPr>
              <a:t>Александр Лукич родился в семье </a:t>
            </a:r>
            <a:r>
              <a:rPr lang="ru-RU" sz="22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</a:rPr>
              <a:t>десятника -</a:t>
            </a:r>
            <a:r>
              <a:rPr lang="ru-RU" sz="2200" dirty="0">
                <a:ln>
                  <a:solidFill>
                    <a:schemeClr val="accent1">
                      <a:lumMod val="50000"/>
                    </a:schemeClr>
                  </a:solidFill>
                </a:ln>
              </a:rPr>
              <a:t>старшего над группой рабочих- в 1918 году. Война застала его в армии - служил с 1939 </a:t>
            </a:r>
            <a:r>
              <a:rPr lang="ru-RU" sz="22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</a:rPr>
              <a:t>года . Воевал в Великой Отечественной войне в звании  гвардии старшего сержанта в 12-ом гвардейском сапёрном  батальоне.</a:t>
            </a:r>
          </a:p>
          <a:p>
            <a:pPr algn="just"/>
            <a:r>
              <a:rPr lang="ru-RU" sz="22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</a:rPr>
              <a:t>К сожалению, мало информации  и фотографий о нём существуют на сегодняшний день. Вот некоторые из них:</a:t>
            </a:r>
            <a:endParaRPr lang="ru-RU" sz="2200" dirty="0">
              <a:ln>
                <a:solidFill>
                  <a:schemeClr val="accent1">
                    <a:lumMod val="50000"/>
                  </a:schemeClr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C:\Users\1\Desktop\де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2714644" cy="3500462"/>
          </a:xfrm>
          <a:prstGeom prst="rect">
            <a:avLst/>
          </a:prstGeom>
          <a:noFill/>
        </p:spPr>
      </p:pic>
      <p:pic>
        <p:nvPicPr>
          <p:cNvPr id="9219" name="Picture 3" descr="http://cs4972.vk.me/u98993187/124412673/y_6e9e544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3429000"/>
            <a:ext cx="3143272" cy="328614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357554" y="642918"/>
            <a:ext cx="5143536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 </a:t>
            </a:r>
            <a:r>
              <a:rPr lang="ru-RU" sz="2000" dirty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В архивной справке Военного комиссариата </a:t>
            </a:r>
            <a:r>
              <a:rPr lang="ru-RU" sz="2000" dirty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Урмарского</a:t>
            </a:r>
            <a:r>
              <a:rPr lang="ru-RU" sz="2000" dirty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 района дается </a:t>
            </a:r>
            <a:r>
              <a:rPr lang="ru-RU" sz="2000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сухая(наверное, так </a:t>
            </a:r>
            <a:r>
              <a:rPr lang="ru-RU" sz="2000" dirty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и должно быть) информация: "Ранен в бою при защите Родины</a:t>
            </a:r>
            <a:r>
              <a:rPr lang="ru-RU" sz="2000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".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85720" y="4000504"/>
            <a:ext cx="52864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Началось </a:t>
            </a:r>
            <a:r>
              <a:rPr lang="ru-RU" sz="2000" dirty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наступление Красной Армии</a:t>
            </a:r>
            <a:r>
              <a:rPr lang="ru-RU" sz="2000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. Враг, отступая, минировал </a:t>
            </a:r>
            <a:r>
              <a:rPr lang="ru-RU" sz="2000" dirty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все крупные объекты</a:t>
            </a:r>
            <a:r>
              <a:rPr lang="ru-RU" sz="2000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, дороги</a:t>
            </a:r>
            <a:r>
              <a:rPr lang="ru-RU" sz="2000" dirty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...  </a:t>
            </a:r>
            <a:r>
              <a:rPr lang="ru-RU" sz="2000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Сапёры </a:t>
            </a:r>
            <a:r>
              <a:rPr lang="ru-RU" sz="2000" dirty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почти было завершили работу по разминированию</a:t>
            </a:r>
            <a:r>
              <a:rPr lang="ru-RU" sz="2000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, как вдруг -</a:t>
            </a:r>
            <a:r>
              <a:rPr lang="ru-RU" sz="2000" dirty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взрыв</a:t>
            </a:r>
            <a:r>
              <a:rPr lang="ru-RU" sz="2000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! Это </a:t>
            </a:r>
            <a:r>
              <a:rPr lang="ru-RU" sz="2000" dirty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была алюминиевая мина</a:t>
            </a:r>
            <a:r>
              <a:rPr lang="ru-RU" sz="2000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, которую </a:t>
            </a:r>
            <a:r>
              <a:rPr lang="ru-RU" sz="2000" dirty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металлоискатель не мог обнаружить</a:t>
            </a:r>
            <a:r>
              <a:rPr lang="ru-RU" sz="2000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. Прадед </a:t>
            </a:r>
            <a:r>
              <a:rPr lang="ru-RU" sz="2000" dirty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взлетел в воздух и успел лишь подумать:"Все! Конец!"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00430" y="2214554"/>
            <a:ext cx="4857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</a:rPr>
              <a:t>Вот что об этом рассказывал прадедушка</a:t>
            </a:r>
            <a:r>
              <a:rPr lang="ru-RU" sz="2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.</a:t>
            </a:r>
            <a:endParaRPr lang="ru-RU" sz="2000" dirty="0">
              <a:ln>
                <a:solidFill>
                  <a:schemeClr val="accent1">
                    <a:lumMod val="75000"/>
                  </a:schemeClr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C:\Users\1\Desktop\в госпитал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4214842" cy="350046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28662" y="3214686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Прадед  справа. В госпитале.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428604"/>
            <a:ext cx="42862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n>
                  <a:solidFill>
                    <a:schemeClr val="tx2">
                      <a:lumMod val="75000"/>
                    </a:schemeClr>
                  </a:solidFill>
                </a:ln>
              </a:rPr>
              <a:t>Сквозь ощущение </a:t>
            </a:r>
            <a:r>
              <a:rPr lang="ru-RU" sz="2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</a:rPr>
              <a:t>невесомости , -</a:t>
            </a:r>
            <a:r>
              <a:rPr lang="ru-RU" sz="2000" dirty="0">
                <a:ln>
                  <a:solidFill>
                    <a:schemeClr val="tx2">
                      <a:lumMod val="75000"/>
                    </a:schemeClr>
                  </a:solidFill>
                </a:ln>
              </a:rPr>
              <a:t>долго падал в какой-то подвал и очнулся уже на кровати медсанбата</a:t>
            </a:r>
            <a:r>
              <a:rPr lang="ru-RU" sz="2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</a:rPr>
              <a:t>. Острая </a:t>
            </a:r>
            <a:r>
              <a:rPr lang="ru-RU" sz="2000" dirty="0">
                <a:ln>
                  <a:solidFill>
                    <a:schemeClr val="tx2">
                      <a:lumMod val="75000"/>
                    </a:schemeClr>
                  </a:solidFill>
                </a:ln>
              </a:rPr>
              <a:t>боль пронзила правую </a:t>
            </a:r>
            <a:r>
              <a:rPr lang="ru-RU" sz="2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</a:rPr>
              <a:t>ногу , ощупал </a:t>
            </a:r>
            <a:r>
              <a:rPr lang="ru-RU" sz="2000" dirty="0">
                <a:ln>
                  <a:solidFill>
                    <a:schemeClr val="tx2">
                      <a:lumMod val="75000"/>
                    </a:schemeClr>
                  </a:solidFill>
                </a:ln>
              </a:rPr>
              <a:t>-нет </a:t>
            </a:r>
            <a:r>
              <a:rPr lang="ru-RU" sz="2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</a:rPr>
              <a:t>ее. Ампутировали. </a:t>
            </a:r>
            <a:endParaRPr lang="ru-RU" sz="2000" dirty="0">
              <a:ln>
                <a:solidFill>
                  <a:schemeClr val="tx2">
                    <a:lumMod val="75000"/>
                  </a:schemeClr>
                </a:solidFill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3438" y="2214554"/>
            <a:ext cx="42862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</a:rPr>
              <a:t>Само </a:t>
            </a:r>
            <a:r>
              <a:rPr lang="ru-RU" sz="2000" dirty="0">
                <a:ln>
                  <a:solidFill>
                    <a:schemeClr val="tx2">
                      <a:lumMod val="75000"/>
                    </a:schemeClr>
                  </a:solidFill>
                </a:ln>
              </a:rPr>
              <a:t>начальство приехало лично вручить орден Красной Звезды</a:t>
            </a:r>
            <a:r>
              <a:rPr lang="ru-RU" sz="2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</a:rPr>
              <a:t>. Чтобы </a:t>
            </a:r>
            <a:r>
              <a:rPr lang="ru-RU" sz="2000" dirty="0">
                <a:ln>
                  <a:solidFill>
                    <a:schemeClr val="tx2">
                      <a:lumMod val="75000"/>
                    </a:schemeClr>
                  </a:solidFill>
                </a:ln>
              </a:rPr>
              <a:t>поблагодарить</a:t>
            </a:r>
            <a:r>
              <a:rPr lang="ru-RU" sz="2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</a:rPr>
              <a:t>, генерал </a:t>
            </a:r>
            <a:r>
              <a:rPr lang="ru-RU" sz="2000" dirty="0">
                <a:ln>
                  <a:solidFill>
                    <a:schemeClr val="tx2">
                      <a:lumMod val="75000"/>
                    </a:schemeClr>
                  </a:solidFill>
                </a:ln>
              </a:rPr>
              <a:t>хотел пожать руку</a:t>
            </a:r>
            <a:r>
              <a:rPr lang="ru-RU" sz="2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</a:rPr>
              <a:t>, но прадед </a:t>
            </a:r>
            <a:r>
              <a:rPr lang="ru-RU" sz="2000" dirty="0">
                <a:ln>
                  <a:solidFill>
                    <a:schemeClr val="tx2">
                      <a:lumMod val="75000"/>
                    </a:schemeClr>
                  </a:solidFill>
                </a:ln>
              </a:rPr>
              <a:t>постеснялся испачканной собственными </a:t>
            </a:r>
            <a:r>
              <a:rPr lang="ru-RU" sz="2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</a:rPr>
              <a:t>испражнениями</a:t>
            </a:r>
            <a:r>
              <a:rPr lang="ru-RU" sz="2000" dirty="0">
                <a:ln>
                  <a:solidFill>
                    <a:schemeClr val="tx2">
                      <a:lumMod val="75000"/>
                    </a:schemeClr>
                  </a:solidFill>
                </a:ln>
              </a:rPr>
              <a:t>  руки, и спрятал ее под одеяло</a:t>
            </a:r>
            <a:r>
              <a:rPr lang="ru-RU" sz="2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</a:rPr>
              <a:t>. </a:t>
            </a:r>
            <a:endParaRPr lang="ru-RU" sz="2000" dirty="0">
              <a:ln>
                <a:solidFill>
                  <a:schemeClr val="tx2">
                    <a:lumMod val="75000"/>
                  </a:schemeClr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4643446"/>
            <a:ext cx="54292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Тогда </a:t>
            </a:r>
            <a:r>
              <a:rPr lang="ru-RU" sz="2000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 генерал </a:t>
            </a:r>
            <a:r>
              <a:rPr lang="ru-RU" sz="2000" dirty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сказал:"Ничего страшного!",-нагнулся и обеими руками с </a:t>
            </a:r>
            <a:r>
              <a:rPr lang="ru-RU" sz="2000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благодарностью крепко пожал руку прадеда</a:t>
            </a:r>
            <a:r>
              <a:rPr lang="ru-RU" sz="2000" dirty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...</a:t>
            </a:r>
            <a:r>
              <a:rPr lang="ru-RU" sz="2000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/>
            </a:r>
            <a:br>
              <a:rPr lang="ru-RU" sz="2000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</a:br>
            <a:r>
              <a:rPr lang="ru-RU" sz="2000" dirty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Вот так заслужил </a:t>
            </a:r>
            <a:r>
              <a:rPr lang="ru-RU" sz="2000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прадед </a:t>
            </a:r>
            <a:r>
              <a:rPr lang="ru-RU" sz="2000" dirty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Александр одну из главных боевых наград</a:t>
            </a:r>
            <a:r>
              <a:rPr lang="ru-RU" sz="2000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, которых </a:t>
            </a:r>
            <a:r>
              <a:rPr lang="ru-RU" sz="2000" dirty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у него было немало</a:t>
            </a:r>
            <a:r>
              <a:rPr lang="ru-RU" sz="2000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. </a:t>
            </a:r>
            <a:endParaRPr lang="ru-RU" sz="2000" dirty="0">
              <a:ln>
                <a:solidFill>
                  <a:schemeClr val="tx2">
                    <a:lumMod val="50000"/>
                  </a:schemeClr>
                </a:solidFill>
              </a:ln>
            </a:endParaRPr>
          </a:p>
        </p:txBody>
      </p:sp>
      <p:pic>
        <p:nvPicPr>
          <p:cNvPr id="8195" name="Picture 3" descr="http://www.pomnivoinu.ru/img/reports/1411/tmb/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4786322"/>
            <a:ext cx="2632182" cy="1662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Desktop\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4143404" cy="2671774"/>
          </a:xfrm>
          <a:prstGeom prst="rect">
            <a:avLst/>
          </a:prstGeom>
          <a:noFill/>
        </p:spPr>
      </p:pic>
      <p:pic>
        <p:nvPicPr>
          <p:cNvPr id="7171" name="Picture 3" descr="C:\Users\1\Desktop\im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500042"/>
            <a:ext cx="4143404" cy="264320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3929066"/>
            <a:ext cx="8215370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300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Это номер  приказа подразделении и наградной лист моего прадеда,  где указаны  фамилия, имя, отчество, звание, партийность, с какого времени  в рядах Красной Армии, кем призван. Так же написано о «…боевых действиях по защите СССР», и  про тяжелое ранение 11 февраля 1944 года.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Users\1\Desktop\image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3857652" cy="2896510"/>
          </a:xfrm>
          <a:prstGeom prst="rect">
            <a:avLst/>
          </a:prstGeom>
          <a:noFill/>
        </p:spPr>
      </p:pic>
      <p:pic>
        <p:nvPicPr>
          <p:cNvPr id="6146" name="Picture 2" descr="C:\Users\1\Desktop\image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14290"/>
            <a:ext cx="3998150" cy="292895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42976" y="3357562"/>
            <a:ext cx="607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Из документа: « Краткое конкретное изложение личного боевого подвига или Заслуг»</a:t>
            </a:r>
            <a:endParaRPr lang="ru-RU" dirty="0">
              <a:ln>
                <a:solidFill>
                  <a:schemeClr val="tx2">
                    <a:lumMod val="50000"/>
                  </a:schemeClr>
                </a:solidFill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3995678"/>
            <a:ext cx="778674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Кадровый младший командир, неоднократно выполнявший  ряд боевых заданий.</a:t>
            </a:r>
          </a:p>
          <a:p>
            <a:pPr algn="just"/>
            <a:r>
              <a:rPr lang="ru-RU" dirty="0" smtClean="0"/>
              <a:t>В  ночь на  10.2.44 г;  когда необходимо было закрепить рубеж от возможных  контратак противника, установил противотанковые и противопехотные  минные поля за нашим передним краем у развилки «…», что С.В  д. </a:t>
            </a:r>
            <a:r>
              <a:rPr lang="ru-RU" dirty="0" smtClean="0"/>
              <a:t>Лукино</a:t>
            </a:r>
            <a:r>
              <a:rPr lang="ru-RU" dirty="0" smtClean="0"/>
              <a:t>  800  м.</a:t>
            </a:r>
          </a:p>
          <a:p>
            <a:pPr algn="just"/>
            <a:r>
              <a:rPr lang="ru-RU" dirty="0" smtClean="0"/>
              <a:t>По  миновании надобности, в ночь на 11 .2.44 г. разминировал эти поля и получил  тяжелое  ранение.</a:t>
            </a:r>
          </a:p>
          <a:p>
            <a:pPr algn="just"/>
            <a:r>
              <a:rPr lang="ru-RU" dirty="0" smtClean="0"/>
              <a:t>Достойно награждения орденом Красной  Звезды.</a:t>
            </a:r>
          </a:p>
          <a:p>
            <a:pPr algn="just"/>
            <a:r>
              <a:rPr lang="ru-RU" dirty="0"/>
              <a:t> </a:t>
            </a:r>
            <a:r>
              <a:rPr lang="ru-RU" dirty="0" smtClean="0"/>
              <a:t>           Дотировано 16.2 44 г.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Users\1\Desktop\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786190"/>
            <a:ext cx="4071965" cy="2786082"/>
          </a:xfrm>
          <a:prstGeom prst="rect">
            <a:avLst/>
          </a:prstGeom>
          <a:noFill/>
        </p:spPr>
      </p:pic>
      <p:pic>
        <p:nvPicPr>
          <p:cNvPr id="5122" name="Picture 2" descr="C:\Users\1\Desktop\image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786190"/>
            <a:ext cx="4143404" cy="278608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1472" y="642918"/>
            <a:ext cx="81439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Из приказа от 21 февраля 1944 года :</a:t>
            </a:r>
          </a:p>
          <a:p>
            <a:pPr algn="just"/>
            <a:r>
              <a:rPr lang="ru-RU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От имени президиума Верховного Совета Союза ССР за образцовое выполнение боевых заданий  Командования  на фронте борьбы с немецкими захватчиками и проявление при этом  доблесть и мужество,- </a:t>
            </a:r>
          </a:p>
          <a:p>
            <a:pPr algn="just"/>
            <a:r>
              <a:rPr lang="ru-RU" dirty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 </a:t>
            </a:r>
            <a:r>
              <a:rPr lang="ru-RU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                                            НАГРАЖДАЮ:</a:t>
            </a:r>
          </a:p>
          <a:p>
            <a:pPr algn="just"/>
            <a:r>
              <a:rPr lang="ru-RU" dirty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 </a:t>
            </a:r>
            <a:r>
              <a:rPr lang="ru-RU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                        орденом         «Красная звезда»</a:t>
            </a:r>
            <a:endParaRPr lang="ru-RU" dirty="0">
              <a:ln>
                <a:solidFill>
                  <a:schemeClr val="tx2">
                    <a:lumMod val="50000"/>
                  </a:schemeClr>
                </a:solidFill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5918" y="2928934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И десятым номером- мой прадед.</a:t>
            </a:r>
            <a:endParaRPr lang="ru-RU" dirty="0">
              <a:ln>
                <a:solidFill>
                  <a:schemeClr val="tx2">
                    <a:lumMod val="50000"/>
                  </a:schemeClr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1\Desktop\дед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928670"/>
            <a:ext cx="3143272" cy="485778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786182" y="1071546"/>
            <a:ext cx="4572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dirty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 М</a:t>
            </a:r>
            <a:r>
              <a:rPr lang="ru-RU" sz="2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ой прадед так же указом </a:t>
            </a:r>
            <a:r>
              <a:rPr lang="ru-RU" sz="2500" dirty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Президиума Верховного Совета СССР от 1 –го мая 1944 </a:t>
            </a:r>
            <a:r>
              <a:rPr lang="ru-RU" sz="2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года был награжден </a:t>
            </a:r>
            <a:r>
              <a:rPr lang="ru-RU" sz="2500" dirty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медалью «За оборону Москвы</a:t>
            </a:r>
            <a:r>
              <a:rPr lang="ru-RU" sz="2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», указом </a:t>
            </a:r>
            <a:r>
              <a:rPr lang="ru-RU" sz="2500" dirty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Президиума Верховного Совета СССР от 9 мая 1945 года медалью «За Победу над Германией в Великой Отечественной войне 1941-1945 гг.», «За доблесть и отвагу в Великой Отечественной войне»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1\Desktop\в шляп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85794"/>
            <a:ext cx="3286148" cy="542928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643306" y="857232"/>
            <a:ext cx="550069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300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После войны прадед женился на моей прабабушке. Окончил </a:t>
            </a:r>
            <a:r>
              <a:rPr lang="ru-RU" sz="23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Вурнарскую</a:t>
            </a:r>
            <a:r>
              <a:rPr lang="ru-RU" sz="2300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 сельскохозяйственную школу, </a:t>
            </a:r>
            <a:r>
              <a:rPr lang="ru-RU" sz="2300" dirty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где </a:t>
            </a:r>
            <a:r>
              <a:rPr lang="ru-RU" sz="2300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учился </a:t>
            </a:r>
            <a:r>
              <a:rPr lang="ru-RU" sz="2300" dirty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на пчеловода. Из 12 сданных предметов 12 - на «отлично». </a:t>
            </a:r>
            <a:r>
              <a:rPr lang="ru-RU" sz="2300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 Так же выучился  и работал адвокатом.  Вырастил  четырех детей, которые  все получили высшее образование. И, не смотря на все, был удивительно скромным  человеком, настолько, что никогда не носил  своих медалей и орденов. Как рассказывала бабушка, он всегда стоял в толпе  с обычными людьми, не выходил к памятнику неизвестному  солдату.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516</Words>
  <Application>Microsoft Office PowerPoint</Application>
  <PresentationFormat>Экран (4:3)</PresentationFormat>
  <Paragraphs>35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37</cp:revision>
  <dcterms:created xsi:type="dcterms:W3CDTF">2016-01-29T18:59:23Z</dcterms:created>
  <dcterms:modified xsi:type="dcterms:W3CDTF">2016-01-30T01:08:53Z</dcterms:modified>
</cp:coreProperties>
</file>