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79" r:id="rId4"/>
    <p:sldId id="280" r:id="rId5"/>
    <p:sldId id="274" r:id="rId6"/>
    <p:sldId id="275" r:id="rId7"/>
    <p:sldId id="262" r:id="rId8"/>
    <p:sldId id="261" r:id="rId9"/>
    <p:sldId id="259" r:id="rId10"/>
    <p:sldId id="269" r:id="rId11"/>
    <p:sldId id="281" r:id="rId12"/>
    <p:sldId id="263" r:id="rId13"/>
    <p:sldId id="283" r:id="rId14"/>
    <p:sldId id="264" r:id="rId15"/>
    <p:sldId id="265" r:id="rId16"/>
    <p:sldId id="260" r:id="rId17"/>
    <p:sldId id="258" r:id="rId18"/>
    <p:sldId id="266" r:id="rId19"/>
    <p:sldId id="276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69840-8B72-45A8-8D6F-0D93225E85E3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CF11-E6EA-4EFF-9D95-A57E87925A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31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CF11-E6EA-4EFF-9D95-A57E87925A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06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5;&#1056;&#1054;&#1045;&#1050;&#1058;&#1067;%202015-2016\&#1043;&#1040;&#1049;&#1044;&#1059;&#1050;&#1054;&#1042;%20&#1052;&#1040;&#1050;&#1057;&#1048;&#1052;\Pradedushka.wav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26" Type="http://schemas.openxmlformats.org/officeDocument/2006/relationships/image" Target="../media/image57.jpeg"/><Relationship Id="rId3" Type="http://schemas.openxmlformats.org/officeDocument/2006/relationships/image" Target="../media/image34.jpeg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5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29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24" Type="http://schemas.openxmlformats.org/officeDocument/2006/relationships/image" Target="../media/image55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23" Type="http://schemas.openxmlformats.org/officeDocument/2006/relationships/image" Target="../media/image54.jpeg"/><Relationship Id="rId28" Type="http://schemas.openxmlformats.org/officeDocument/2006/relationships/image" Target="../media/image59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Relationship Id="rId27" Type="http://schemas.openxmlformats.org/officeDocument/2006/relationships/image" Target="../media/image58.jpeg"/><Relationship Id="rId30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56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«Страницы семейной славы»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 descr="F:\DCIM\100D3100\DSC_05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2" t="4900" r="7356" b="17151"/>
          <a:stretch>
            <a:fillRect/>
          </a:stretch>
        </p:blipFill>
        <p:spPr bwMode="auto">
          <a:xfrm>
            <a:off x="3214678" y="2571744"/>
            <a:ext cx="135732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3"/>
          <a:stretch>
            <a:fillRect/>
          </a:stretch>
        </p:blipFill>
        <p:spPr>
          <a:xfrm>
            <a:off x="1928794" y="1643050"/>
            <a:ext cx="1382001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70" t="6827" b="2276"/>
          <a:stretch>
            <a:fillRect/>
          </a:stretch>
        </p:blipFill>
        <p:spPr>
          <a:xfrm>
            <a:off x="428596" y="785794"/>
            <a:ext cx="152481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78579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Будем знакомы! 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    Семейная династия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                   Гайдуковых.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quarter" idx="1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62" b="7467"/>
          <a:stretch/>
        </p:blipFill>
        <p:spPr>
          <a:xfrm>
            <a:off x="4071934" y="3929066"/>
            <a:ext cx="1507127" cy="1643074"/>
          </a:xfrm>
          <a:prstGeom prst="flowChartPunchedCar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95736" y="5643578"/>
            <a:ext cx="694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Информационно-исследовательский проект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учащегося 2 «О» класса ГБОУ «Школа на Яузе» 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ШОК №1 ЦАО города  Москвы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Гайдукова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radedushk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000100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30239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99819841_large_1246622465_family_tree_ps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1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4612" y="0"/>
            <a:ext cx="338437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Моё генеалогическое древо 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029" name="Picture 5" descr="http://sch2072v.mskobr.ru/images/cms/data/1386914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806902"/>
            <a:ext cx="600614" cy="80081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5" y="330230"/>
            <a:ext cx="15121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Мама - Иванова Олеся Анатольевна 14.11.1979г.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9" y="1598990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Иванов Анатолий Михайлович </a:t>
            </a:r>
          </a:p>
          <a:p>
            <a:pPr algn="ctr"/>
            <a:r>
              <a:rPr lang="ru-RU" sz="800" dirty="0" smtClean="0"/>
              <a:t>24.09.1957г. </a:t>
            </a:r>
            <a:endParaRPr lang="ru-RU" sz="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09" t="14107" r="28752" b="64890"/>
          <a:stretch/>
        </p:blipFill>
        <p:spPr>
          <a:xfrm>
            <a:off x="5796137" y="5343406"/>
            <a:ext cx="530909" cy="731799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5823"/>
          <a:stretch/>
        </p:blipFill>
        <p:spPr>
          <a:xfrm>
            <a:off x="4932041" y="3543206"/>
            <a:ext cx="526795" cy="769920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7452321" y="330230"/>
            <a:ext cx="16916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Иванова Татьяна Анатольевна</a:t>
            </a:r>
          </a:p>
          <a:p>
            <a:pPr algn="ctr"/>
            <a:r>
              <a:rPr lang="ru-RU" sz="800" dirty="0" smtClean="0"/>
              <a:t>04.05.1981г.  </a:t>
            </a:r>
          </a:p>
          <a:p>
            <a:pPr algn="ctr"/>
            <a:endParaRPr lang="ru-RU" sz="800" dirty="0"/>
          </a:p>
        </p:txBody>
      </p:sp>
      <p:sp>
        <p:nvSpPr>
          <p:cNvPr id="27" name="Овал 26"/>
          <p:cNvSpPr/>
          <p:nvPr/>
        </p:nvSpPr>
        <p:spPr>
          <a:xfrm>
            <a:off x="5796137" y="3543206"/>
            <a:ext cx="504056" cy="7920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96137" y="4335294"/>
            <a:ext cx="10784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Вирбицкий</a:t>
            </a:r>
            <a:r>
              <a:rPr lang="ru-RU" sz="800" dirty="0" smtClean="0"/>
              <a:t> Иван </a:t>
            </a:r>
          </a:p>
          <a:p>
            <a:pPr algn="ctr"/>
            <a:r>
              <a:rPr lang="ru-RU" sz="800" dirty="0" smtClean="0"/>
              <a:t>1932г.-1971г.</a:t>
            </a:r>
            <a:endParaRPr lang="ru-RU" sz="800" dirty="0"/>
          </a:p>
        </p:txBody>
      </p:sp>
      <p:sp>
        <p:nvSpPr>
          <p:cNvPr id="29" name="Овал 28"/>
          <p:cNvSpPr/>
          <p:nvPr/>
        </p:nvSpPr>
        <p:spPr>
          <a:xfrm>
            <a:off x="5076057" y="5343406"/>
            <a:ext cx="504056" cy="7200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292081" y="6135494"/>
            <a:ext cx="9512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Кора Степан Дарья Григорьевна</a:t>
            </a:r>
            <a:endParaRPr lang="ru-RU" sz="800" dirty="0"/>
          </a:p>
        </p:txBody>
      </p:sp>
      <p:pic>
        <p:nvPicPr>
          <p:cNvPr id="1032" name="Рисунок 10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3" y="5343406"/>
            <a:ext cx="504056" cy="761032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033" name="TextBox 1032"/>
          <p:cNvSpPr txBox="1"/>
          <p:nvPr/>
        </p:nvSpPr>
        <p:spPr>
          <a:xfrm>
            <a:off x="8028385" y="6207502"/>
            <a:ext cx="8640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Ивановы Роман Александра</a:t>
            </a:r>
            <a:endParaRPr lang="ru-RU" sz="800" dirty="0"/>
          </a:p>
        </p:txBody>
      </p:sp>
      <p:pic>
        <p:nvPicPr>
          <p:cNvPr id="1034" name="Рисунок 10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89" t="14631" r="60039" b="41522"/>
          <a:stretch/>
        </p:blipFill>
        <p:spPr>
          <a:xfrm>
            <a:off x="7164289" y="5415414"/>
            <a:ext cx="504056" cy="720080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037" name="Рисунок 10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13" r="17851" b="51428"/>
          <a:stretch/>
        </p:blipFill>
        <p:spPr>
          <a:xfrm>
            <a:off x="7812361" y="5343406"/>
            <a:ext cx="529841" cy="792088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042" name="Овал 1041"/>
          <p:cNvSpPr/>
          <p:nvPr/>
        </p:nvSpPr>
        <p:spPr>
          <a:xfrm>
            <a:off x="6588225" y="5415414"/>
            <a:ext cx="504056" cy="7200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3" name="TextBox 1042"/>
          <p:cNvSpPr txBox="1"/>
          <p:nvPr/>
        </p:nvSpPr>
        <p:spPr>
          <a:xfrm>
            <a:off x="6660233" y="6207502"/>
            <a:ext cx="8806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Тимофеевы Николай Мария Григорьевна</a:t>
            </a:r>
            <a:endParaRPr lang="ru-RU" sz="80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7631833" y="2823126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Иванов Александр Михайлович 12.06.1961г.-1981г.</a:t>
            </a:r>
            <a:endParaRPr lang="ru-RU" sz="800" dirty="0"/>
          </a:p>
        </p:txBody>
      </p:sp>
      <p:sp>
        <p:nvSpPr>
          <p:cNvPr id="1047" name="TextBox 1046"/>
          <p:cNvSpPr txBox="1"/>
          <p:nvPr/>
        </p:nvSpPr>
        <p:spPr>
          <a:xfrm>
            <a:off x="1691681" y="330230"/>
            <a:ext cx="19501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Папа - Гайдуков Алексей Викторович </a:t>
            </a:r>
          </a:p>
          <a:p>
            <a:pPr algn="ctr"/>
            <a:r>
              <a:rPr lang="ru-RU" sz="800" dirty="0" smtClean="0"/>
              <a:t>07.07.1978г.</a:t>
            </a:r>
            <a:endParaRPr lang="ru-RU" sz="800" dirty="0"/>
          </a:p>
        </p:txBody>
      </p:sp>
      <p:sp>
        <p:nvSpPr>
          <p:cNvPr id="1048" name="TextBox 1047"/>
          <p:cNvSpPr txBox="1"/>
          <p:nvPr/>
        </p:nvSpPr>
        <p:spPr>
          <a:xfrm>
            <a:off x="1547665" y="1382966"/>
            <a:ext cx="9794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Гайдуков Виктор Алексеевич </a:t>
            </a:r>
          </a:p>
          <a:p>
            <a:pPr algn="ctr"/>
            <a:r>
              <a:rPr lang="ru-RU" sz="800" dirty="0" smtClean="0"/>
              <a:t>02.10.1952г.</a:t>
            </a:r>
            <a:endParaRPr lang="ru-RU" sz="800" dirty="0"/>
          </a:p>
        </p:txBody>
      </p:sp>
      <p:pic>
        <p:nvPicPr>
          <p:cNvPr id="1052" name="Рисунок 10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29" t="3478" r="4707" b="10435"/>
          <a:stretch>
            <a:fillRect/>
          </a:stretch>
        </p:blipFill>
        <p:spPr>
          <a:xfrm>
            <a:off x="357158" y="3471198"/>
            <a:ext cx="700049" cy="891147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55" name="Овал 1054"/>
          <p:cNvSpPr/>
          <p:nvPr/>
        </p:nvSpPr>
        <p:spPr>
          <a:xfrm>
            <a:off x="611561" y="5415414"/>
            <a:ext cx="390270" cy="59373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9513" y="6063486"/>
            <a:ext cx="755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Гайдуковы</a:t>
            </a:r>
            <a:r>
              <a:rPr lang="ru-RU" sz="800" dirty="0" smtClean="0"/>
              <a:t> Гаврила </a:t>
            </a:r>
            <a:r>
              <a:rPr lang="ru-RU" sz="800" dirty="0" err="1" smtClean="0"/>
              <a:t>Лукерия</a:t>
            </a:r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78" t="4682" r="10435" b="9364"/>
          <a:stretch>
            <a:fillRect/>
          </a:stretch>
        </p:blipFill>
        <p:spPr>
          <a:xfrm rot="5400000">
            <a:off x="1341409" y="3605446"/>
            <a:ext cx="852547" cy="584051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" y="1382966"/>
            <a:ext cx="11938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Гайдукова</a:t>
            </a:r>
            <a:r>
              <a:rPr lang="ru-RU" sz="800" dirty="0" smtClean="0"/>
              <a:t> Ольга Алексеевна </a:t>
            </a:r>
          </a:p>
          <a:p>
            <a:pPr algn="ctr"/>
            <a:r>
              <a:rPr lang="ru-RU" sz="800" dirty="0" smtClean="0"/>
              <a:t>04.12.1956г.-2000г. 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3" y="6135494"/>
            <a:ext cx="8166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Валентиновы</a:t>
            </a:r>
            <a:r>
              <a:rPr lang="ru-RU" sz="800" dirty="0" smtClean="0"/>
              <a:t> Василий Мария</a:t>
            </a:r>
            <a:endParaRPr lang="ru-RU" sz="8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" t="14893" r="86728" b="67184"/>
          <a:stretch/>
        </p:blipFill>
        <p:spPr>
          <a:xfrm>
            <a:off x="1763689" y="5415414"/>
            <a:ext cx="474410" cy="649766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33" t="18724" r="72048" b="26719"/>
          <a:stretch/>
        </p:blipFill>
        <p:spPr>
          <a:xfrm>
            <a:off x="1187625" y="5415414"/>
            <a:ext cx="486628" cy="648072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90" t="4483" r="57707" b="75799"/>
          <a:stretch/>
        </p:blipFill>
        <p:spPr>
          <a:xfrm>
            <a:off x="2483770" y="5415414"/>
            <a:ext cx="504056" cy="649786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2339753" y="6135494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Сугробовы</a:t>
            </a:r>
            <a:endParaRPr lang="ru-RU" sz="800" dirty="0" smtClean="0"/>
          </a:p>
          <a:p>
            <a:pPr algn="ctr"/>
            <a:r>
              <a:rPr lang="ru-RU" sz="800" dirty="0" smtClean="0"/>
              <a:t> Иван Егорович </a:t>
            </a:r>
            <a:r>
              <a:rPr lang="ru-RU" sz="800" dirty="0" err="1" smtClean="0"/>
              <a:t>Агрофена</a:t>
            </a:r>
            <a:r>
              <a:rPr lang="ru-RU" sz="800" dirty="0" smtClean="0"/>
              <a:t> Васильевна</a:t>
            </a:r>
            <a:endParaRPr lang="ru-RU" sz="8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14" t="13796" r="15634" b="66746"/>
          <a:stretch/>
        </p:blipFill>
        <p:spPr>
          <a:xfrm>
            <a:off x="3131841" y="5415415"/>
            <a:ext cx="451483" cy="648072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27" t="25568" r="45019" b="57628"/>
          <a:stretch/>
        </p:blipFill>
        <p:spPr>
          <a:xfrm>
            <a:off x="3779913" y="5415414"/>
            <a:ext cx="432980" cy="660042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3707905" y="6135494"/>
            <a:ext cx="8530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Визгин</a:t>
            </a:r>
            <a:r>
              <a:rPr lang="ru-RU" sz="800" dirty="0" smtClean="0"/>
              <a:t> Алексей Гаврилович 30.05.1897г.-14.11.1972г.</a:t>
            </a:r>
            <a:endParaRPr lang="ru-RU" sz="8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6" t="3484" r="16160" b="79048"/>
          <a:stretch/>
        </p:blipFill>
        <p:spPr>
          <a:xfrm>
            <a:off x="4355977" y="5415414"/>
            <a:ext cx="435293" cy="628161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4499993" y="6135494"/>
            <a:ext cx="7643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Новикова Пелагея Андреевна …-03.03.1980г</a:t>
            </a:r>
            <a:endParaRPr lang="ru-RU" sz="800" dirty="0"/>
          </a:p>
        </p:txBody>
      </p:sp>
      <p:sp>
        <p:nvSpPr>
          <p:cNvPr id="68" name="Овал 67"/>
          <p:cNvSpPr/>
          <p:nvPr/>
        </p:nvSpPr>
        <p:spPr>
          <a:xfrm>
            <a:off x="1" y="5415414"/>
            <a:ext cx="428596" cy="57606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3" name="Прямая соединительная линия 72"/>
          <p:cNvCxnSpPr>
            <a:stCxn id="1046" idx="6"/>
          </p:cNvCxnSpPr>
          <p:nvPr/>
        </p:nvCxnSpPr>
        <p:spPr>
          <a:xfrm flipV="1">
            <a:off x="3428992" y="1022926"/>
            <a:ext cx="638953" cy="14110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1029" idx="2"/>
          </p:cNvCxnSpPr>
          <p:nvPr/>
        </p:nvCxnSpPr>
        <p:spPr>
          <a:xfrm rot="10800000">
            <a:off x="4788025" y="1022926"/>
            <a:ext cx="648072" cy="18438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1050" idx="7"/>
            <a:endCxn id="1046" idx="4"/>
          </p:cNvCxnSpPr>
          <p:nvPr/>
        </p:nvCxnSpPr>
        <p:spPr>
          <a:xfrm rot="10800000">
            <a:off x="3165883" y="1593172"/>
            <a:ext cx="201051" cy="42381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58" idx="7"/>
            <a:endCxn id="1046" idx="3"/>
          </p:cNvCxnSpPr>
          <p:nvPr/>
        </p:nvCxnSpPr>
        <p:spPr>
          <a:xfrm rot="5400000" flipH="1" flipV="1">
            <a:off x="2399472" y="1439842"/>
            <a:ext cx="552723" cy="60800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Рисунок 10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00" t="2812"/>
          <a:stretch>
            <a:fillRect/>
          </a:stretch>
        </p:blipFill>
        <p:spPr>
          <a:xfrm>
            <a:off x="2902771" y="734894"/>
            <a:ext cx="526221" cy="858278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43306" y="1500174"/>
            <a:ext cx="1584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Гайдуков Максим Алексеевич 31.03.2008г. </a:t>
            </a:r>
          </a:p>
          <a:p>
            <a:pPr algn="ctr"/>
            <a:r>
              <a:rPr lang="ru-RU" sz="800" dirty="0" err="1"/>
              <a:t>Гайдукова</a:t>
            </a:r>
            <a:r>
              <a:rPr lang="ru-RU" sz="800" dirty="0"/>
              <a:t> Ева Алексеевна </a:t>
            </a:r>
          </a:p>
          <a:p>
            <a:pPr algn="ctr"/>
            <a:r>
              <a:rPr lang="ru-RU" sz="800" dirty="0"/>
              <a:t>26.08.2014г.</a:t>
            </a:r>
          </a:p>
          <a:p>
            <a:pPr algn="ctr"/>
            <a:endParaRPr lang="ru-RU" sz="800" dirty="0"/>
          </a:p>
        </p:txBody>
      </p:sp>
      <p:pic>
        <p:nvPicPr>
          <p:cNvPr id="1050" name="Рисунок 10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43073" y="2019806"/>
            <a:ext cx="887476" cy="621908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357166"/>
            <a:ext cx="718370" cy="1077556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75" name="Прямая соединительная линия 74"/>
          <p:cNvCxnSpPr>
            <a:stCxn id="1029" idx="5"/>
          </p:cNvCxnSpPr>
          <p:nvPr/>
        </p:nvCxnSpPr>
        <p:spPr>
          <a:xfrm rot="5400000" flipH="1" flipV="1">
            <a:off x="7009974" y="393755"/>
            <a:ext cx="35468" cy="215791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10" idx="7"/>
            <a:endCxn id="58" idx="3"/>
          </p:cNvCxnSpPr>
          <p:nvPr/>
        </p:nvCxnSpPr>
        <p:spPr>
          <a:xfrm>
            <a:off x="852368" y="2654722"/>
            <a:ext cx="1075315" cy="853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9" y="1887022"/>
            <a:ext cx="629770" cy="945864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8" y="878910"/>
            <a:ext cx="623422" cy="780493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3607" y="2026944"/>
            <a:ext cx="899416" cy="619573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8" name="Рисунок 57" descr="F:\DCIM\100D3100\DSC_0562.JP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87022"/>
            <a:ext cx="628122" cy="90941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124" name="Прямая соединительная линия 123"/>
          <p:cNvCxnSpPr/>
          <p:nvPr/>
        </p:nvCxnSpPr>
        <p:spPr>
          <a:xfrm rot="10800000" flipV="1">
            <a:off x="5220074" y="1598990"/>
            <a:ext cx="360045" cy="36003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1029" idx="5"/>
          </p:cNvCxnSpPr>
          <p:nvPr/>
        </p:nvCxnSpPr>
        <p:spPr>
          <a:xfrm rot="16200000" flipH="1">
            <a:off x="5998192" y="1441005"/>
            <a:ext cx="468586" cy="5674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2" y="1959030"/>
            <a:ext cx="576064" cy="864096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cxnSp>
        <p:nvCxnSpPr>
          <p:cNvPr id="132" name="Прямая соединительная линия 131"/>
          <p:cNvCxnSpPr>
            <a:stCxn id="1052" idx="7"/>
            <a:endCxn id="58" idx="3"/>
          </p:cNvCxnSpPr>
          <p:nvPr/>
        </p:nvCxnSpPr>
        <p:spPr>
          <a:xfrm rot="5400000" flipH="1" flipV="1">
            <a:off x="971961" y="2645981"/>
            <a:ext cx="938448" cy="97299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3" idx="1"/>
            <a:endCxn id="58" idx="3"/>
          </p:cNvCxnSpPr>
          <p:nvPr/>
        </p:nvCxnSpPr>
        <p:spPr>
          <a:xfrm flipH="1" flipV="1">
            <a:off x="1927683" y="2663255"/>
            <a:ext cx="46493" cy="93279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23" idx="7"/>
            <a:endCxn id="1050" idx="2"/>
          </p:cNvCxnSpPr>
          <p:nvPr/>
        </p:nvCxnSpPr>
        <p:spPr>
          <a:xfrm rot="5400000" flipH="1" flipV="1">
            <a:off x="2946010" y="3020417"/>
            <a:ext cx="886720" cy="39488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35" idx="7"/>
            <a:endCxn id="1051" idx="0"/>
          </p:cNvCxnSpPr>
          <p:nvPr/>
        </p:nvCxnSpPr>
        <p:spPr>
          <a:xfrm rot="16200000" flipV="1">
            <a:off x="3479990" y="2953419"/>
            <a:ext cx="835688" cy="58992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TextBox 1050"/>
          <p:cNvSpPr txBox="1"/>
          <p:nvPr/>
        </p:nvSpPr>
        <p:spPr>
          <a:xfrm>
            <a:off x="2786051" y="2830536"/>
            <a:ext cx="16336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Гайдукова</a:t>
            </a:r>
            <a:r>
              <a:rPr lang="ru-RU" sz="800" dirty="0" smtClean="0"/>
              <a:t> Галина Валентиновна  03.01.1954г.</a:t>
            </a:r>
            <a:endParaRPr lang="ru-RU" sz="8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68" t="6417" r="40997" b="64740"/>
          <a:stretch/>
        </p:blipFill>
        <p:spPr>
          <a:xfrm>
            <a:off x="3707905" y="3543206"/>
            <a:ext cx="568084" cy="840020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5" t="6165" r="5065" b="9247"/>
          <a:stretch>
            <a:fillRect/>
          </a:stretch>
        </p:blipFill>
        <p:spPr>
          <a:xfrm>
            <a:off x="2699793" y="3543206"/>
            <a:ext cx="576573" cy="805838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cxnSp>
        <p:nvCxnSpPr>
          <p:cNvPr id="145" name="Прямая соединительная линия 144"/>
          <p:cNvCxnSpPr>
            <a:stCxn id="7" idx="5"/>
            <a:endCxn id="1044" idx="3"/>
          </p:cNvCxnSpPr>
          <p:nvPr/>
        </p:nvCxnSpPr>
        <p:spPr>
          <a:xfrm rot="16200000" flipH="1">
            <a:off x="7469996" y="2090488"/>
            <a:ext cx="26112" cy="123829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Рисунок 1043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35" t="23765" r="43856" b="56382"/>
          <a:stretch/>
        </p:blipFill>
        <p:spPr>
          <a:xfrm>
            <a:off x="8028385" y="2031038"/>
            <a:ext cx="504056" cy="810325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cxnSp>
        <p:nvCxnSpPr>
          <p:cNvPr id="153" name="Прямая соединительная линия 152"/>
          <p:cNvCxnSpPr>
            <a:endCxn id="8" idx="4"/>
          </p:cNvCxnSpPr>
          <p:nvPr/>
        </p:nvCxnSpPr>
        <p:spPr>
          <a:xfrm rot="5400000" flipH="1" flipV="1">
            <a:off x="4770328" y="3066609"/>
            <a:ext cx="782328" cy="31488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stCxn id="27" idx="1"/>
            <a:endCxn id="8" idx="4"/>
          </p:cNvCxnSpPr>
          <p:nvPr/>
        </p:nvCxnSpPr>
        <p:spPr>
          <a:xfrm rot="16200000" flipV="1">
            <a:off x="5181285" y="2970536"/>
            <a:ext cx="826319" cy="55102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7" y="3471198"/>
            <a:ext cx="576064" cy="976149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5" y="3471198"/>
            <a:ext cx="576064" cy="936104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cxnSp>
        <p:nvCxnSpPr>
          <p:cNvPr id="160" name="Прямая соединительная линия 159"/>
          <p:cNvCxnSpPr>
            <a:stCxn id="7" idx="5"/>
            <a:endCxn id="1028" idx="0"/>
          </p:cNvCxnSpPr>
          <p:nvPr/>
        </p:nvCxnSpPr>
        <p:spPr>
          <a:xfrm rot="16200000" flipH="1">
            <a:off x="6662792" y="2897693"/>
            <a:ext cx="774616" cy="37239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>
            <a:stCxn id="7" idx="5"/>
            <a:endCxn id="1024" idx="1"/>
          </p:cNvCxnSpPr>
          <p:nvPr/>
        </p:nvCxnSpPr>
        <p:spPr>
          <a:xfrm rot="16200000" flipH="1">
            <a:off x="6993536" y="2566948"/>
            <a:ext cx="917570" cy="11768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009" y="2823126"/>
            <a:ext cx="12927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Кора Анна Ивановна </a:t>
            </a:r>
          </a:p>
          <a:p>
            <a:pPr algn="ctr"/>
            <a:r>
              <a:rPr lang="ru-RU" sz="800" dirty="0" smtClean="0"/>
              <a:t>12.03.1956г.</a:t>
            </a:r>
            <a:endParaRPr lang="ru-RU" sz="800" dirty="0"/>
          </a:p>
        </p:txBody>
      </p:sp>
      <p:cxnSp>
        <p:nvCxnSpPr>
          <p:cNvPr id="166" name="Прямая соединительная линия 165"/>
          <p:cNvCxnSpPr>
            <a:stCxn id="68" idx="0"/>
            <a:endCxn id="1053" idx="0"/>
          </p:cNvCxnSpPr>
          <p:nvPr/>
        </p:nvCxnSpPr>
        <p:spPr>
          <a:xfrm rot="5400000" flipH="1" flipV="1">
            <a:off x="-114467" y="4736068"/>
            <a:ext cx="1008112" cy="35058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>
            <a:stCxn id="1055" idx="0"/>
            <a:endCxn id="1053" idx="0"/>
          </p:cNvCxnSpPr>
          <p:nvPr/>
        </p:nvCxnSpPr>
        <p:spPr>
          <a:xfrm rot="16200000" flipV="1">
            <a:off x="181732" y="4790450"/>
            <a:ext cx="1008112" cy="24181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TextBox 1052"/>
          <p:cNvSpPr txBox="1"/>
          <p:nvPr/>
        </p:nvSpPr>
        <p:spPr>
          <a:xfrm>
            <a:off x="1" y="4407302"/>
            <a:ext cx="11297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Гайдуков Алексей Гаврилович</a:t>
            </a:r>
          </a:p>
          <a:p>
            <a:pPr algn="ctr"/>
            <a:r>
              <a:rPr lang="ru-RU" sz="800" dirty="0" smtClean="0"/>
              <a:t> 23.03.1923г.-1988г.</a:t>
            </a:r>
            <a:endParaRPr lang="ru-RU" sz="800" dirty="0"/>
          </a:p>
        </p:txBody>
      </p:sp>
      <p:cxnSp>
        <p:nvCxnSpPr>
          <p:cNvPr id="172" name="Прямая соединительная линия 171"/>
          <p:cNvCxnSpPr>
            <a:stCxn id="21" idx="0"/>
            <a:endCxn id="3" idx="6"/>
          </p:cNvCxnSpPr>
          <p:nvPr/>
        </p:nvCxnSpPr>
        <p:spPr>
          <a:xfrm rot="5400000" flipH="1" flipV="1">
            <a:off x="1053476" y="4701209"/>
            <a:ext cx="1091669" cy="33674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>
            <a:stCxn id="19" idx="0"/>
            <a:endCxn id="34" idx="0"/>
          </p:cNvCxnSpPr>
          <p:nvPr/>
        </p:nvCxnSpPr>
        <p:spPr>
          <a:xfrm rot="16200000" flipV="1">
            <a:off x="1379964" y="4794483"/>
            <a:ext cx="1008112" cy="23374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87625" y="4407302"/>
            <a:ext cx="11590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Валентинова</a:t>
            </a:r>
            <a:r>
              <a:rPr lang="ru-RU" sz="800" dirty="0" smtClean="0"/>
              <a:t> Антонина Михайловна</a:t>
            </a:r>
          </a:p>
          <a:p>
            <a:pPr algn="ctr"/>
            <a:r>
              <a:rPr lang="ru-RU" sz="800" dirty="0" smtClean="0"/>
              <a:t>1929г.-1987г. </a:t>
            </a:r>
            <a:endParaRPr lang="ru-RU" sz="800" dirty="0"/>
          </a:p>
        </p:txBody>
      </p:sp>
      <p:cxnSp>
        <p:nvCxnSpPr>
          <p:cNvPr id="176" name="Прямая соединительная линия 175"/>
          <p:cNvCxnSpPr>
            <a:stCxn id="37" idx="0"/>
            <a:endCxn id="23" idx="4"/>
          </p:cNvCxnSpPr>
          <p:nvPr/>
        </p:nvCxnSpPr>
        <p:spPr>
          <a:xfrm rot="5400000" flipH="1" flipV="1">
            <a:off x="2328754" y="4756088"/>
            <a:ext cx="1066370" cy="25228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>
            <a:stCxn id="40" idx="0"/>
            <a:endCxn id="23" idx="4"/>
          </p:cNvCxnSpPr>
          <p:nvPr/>
        </p:nvCxnSpPr>
        <p:spPr>
          <a:xfrm rot="16200000" flipV="1">
            <a:off x="2639647" y="4697478"/>
            <a:ext cx="1066371" cy="36950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11761" y="4407302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Сугробов Валентин Иванович 18.06.1927г.-30.09.1989г.</a:t>
            </a:r>
            <a:endParaRPr lang="ru-RU" sz="800" dirty="0"/>
          </a:p>
        </p:txBody>
      </p:sp>
      <p:cxnSp>
        <p:nvCxnSpPr>
          <p:cNvPr id="184" name="Прямая соединительная линия 183"/>
          <p:cNvCxnSpPr>
            <a:stCxn id="42" idx="1"/>
            <a:endCxn id="35" idx="4"/>
          </p:cNvCxnSpPr>
          <p:nvPr/>
        </p:nvCxnSpPr>
        <p:spPr>
          <a:xfrm rot="5400000" flipH="1" flipV="1">
            <a:off x="3353210" y="4873338"/>
            <a:ext cx="1128849" cy="14862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35" idx="4"/>
            <a:endCxn id="44" idx="0"/>
          </p:cNvCxnSpPr>
          <p:nvPr/>
        </p:nvCxnSpPr>
        <p:spPr>
          <a:xfrm rot="16200000" flipH="1">
            <a:off x="3766691" y="4608481"/>
            <a:ext cx="1032188" cy="58167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91881" y="4407302"/>
            <a:ext cx="11017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Визгина</a:t>
            </a:r>
            <a:r>
              <a:rPr lang="ru-RU" sz="800" dirty="0" smtClean="0"/>
              <a:t> Нина Алексеевна 21.02.1930г.-12.02.2005г.</a:t>
            </a:r>
            <a:endParaRPr lang="ru-RU" sz="800" dirty="0"/>
          </a:p>
        </p:txBody>
      </p:sp>
      <p:cxnSp>
        <p:nvCxnSpPr>
          <p:cNvPr id="191" name="Прямая соединительная линия 190"/>
          <p:cNvCxnSpPr>
            <a:stCxn id="1032" idx="0"/>
            <a:endCxn id="1024" idx="4"/>
          </p:cNvCxnSpPr>
          <p:nvPr/>
        </p:nvCxnSpPr>
        <p:spPr>
          <a:xfrm rot="16200000" flipV="1">
            <a:off x="8030406" y="4661351"/>
            <a:ext cx="896059" cy="46805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>
            <a:stCxn id="1037" idx="0"/>
            <a:endCxn id="1024" idx="4"/>
          </p:cNvCxnSpPr>
          <p:nvPr/>
        </p:nvCxnSpPr>
        <p:spPr>
          <a:xfrm rot="5400000" flipH="1" flipV="1">
            <a:off x="7712816" y="4811814"/>
            <a:ext cx="896059" cy="16712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8163430" y="4479310"/>
            <a:ext cx="9805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Иванов Михаил Романович </a:t>
            </a:r>
          </a:p>
          <a:p>
            <a:pPr algn="ctr"/>
            <a:r>
              <a:rPr lang="ru-RU" sz="800" dirty="0" smtClean="0"/>
              <a:t>24.11.1933г.-01.03.1995г.</a:t>
            </a:r>
            <a:endParaRPr lang="ru-RU" sz="800" dirty="0"/>
          </a:p>
        </p:txBody>
      </p:sp>
      <p:cxnSp>
        <p:nvCxnSpPr>
          <p:cNvPr id="195" name="Прямая соединительная линия 194"/>
          <p:cNvCxnSpPr>
            <a:stCxn id="1034" idx="0"/>
            <a:endCxn id="1028" idx="4"/>
          </p:cNvCxnSpPr>
          <p:nvPr/>
        </p:nvCxnSpPr>
        <p:spPr>
          <a:xfrm rot="16200000" flipV="1">
            <a:off x="6822251" y="4821348"/>
            <a:ext cx="1008112" cy="18002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>
            <a:stCxn id="1042" idx="0"/>
            <a:endCxn id="1028" idx="4"/>
          </p:cNvCxnSpPr>
          <p:nvPr/>
        </p:nvCxnSpPr>
        <p:spPr>
          <a:xfrm rot="5400000" flipH="1" flipV="1">
            <a:off x="6534219" y="4713336"/>
            <a:ext cx="1008112" cy="3960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Box 1029"/>
          <p:cNvSpPr txBox="1"/>
          <p:nvPr/>
        </p:nvSpPr>
        <p:spPr>
          <a:xfrm>
            <a:off x="6948265" y="4479310"/>
            <a:ext cx="1111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Тимофеева Евгения Николаевна 03.12.1918г.-08.07.1980г.</a:t>
            </a:r>
            <a:endParaRPr lang="ru-RU" sz="800" dirty="0"/>
          </a:p>
        </p:txBody>
      </p:sp>
      <p:cxnSp>
        <p:nvCxnSpPr>
          <p:cNvPr id="201" name="Прямая соединительная линия 200"/>
          <p:cNvCxnSpPr>
            <a:stCxn id="29" idx="1"/>
            <a:endCxn id="16" idx="0"/>
          </p:cNvCxnSpPr>
          <p:nvPr/>
        </p:nvCxnSpPr>
        <p:spPr>
          <a:xfrm rot="5400000" flipH="1" flipV="1">
            <a:off x="4660028" y="4825141"/>
            <a:ext cx="1113565" cy="13387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>
            <a:stCxn id="16" idx="0"/>
            <a:endCxn id="14" idx="1"/>
          </p:cNvCxnSpPr>
          <p:nvPr/>
        </p:nvCxnSpPr>
        <p:spPr>
          <a:xfrm rot="16200000" flipH="1">
            <a:off x="5021175" y="4597864"/>
            <a:ext cx="1115281" cy="59014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3" y="4335294"/>
            <a:ext cx="8474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Кора Ольга Степановна </a:t>
            </a:r>
          </a:p>
          <a:p>
            <a:pPr algn="ctr"/>
            <a:r>
              <a:rPr lang="ru-RU" sz="800" dirty="0" smtClean="0"/>
              <a:t>1933г.-1981г.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288527108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Защитники Родины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1928802"/>
            <a:ext cx="7572428" cy="34747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Кроме прадеда, деда и папы, в нашем роду ещё много военных.  Каждый мужчина нашего родового древа  обязательно служил в рядах советской (Красной) армии. Некоторые становились  штатными военными, другие  продолжали свою службу в  рядах МВД, третьи в  КГБ или ФСБ.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58417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Мой дед - Иванов Анатолий Михайлович, его родители, брат, служба 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3" r="14454" b="9518"/>
          <a:stretch>
            <a:fillRect/>
          </a:stretch>
        </p:blipFill>
        <p:spPr>
          <a:xfrm>
            <a:off x="2214546" y="4286256"/>
            <a:ext cx="2517102" cy="239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2071678"/>
            <a:ext cx="288303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7" t="3691" r="8296" b="8612"/>
          <a:stretch>
            <a:fillRect/>
          </a:stretch>
        </p:blipFill>
        <p:spPr>
          <a:xfrm>
            <a:off x="4429124" y="4286256"/>
            <a:ext cx="1428760" cy="198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7" t="7158" r="6194"/>
          <a:stretch>
            <a:fillRect/>
          </a:stretch>
        </p:blipFill>
        <p:spPr>
          <a:xfrm>
            <a:off x="5838304" y="4389072"/>
            <a:ext cx="3162831" cy="233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2" t="5007" r="40849"/>
          <a:stretch/>
        </p:blipFill>
        <p:spPr>
          <a:xfrm>
            <a:off x="4500562" y="1928802"/>
            <a:ext cx="3002379" cy="233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2" b="12216"/>
          <a:stretch>
            <a:fillRect/>
          </a:stretch>
        </p:blipFill>
        <p:spPr>
          <a:xfrm>
            <a:off x="7143768" y="1428736"/>
            <a:ext cx="1764792" cy="270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7" t="8095"/>
          <a:stretch>
            <a:fillRect/>
          </a:stretch>
        </p:blipFill>
        <p:spPr>
          <a:xfrm>
            <a:off x="357158" y="3786190"/>
            <a:ext cx="1820863" cy="286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9" t="12775"/>
          <a:stretch>
            <a:fillRect/>
          </a:stretch>
        </p:blipFill>
        <p:spPr>
          <a:xfrm>
            <a:off x="214282" y="1214422"/>
            <a:ext cx="1766801" cy="245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8869" y="1785926"/>
            <a:ext cx="904881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157990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0174"/>
            <a:ext cx="9144000" cy="114300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800000"/>
                </a:solidFill>
              </a:rPr>
              <a:t>Крепкий тыл наших защитников – их жёны…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4467"/>
            <a:ext cx="2143108" cy="3214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587"/>
          <a:stretch>
            <a:fillRect/>
          </a:stretch>
        </p:blipFill>
        <p:spPr>
          <a:xfrm>
            <a:off x="0" y="4373046"/>
            <a:ext cx="3071802" cy="2484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3644115"/>
            <a:ext cx="2214578" cy="3213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63053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800000"/>
                </a:solidFill>
              </a:rPr>
              <a:t>Моя бабушка – </a:t>
            </a:r>
            <a:r>
              <a:rPr lang="ru-RU" sz="2800" dirty="0" err="1" smtClean="0">
                <a:solidFill>
                  <a:srgbClr val="800000"/>
                </a:solidFill>
              </a:rPr>
              <a:t>Гайдукова</a:t>
            </a:r>
            <a:r>
              <a:rPr lang="ru-RU" sz="2800" dirty="0" smtClean="0">
                <a:solidFill>
                  <a:srgbClr val="800000"/>
                </a:solidFill>
              </a:rPr>
              <a:t> Галина Валентиновна, ее родители и прародители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1428736"/>
            <a:ext cx="3418162" cy="227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559"/>
          <a:stretch/>
        </p:blipFill>
        <p:spPr>
          <a:xfrm>
            <a:off x="6143636" y="1071546"/>
            <a:ext cx="3000364" cy="2471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3" t="22595" r="41568"/>
          <a:stretch/>
        </p:blipFill>
        <p:spPr>
          <a:xfrm>
            <a:off x="7215206" y="3531777"/>
            <a:ext cx="1928794" cy="3326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500438"/>
            <a:ext cx="2238375" cy="3357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0" t="-1" r="17079"/>
          <a:stretch/>
        </p:blipFill>
        <p:spPr>
          <a:xfrm>
            <a:off x="1857356" y="2857496"/>
            <a:ext cx="1999925" cy="168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2394415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51216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800000"/>
                </a:solidFill>
              </a:rPr>
              <a:t>Моя бабушка – Кора Анна Ивановна, ее родители и прародители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1643050"/>
            <a:ext cx="1989077" cy="279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28800"/>
            <a:ext cx="2402986" cy="351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0" t="2144" r="7088" b="7504"/>
          <a:stretch>
            <a:fillRect/>
          </a:stretch>
        </p:blipFill>
        <p:spPr>
          <a:xfrm>
            <a:off x="6286512" y="1700769"/>
            <a:ext cx="2660847" cy="364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3" t="1106" r="1488" b="2212"/>
          <a:stretch>
            <a:fillRect/>
          </a:stretch>
        </p:blipFill>
        <p:spPr>
          <a:xfrm>
            <a:off x="4143372" y="2928934"/>
            <a:ext cx="2500330" cy="351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19" t="29429" r="65017" b="16731"/>
          <a:stretch/>
        </p:blipFill>
        <p:spPr>
          <a:xfrm>
            <a:off x="1857356" y="4267488"/>
            <a:ext cx="1928826" cy="259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988019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128792" cy="1728192"/>
          </a:xfrm>
        </p:spPr>
        <p:txBody>
          <a:bodyPr/>
          <a:lstStyle/>
          <a:p>
            <a:r>
              <a:rPr lang="ru-RU" sz="3200" dirty="0" smtClean="0">
                <a:solidFill>
                  <a:srgbClr val="800000"/>
                </a:solidFill>
              </a:rPr>
              <a:t>Моя мама – </a:t>
            </a:r>
            <a:r>
              <a:rPr lang="ru-RU" sz="3200" dirty="0" err="1" smtClean="0">
                <a:solidFill>
                  <a:srgbClr val="800000"/>
                </a:solidFill>
              </a:rPr>
              <a:t>Гайдукова</a:t>
            </a:r>
            <a:r>
              <a:rPr lang="ru-RU" sz="3200" dirty="0" smtClean="0">
                <a:solidFill>
                  <a:srgbClr val="800000"/>
                </a:solidFill>
              </a:rPr>
              <a:t> Олеся Анатольевна с сестрой и родителями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8" t="11430" r="21238"/>
          <a:stretch>
            <a:fillRect/>
          </a:stretch>
        </p:blipFill>
        <p:spPr>
          <a:xfrm>
            <a:off x="7189604" y="2071678"/>
            <a:ext cx="1954396" cy="208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5" r="2472"/>
          <a:stretch>
            <a:fillRect/>
          </a:stretch>
        </p:blipFill>
        <p:spPr>
          <a:xfrm>
            <a:off x="0" y="2528316"/>
            <a:ext cx="2516360" cy="432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4071943"/>
            <a:ext cx="37147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0" r="1595" b="4205"/>
          <a:stretch>
            <a:fillRect/>
          </a:stretch>
        </p:blipFill>
        <p:spPr>
          <a:xfrm>
            <a:off x="2802322" y="2858920"/>
            <a:ext cx="2617673" cy="399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" descr="http://sch2072v.mskobr.ru/images/cms/data/13869149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285860"/>
            <a:ext cx="2071702" cy="276227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4"/>
          <a:stretch>
            <a:fillRect/>
          </a:stretch>
        </p:blipFill>
        <p:spPr>
          <a:xfrm>
            <a:off x="0" y="135900"/>
            <a:ext cx="2071670" cy="290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2" t="5336"/>
          <a:stretch>
            <a:fillRect/>
          </a:stretch>
        </p:blipFill>
        <p:spPr>
          <a:xfrm>
            <a:off x="4857752" y="2000240"/>
            <a:ext cx="2444836" cy="191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679745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840760" cy="1512168"/>
          </a:xfrm>
        </p:spPr>
        <p:txBody>
          <a:bodyPr/>
          <a:lstStyle/>
          <a:p>
            <a:r>
              <a:rPr lang="ru-RU" sz="3600" dirty="0" smtClean="0">
                <a:solidFill>
                  <a:srgbClr val="800000"/>
                </a:solidFill>
              </a:rPr>
              <a:t>Я, моя сестрёнка Ева, мама и папа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3" r="12863"/>
          <a:stretch>
            <a:fillRect/>
          </a:stretch>
        </p:blipFill>
        <p:spPr>
          <a:xfrm>
            <a:off x="6786578" y="2525815"/>
            <a:ext cx="2357422" cy="433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" t="8976" r="20931"/>
          <a:stretch>
            <a:fillRect/>
          </a:stretch>
        </p:blipFill>
        <p:spPr>
          <a:xfrm>
            <a:off x="4214810" y="3857628"/>
            <a:ext cx="3017758" cy="240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949"/>
          <a:stretch>
            <a:fillRect/>
          </a:stretch>
        </p:blipFill>
        <p:spPr>
          <a:xfrm>
            <a:off x="2143108" y="4552973"/>
            <a:ext cx="2214578" cy="230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7" t="14714" r="5882" b="12752"/>
          <a:stretch>
            <a:fillRect/>
          </a:stretch>
        </p:blipFill>
        <p:spPr>
          <a:xfrm>
            <a:off x="0" y="1000108"/>
            <a:ext cx="2999318" cy="435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3" t="6587"/>
          <a:stretch>
            <a:fillRect/>
          </a:stretch>
        </p:blipFill>
        <p:spPr>
          <a:xfrm>
            <a:off x="3000364" y="1571612"/>
            <a:ext cx="345264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558807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643998" cy="223224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800000"/>
                </a:solidFill>
              </a:rPr>
              <a:t>Кто знает?! Может и мы с сестрой тоже будем…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62"/>
          <a:stretch/>
        </p:blipFill>
        <p:spPr>
          <a:xfrm>
            <a:off x="2643174" y="1785926"/>
            <a:ext cx="4000528" cy="477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8673629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643966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800000"/>
                </a:solidFill>
              </a:rPr>
              <a:t>Выводы: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85984" y="1571612"/>
            <a:ext cx="6400800" cy="347472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altLang="ru-RU" sz="28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1.     В каждой семье есть свои герои, о которых  нужно помнить, чья жизнь может служить примером для подражания нам – следующим поколениям.</a:t>
            </a:r>
          </a:p>
          <a:p>
            <a:pPr algn="just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</a:rPr>
              <a:t>2.     История страны состоит из историй семей и  отдельных человеческих судеб.</a:t>
            </a:r>
          </a:p>
          <a:p>
            <a:pPr algn="just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</a:rPr>
              <a:t>3.   Память о них нужно сохранять в своём сердце и делиться ею со всеми.</a:t>
            </a:r>
          </a:p>
          <a:p>
            <a:pPr algn="just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</a:rPr>
              <a:t>4.      Нужно стремиться быть достойным продолжателем </a:t>
            </a:r>
            <a:r>
              <a:rPr lang="ru-RU" altLang="ru-RU" sz="2400" b="1" cap="all" dirty="0" smtClean="0">
                <a:solidFill>
                  <a:srgbClr val="002060"/>
                </a:solidFill>
              </a:rPr>
              <a:t>нашей истории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6012477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800000"/>
                </a:solidFill>
              </a:rPr>
              <a:t>Гипотеза: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500174"/>
            <a:ext cx="7858180" cy="347472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У каждой семьи есть своя история, которая является частью истории страны. Семейная история достойна того, чтобы её узнали многие, потому что творцами истории страны являются простые люди.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29190" y="3143248"/>
            <a:ext cx="3346704" cy="3474720"/>
          </a:xfrm>
        </p:spPr>
        <p:txBody>
          <a:bodyPr/>
          <a:lstStyle/>
          <a:p>
            <a:pPr marL="228600" lvl="2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800000"/>
                </a:solidFill>
              </a:rPr>
              <a:t>Источники информации: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76" y="2357430"/>
            <a:ext cx="8001024" cy="3474720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c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емейные</a:t>
            </a:r>
            <a:r>
              <a:rPr lang="ru-RU" sz="2400" b="1" i="1" dirty="0" smtClean="0">
                <a:solidFill>
                  <a:srgbClr val="002060"/>
                </a:solidFill>
              </a:rPr>
              <a:t> архивы Гайдуковых, Ивановых</a:t>
            </a:r>
            <a:endParaRPr lang="ru-RU" alt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http://www.podvig-naroda.ru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altLang="ru-RU" sz="2400" b="1" i="1" dirty="0" smtClean="0">
                <a:solidFill>
                  <a:srgbClr val="002060"/>
                </a:solidFill>
              </a:rPr>
              <a:t>http://www.o</a:t>
            </a:r>
            <a:r>
              <a:rPr lang="en-US" altLang="ru-RU" sz="2400" b="1" i="1" dirty="0" smtClean="0">
                <a:solidFill>
                  <a:srgbClr val="002060"/>
                </a:solidFill>
              </a:rPr>
              <a:t>b</a:t>
            </a:r>
            <a:r>
              <a:rPr lang="ru-RU" altLang="ru-RU" sz="2400" b="1" i="1" dirty="0" err="1" smtClean="0">
                <a:solidFill>
                  <a:srgbClr val="002060"/>
                </a:solidFill>
              </a:rPr>
              <a:t>d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-</a:t>
            </a:r>
            <a:r>
              <a:rPr lang="en-US" altLang="ru-RU" sz="2400" b="1" i="1" dirty="0" err="1" smtClean="0">
                <a:solidFill>
                  <a:srgbClr val="002060"/>
                </a:solidFill>
              </a:rPr>
              <a:t>mem</a:t>
            </a:r>
            <a:r>
              <a:rPr lang="ru-RU" altLang="ru-RU" sz="2400" b="1" i="1" dirty="0" err="1" smtClean="0">
                <a:solidFill>
                  <a:srgbClr val="002060"/>
                </a:solidFill>
              </a:rPr>
              <a:t>o</a:t>
            </a:r>
            <a:r>
              <a:rPr lang="en-US" altLang="ru-RU" sz="2400" b="1" i="1" dirty="0" err="1" smtClean="0">
                <a:solidFill>
                  <a:srgbClr val="002060"/>
                </a:solidFill>
              </a:rPr>
              <a:t>ri</a:t>
            </a:r>
            <a:r>
              <a:rPr lang="ru-RU" altLang="ru-RU" sz="2400" b="1" i="1" dirty="0" err="1" smtClean="0">
                <a:solidFill>
                  <a:srgbClr val="002060"/>
                </a:solidFill>
              </a:rPr>
              <a:t>a</a:t>
            </a:r>
            <a:r>
              <a:rPr lang="en-US" altLang="ru-RU" sz="2400" b="1" i="1" dirty="0" smtClean="0">
                <a:solidFill>
                  <a:srgbClr val="002060"/>
                </a:solidFill>
              </a:rPr>
              <a:t>l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.</a:t>
            </a:r>
            <a:r>
              <a:rPr lang="ru-RU" altLang="ru-RU" sz="2400" b="1" i="1" dirty="0" err="1" smtClean="0">
                <a:solidFill>
                  <a:srgbClr val="002060"/>
                </a:solidFill>
              </a:rPr>
              <a:t>ru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7441205" cy="1143000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rgbClr val="800000"/>
                </a:solidFill>
              </a:rPr>
              <a:t>Цель проекта:</a:t>
            </a:r>
            <a:endParaRPr lang="ru-RU" sz="44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2000240"/>
            <a:ext cx="7500966" cy="2206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познакомиться и изучить биографию, важные моменты жизни членов нашей семьи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6512511" cy="1143000"/>
          </a:xfrm>
        </p:spPr>
        <p:txBody>
          <a:bodyPr/>
          <a:lstStyle/>
          <a:p>
            <a:r>
              <a:rPr lang="ru-RU" sz="4400" dirty="0" smtClean="0">
                <a:solidFill>
                  <a:srgbClr val="800000"/>
                </a:solidFill>
              </a:rPr>
              <a:t>Этапы работы:</a:t>
            </a:r>
            <a:endParaRPr lang="ru-RU" sz="44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571612"/>
            <a:ext cx="8501122" cy="528638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altLang="ru-RU" sz="2800" b="1" i="1" dirty="0" smtClean="0">
                <a:solidFill>
                  <a:srgbClr val="800000"/>
                </a:solidFill>
              </a:rPr>
              <a:t>   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- поиск фотографий в семейном архиве;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</a:rPr>
              <a:t>   - использование Интернет-ресурсов для получения информации;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</a:rPr>
              <a:t>   - знакомство с наградами и документами;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</a:rPr>
              <a:t>   - беседы с дедушкой,  мамой и папой;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</a:rPr>
              <a:t>   - обобщение собранного материала и представление его  в виде генеалогического древа и презентации.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28" t="10782" r="22270" b="47440"/>
          <a:stretch>
            <a:fillRect/>
          </a:stretch>
        </p:blipFill>
        <p:spPr>
          <a:xfrm>
            <a:off x="642910" y="357166"/>
            <a:ext cx="176780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3429000"/>
            <a:ext cx="87154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Здравствуйте! Меня зовут Гайдуков Максим, мне 8 лет, я родился и живу в Москве. Однажды папа сказал мне, что я представитель династии Гайдуковых.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Династия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красивое, но непонятное слово. Из словаря я узнал, что династия - это ряд поколений, передающий из рода в род профессиональное мастерство, традиции. Долго думал, какое это мастерство мне передают? И догадался! Мой папа - военный, мой дед – военный, мой прадед тоже был военным. Есть такая профессия – Родину защищать. И эту профессию передают мне! Возможно, и я продолжу традиции своей семьи, тоже стану военным, когда вырасту, и буду служить на благо своему Отечеству, великой стране - России.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70" t="6827" b="2276"/>
          <a:stretch>
            <a:fillRect/>
          </a:stretch>
        </p:blipFill>
        <p:spPr>
          <a:xfrm>
            <a:off x="7143768" y="357166"/>
            <a:ext cx="1571636" cy="209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3"/>
          <a:stretch>
            <a:fillRect/>
          </a:stretch>
        </p:blipFill>
        <p:spPr>
          <a:xfrm>
            <a:off x="5072066" y="357166"/>
            <a:ext cx="1535557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DCIM\100D3100\DSC_056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2" t="4900" r="7356" b="17151"/>
          <a:stretch>
            <a:fillRect/>
          </a:stretch>
        </p:blipFill>
        <p:spPr bwMode="auto">
          <a:xfrm>
            <a:off x="2928926" y="357166"/>
            <a:ext cx="157163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257174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Гайдуков Максим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860" y="2571744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Гайдуков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Алексей Викторович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мой папа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571744"/>
            <a:ext cx="1928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Гайдуков </a:t>
            </a:r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Виктор Алексеевич</a:t>
            </a:r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мой дед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2500306"/>
            <a:ext cx="20281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Гайдуков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Алексей Гаврилович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мой прадед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358245" cy="1571636"/>
          </a:xfrm>
        </p:spPr>
        <p:txBody>
          <a:bodyPr/>
          <a:lstStyle/>
          <a:p>
            <a:pPr algn="just"/>
            <a:r>
              <a:rPr lang="ru-RU" sz="3200" dirty="0" smtClean="0"/>
              <a:t>Я горжусь своей семьёй и хочу рассказать всем о нашей династии Гайдуковых.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6" t="2294" r="75125" b="77531"/>
          <a:stretch/>
        </p:blipFill>
        <p:spPr>
          <a:xfrm>
            <a:off x="357158" y="285728"/>
            <a:ext cx="1238554" cy="158332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F:\DCIM\100D3100\DSC_0562.JPG"/>
          <p:cNvPicPr>
            <a:picLocks noGrp="1"/>
          </p:cNvPicPr>
          <p:nvPr>
            <p:ph sz="quarter" idx="13"/>
          </p:nvPr>
        </p:nvPicPr>
        <p:blipFill>
          <a:blip r:embed="rId3" cstate="print">
            <a:lum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86058"/>
            <a:ext cx="1143008" cy="157163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357166"/>
            <a:ext cx="4233300" cy="2822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DCIM\100D3100\DSC_0564.JPG"/>
          <p:cNvPicPr/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550" t="4900" r="11034" b="25727"/>
          <a:stretch>
            <a:fillRect/>
          </a:stretch>
        </p:blipFill>
        <p:spPr bwMode="auto">
          <a:xfrm>
            <a:off x="7072330" y="285728"/>
            <a:ext cx="1130304" cy="157163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84" t="6587" r="17587" b="16467"/>
          <a:stretch>
            <a:fillRect/>
          </a:stretch>
        </p:blipFill>
        <p:spPr>
          <a:xfrm>
            <a:off x="7143768" y="2786058"/>
            <a:ext cx="1588267" cy="132422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2000240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800000"/>
                </a:solidFill>
              </a:rPr>
              <a:t>Прадедушка-Лёша</a:t>
            </a:r>
            <a:endParaRPr lang="ru-RU" sz="1400" b="1" i="1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4000504"/>
            <a:ext cx="1502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800000"/>
                </a:solidFill>
              </a:rPr>
              <a:t>Дедушка-Витя</a:t>
            </a:r>
            <a:endParaRPr lang="ru-RU" sz="1400" b="1" i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2071678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800000"/>
                </a:solidFill>
              </a:rPr>
              <a:t>Папа-Лёша</a:t>
            </a:r>
            <a:endParaRPr lang="ru-RU" sz="1400" b="1" i="1" dirty="0">
              <a:solidFill>
                <a:srgbClr val="8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4000504"/>
            <a:ext cx="1699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800000"/>
                </a:solidFill>
              </a:rPr>
              <a:t>Мы с сестрёнкой</a:t>
            </a:r>
            <a:endParaRPr lang="ru-RU" sz="1400" b="1" i="1" dirty="0">
              <a:solidFill>
                <a:srgbClr val="8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571604" y="1428736"/>
            <a:ext cx="928694" cy="28575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</p:cNvCxnSpPr>
          <p:nvPr/>
        </p:nvCxnSpPr>
        <p:spPr>
          <a:xfrm flipV="1">
            <a:off x="1714480" y="1643050"/>
            <a:ext cx="2071702" cy="1928826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929190" y="1643050"/>
            <a:ext cx="2214578" cy="42862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1928802"/>
            <a:ext cx="473907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61" t="7994" b="31976"/>
          <a:stretch/>
        </p:blipFill>
        <p:spPr>
          <a:xfrm>
            <a:off x="3428992" y="4375720"/>
            <a:ext cx="1428760" cy="227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DCIM\100D3100\DSC_055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716" t="34400" r="8328" b="9829"/>
          <a:stretch>
            <a:fillRect/>
          </a:stretch>
        </p:blipFill>
        <p:spPr bwMode="auto">
          <a:xfrm>
            <a:off x="1142976" y="4357694"/>
            <a:ext cx="2305057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DCIM\100D3100\DSC_0556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022" t="19554" r="9022" b="18404"/>
          <a:stretch>
            <a:fillRect/>
          </a:stretch>
        </p:blipFill>
        <p:spPr bwMode="auto">
          <a:xfrm>
            <a:off x="285720" y="5429264"/>
            <a:ext cx="2143139" cy="10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256" y="214290"/>
            <a:ext cx="6696744" cy="144016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800000"/>
                </a:solidFill>
              </a:rPr>
              <a:t>Мой прадед - Алексей Гаврилович Гайдуков</a:t>
            </a:r>
            <a:endParaRPr lang="ru-RU" sz="4000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8" t="2294" r="75756" b="77989"/>
          <a:stretch/>
        </p:blipFill>
        <p:spPr>
          <a:xfrm>
            <a:off x="7429520" y="4707614"/>
            <a:ext cx="1484442" cy="196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4" t="6827" r="2734" b="2276"/>
          <a:stretch>
            <a:fillRect/>
          </a:stretch>
        </p:blipFill>
        <p:spPr>
          <a:xfrm>
            <a:off x="500034" y="785794"/>
            <a:ext cx="2371901" cy="320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0232" y="40005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1946 г.</a:t>
            </a:r>
            <a:endParaRPr lang="ru-RU" b="1" i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35769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</a:rPr>
              <a:t>Таманский полк 1946 г. </a:t>
            </a:r>
            <a:endParaRPr lang="ru-RU" b="1" i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85789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В мирное время – 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   старший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    следователь МВД</a:t>
            </a:r>
            <a:endParaRPr lang="ru-RU" b="1" i="1" dirty="0">
              <a:solidFill>
                <a:srgbClr val="800000"/>
              </a:solidFill>
            </a:endParaRPr>
          </a:p>
        </p:txBody>
      </p:sp>
      <p:pic>
        <p:nvPicPr>
          <p:cNvPr id="12" name="Рисунок 11" descr="F:\DCIM\100D3100\DSC_0555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40253" t="6143" r="38171" b="63886"/>
          <a:stretch>
            <a:fillRect/>
          </a:stretch>
        </p:blipFill>
        <p:spPr bwMode="auto">
          <a:xfrm>
            <a:off x="214282" y="3571876"/>
            <a:ext cx="1071570" cy="101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928926" y="1643050"/>
            <a:ext cx="362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Танкистом прошёл всю войну</a:t>
            </a:r>
            <a:endParaRPr lang="ru-RU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713875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1" r="2641" b="5946"/>
          <a:stretch>
            <a:fillRect/>
          </a:stretch>
        </p:blipFill>
        <p:spPr>
          <a:xfrm>
            <a:off x="0" y="2899385"/>
            <a:ext cx="2786050" cy="187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marL="0" indent="0" algn="ctr"/>
            <a:r>
              <a:rPr lang="ru-RU" sz="3200" dirty="0" smtClean="0">
                <a:solidFill>
                  <a:srgbClr val="800000"/>
                </a:solidFill>
              </a:rPr>
              <a:t>Мой дед – Виктор Алексеевич Гайдуков, его родители и сестра, служба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5" t="3799" r="2533" b="11397"/>
          <a:stretch>
            <a:fillRect/>
          </a:stretch>
        </p:blipFill>
        <p:spPr>
          <a:xfrm>
            <a:off x="0" y="1126466"/>
            <a:ext cx="2842014" cy="173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03"/>
          <a:stretch>
            <a:fillRect/>
          </a:stretch>
        </p:blipFill>
        <p:spPr>
          <a:xfrm>
            <a:off x="7000892" y="1055028"/>
            <a:ext cx="1952668" cy="276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1" t="1607" r="2413"/>
          <a:stretch>
            <a:fillRect/>
          </a:stretch>
        </p:blipFill>
        <p:spPr>
          <a:xfrm>
            <a:off x="5429256" y="1269342"/>
            <a:ext cx="1500198" cy="251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1347820"/>
            <a:ext cx="2428892" cy="352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5"/>
          <a:stretch>
            <a:fillRect/>
          </a:stretch>
        </p:blipFill>
        <p:spPr>
          <a:xfrm>
            <a:off x="5041581" y="3841110"/>
            <a:ext cx="4102419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04"/>
          <a:stretch/>
        </p:blipFill>
        <p:spPr>
          <a:xfrm>
            <a:off x="3428993" y="4902058"/>
            <a:ext cx="1643074" cy="1725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82" t="5517" r="19783" b="38265"/>
          <a:stretch/>
        </p:blipFill>
        <p:spPr>
          <a:xfrm>
            <a:off x="0" y="4698366"/>
            <a:ext cx="3488533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DCIM\100D3100\DSC_0558.JPG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7059" r="33177"/>
          <a:stretch>
            <a:fillRect/>
          </a:stretch>
        </p:blipFill>
        <p:spPr bwMode="auto">
          <a:xfrm>
            <a:off x="2500298" y="3555358"/>
            <a:ext cx="1535586" cy="136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DCIM\100D3100\DSC_0558.JPG"/>
          <p:cNvPicPr/>
          <p:nvPr/>
        </p:nvPicPr>
        <p:blipFill>
          <a:blip r:embed="rId1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67767" t="32301" r="13412" b="26319"/>
          <a:stretch>
            <a:fillRect/>
          </a:stretch>
        </p:blipFill>
        <p:spPr bwMode="auto">
          <a:xfrm>
            <a:off x="2143108" y="4269738"/>
            <a:ext cx="500066" cy="74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6500833"/>
            <a:ext cx="914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20-ти лет прос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лужил в Комитете Государственной Безопасности СССР.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1933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5" r="11487"/>
          <a:stretch>
            <a:fillRect/>
          </a:stretch>
        </p:blipFill>
        <p:spPr>
          <a:xfrm>
            <a:off x="6572264" y="1579463"/>
            <a:ext cx="2571736" cy="229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214422"/>
          </a:xfrm>
        </p:spPr>
        <p:txBody>
          <a:bodyPr/>
          <a:lstStyle/>
          <a:p>
            <a:r>
              <a:rPr lang="ru-RU" sz="3200" dirty="0" smtClean="0">
                <a:solidFill>
                  <a:srgbClr val="800000"/>
                </a:solidFill>
              </a:rPr>
              <a:t>Мой отец – Алексей Викторович Гайдуков                                 и его родители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1285860"/>
            <a:ext cx="1718093" cy="257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2" t="896" r="6512" b="2687"/>
          <a:stretch>
            <a:fillRect/>
          </a:stretch>
        </p:blipFill>
        <p:spPr>
          <a:xfrm>
            <a:off x="0" y="2135401"/>
            <a:ext cx="2928926" cy="472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DCIM\100D3100\DSC_056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50" t="4900" r="11034" b="15926"/>
          <a:stretch>
            <a:fillRect/>
          </a:stretch>
        </p:blipFill>
        <p:spPr bwMode="auto">
          <a:xfrm>
            <a:off x="2714611" y="857232"/>
            <a:ext cx="2214579" cy="3482398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4214818"/>
            <a:ext cx="1762122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918" y="3847279"/>
            <a:ext cx="4516082" cy="301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DCIM\100D3100\DSC_0560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5142" t="18649" r="27256" b="11397"/>
          <a:stretch>
            <a:fillRect/>
          </a:stretch>
        </p:blipFill>
        <p:spPr bwMode="auto">
          <a:xfrm>
            <a:off x="1071538" y="1071546"/>
            <a:ext cx="1643074" cy="1074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47243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Подполковник вооруженных сил России</a:t>
            </a:r>
            <a:endParaRPr lang="ru-RU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222853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746</Words>
  <Application>Microsoft Office PowerPoint</Application>
  <PresentationFormat>Экран (4:3)</PresentationFormat>
  <Paragraphs>106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«Страницы семейной славы»</vt:lpstr>
      <vt:lpstr>Гипотеза:</vt:lpstr>
      <vt:lpstr>Цель проекта:</vt:lpstr>
      <vt:lpstr>Этапы работы:</vt:lpstr>
      <vt:lpstr>Слайд 5</vt:lpstr>
      <vt:lpstr>Я горжусь своей семьёй и хочу рассказать всем о нашей династии Гайдуковых. </vt:lpstr>
      <vt:lpstr>Мой прадед - Алексей Гаврилович Гайдуков</vt:lpstr>
      <vt:lpstr>Мой дед – Виктор Алексеевич Гайдуков, его родители и сестра, служба</vt:lpstr>
      <vt:lpstr>Мой отец – Алексей Викторович Гайдуков                                 и его родители</vt:lpstr>
      <vt:lpstr>Слайд 10</vt:lpstr>
      <vt:lpstr>Защитники Родины</vt:lpstr>
      <vt:lpstr>Мой дед - Иванов Анатолий Михайлович, его родители, брат, служба </vt:lpstr>
      <vt:lpstr>Крепкий тыл наших защитников – их жёны…</vt:lpstr>
      <vt:lpstr>Моя бабушка – Гайдукова Галина Валентиновна, ее родители и прародители</vt:lpstr>
      <vt:lpstr>Моя бабушка – Кора Анна Ивановна, ее родители и прародители</vt:lpstr>
      <vt:lpstr>Моя мама – Гайдукова Олеся Анатольевна с сестрой и родителями</vt:lpstr>
      <vt:lpstr>Я, моя сестрёнка Ева, мама и папа</vt:lpstr>
      <vt:lpstr>Кто знает?! Может и мы с сестрой тоже будем…</vt:lpstr>
      <vt:lpstr>Выводы:</vt:lpstr>
      <vt:lpstr>Источники информации: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 в истории России</dc:title>
  <dc:creator>1</dc:creator>
  <cp:lastModifiedBy>User</cp:lastModifiedBy>
  <cp:revision>173</cp:revision>
  <dcterms:created xsi:type="dcterms:W3CDTF">2015-11-06T11:42:48Z</dcterms:created>
  <dcterms:modified xsi:type="dcterms:W3CDTF">2016-12-05T18:49:19Z</dcterms:modified>
</cp:coreProperties>
</file>