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1" r:id="rId5"/>
    <p:sldId id="267" r:id="rId6"/>
    <p:sldId id="265" r:id="rId7"/>
    <p:sldId id="262" r:id="rId8"/>
    <p:sldId id="266" r:id="rId9"/>
    <p:sldId id="269" r:id="rId10"/>
    <p:sldId id="257" r:id="rId11"/>
    <p:sldId id="263" r:id="rId12"/>
    <p:sldId id="271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700" autoAdjust="0"/>
  </p:normalViewPr>
  <p:slideViewPr>
    <p:cSldViewPr>
      <p:cViewPr>
        <p:scale>
          <a:sx n="82" d="100"/>
          <a:sy n="82" d="100"/>
        </p:scale>
        <p:origin x="-12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7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9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2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7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1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8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8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42" y="-32614"/>
            <a:ext cx="8928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spc="50" dirty="0" smtClean="0">
              <a:ln w="11430"/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 Я знаю, я помню, я горжусь!»</a:t>
            </a:r>
            <a:endParaRPr lang="ru-RU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1690313" y="2204864"/>
            <a:ext cx="3552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>
                <a:ln w="11430"/>
                <a:solidFill>
                  <a:srgbClr val="800000"/>
                </a:solidFill>
              </a:rPr>
              <a:t>у</a:t>
            </a:r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ченика 3 класса Б</a:t>
            </a:r>
          </a:p>
          <a:p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ГБОУ Школы № 1726</a:t>
            </a:r>
          </a:p>
          <a:p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Строкова Георгия 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149080"/>
            <a:ext cx="2661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Руководитель:</a:t>
            </a:r>
          </a:p>
          <a:p>
            <a:r>
              <a:rPr lang="ru-RU" sz="2800" b="1" i="1" spc="50" dirty="0" err="1" smtClean="0">
                <a:ln w="11430"/>
                <a:solidFill>
                  <a:srgbClr val="800000"/>
                </a:solidFill>
              </a:rPr>
              <a:t>Будник</a:t>
            </a:r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 В.И.</a:t>
            </a:r>
            <a:endParaRPr lang="ru-RU" sz="2800" b="1" i="1" spc="50" dirty="0">
              <a:ln w="11430"/>
              <a:solidFill>
                <a:srgbClr val="800000"/>
              </a:solidFill>
            </a:endParaRPr>
          </a:p>
        </p:txBody>
      </p:sp>
      <p:pic>
        <p:nvPicPr>
          <p:cNvPr id="8" name="Picture 2" descr="D:\Desktop\Презентация ВОВ Егор\Картинки\Дедушка-Витя---1938-год---Проскур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" b="51428"/>
          <a:stretch/>
        </p:blipFill>
        <p:spPr bwMode="auto">
          <a:xfrm>
            <a:off x="5652119" y="1944346"/>
            <a:ext cx="2979679" cy="44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6030720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Москва, 2015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2160240" cy="208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0879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Орден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       «</a:t>
            </a:r>
            <a:r>
              <a:rPr lang="ru-RU" sz="2400" b="1" dirty="0">
                <a:solidFill>
                  <a:srgbClr val="800000"/>
                </a:solidFill>
              </a:rPr>
              <a:t>Отечественной 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</a:rPr>
              <a:t>               войны</a:t>
            </a:r>
            <a:r>
              <a:rPr lang="ru-RU" sz="2400" b="1" dirty="0">
                <a:solidFill>
                  <a:srgbClr val="800000"/>
                </a:solidFill>
              </a:rPr>
              <a:t>» 2ст.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635896" y="1645630"/>
            <a:ext cx="2304256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9236" y="3914234"/>
            <a:ext cx="2738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Орден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>
                <a:solidFill>
                  <a:srgbClr val="800000"/>
                </a:solidFill>
              </a:rPr>
              <a:t>«Красной звезды»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625" y="146682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Ордена</a:t>
            </a:r>
            <a:endParaRPr lang="ru-RU" sz="7200" dirty="0"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580391" y="1756838"/>
            <a:ext cx="1904280" cy="3954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2041" y="5710886"/>
            <a:ext cx="2113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Орден 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«</a:t>
            </a:r>
            <a:r>
              <a:rPr lang="ru-RU" sz="2400" b="1" dirty="0">
                <a:solidFill>
                  <a:srgbClr val="800000"/>
                </a:solidFill>
              </a:rPr>
              <a:t>Знак почета»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10376760"/>
            <a:ext cx="4389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«За оборону Сталинграда»</a:t>
            </a:r>
          </a:p>
        </p:txBody>
      </p:sp>
    </p:spTree>
    <p:extLst>
      <p:ext uri="{BB962C8B-B14F-4D97-AF65-F5344CB8AC3E}">
        <p14:creationId xmlns:p14="http://schemas.microsoft.com/office/powerpoint/2010/main" val="39492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983562" y="778757"/>
            <a:ext cx="1656184" cy="2880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9650" y="3676782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Медаль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>
                <a:solidFill>
                  <a:srgbClr val="800000"/>
                </a:solidFill>
              </a:rPr>
              <a:t>«За боевые заслуги»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372252"/>
            <a:ext cx="2095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Медаль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>
                <a:solidFill>
                  <a:srgbClr val="800000"/>
                </a:solidFill>
              </a:rPr>
              <a:t>«За </a:t>
            </a:r>
            <a:r>
              <a:rPr lang="ru-RU" sz="2400" b="1" dirty="0" smtClean="0">
                <a:solidFill>
                  <a:srgbClr val="800000"/>
                </a:solidFill>
              </a:rPr>
              <a:t>оборону Сталинграда»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462" y="146682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Медали</a:t>
            </a:r>
            <a:endParaRPr lang="ru-RU" sz="7200" dirty="0"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18924" y="1347011"/>
            <a:ext cx="1631697" cy="2929936"/>
          </a:xfrm>
          <a:prstGeom prst="rect">
            <a:avLst/>
          </a:prstGeom>
        </p:spPr>
      </p:pic>
      <p:pic>
        <p:nvPicPr>
          <p:cNvPr id="1026" name="Picture 2" descr="http://moypolk.com/sites/default/files/soldier-awards/67762/stalingr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14" y="1336052"/>
            <a:ext cx="1535886" cy="29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18924" y="4372251"/>
            <a:ext cx="19921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Медаль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«За </a:t>
            </a:r>
            <a:r>
              <a:rPr lang="ru-RU" sz="2400" b="1" dirty="0">
                <a:solidFill>
                  <a:srgbClr val="800000"/>
                </a:solidFill>
              </a:rPr>
              <a:t>взятие 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Кенигсберга</a:t>
            </a:r>
            <a:r>
              <a:rPr lang="ru-RU" sz="2400" b="1" dirty="0">
                <a:solidFill>
                  <a:srgbClr val="800000"/>
                </a:solidFill>
              </a:rPr>
              <a:t>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7011072" y="1977012"/>
            <a:ext cx="1737360" cy="33516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67163" y="5229200"/>
            <a:ext cx="2226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</a:rPr>
              <a:t>Медаль </a:t>
            </a:r>
          </a:p>
          <a:p>
            <a:pPr algn="ctr"/>
            <a:r>
              <a:rPr lang="ru-RU" sz="2200" b="1" dirty="0" smtClean="0">
                <a:solidFill>
                  <a:srgbClr val="800000"/>
                </a:solidFill>
              </a:rPr>
              <a:t>«За </a:t>
            </a:r>
            <a:r>
              <a:rPr lang="ru-RU" sz="2200" b="1" dirty="0">
                <a:solidFill>
                  <a:srgbClr val="800000"/>
                </a:solidFill>
              </a:rPr>
              <a:t>победу над Германией в ВОВ </a:t>
            </a:r>
            <a:r>
              <a:rPr lang="ru-RU" sz="2200" b="1" dirty="0" smtClean="0">
                <a:solidFill>
                  <a:srgbClr val="800000"/>
                </a:solidFill>
              </a:rPr>
              <a:t>1941-1945</a:t>
            </a:r>
            <a:r>
              <a:rPr lang="ru-RU" sz="2200" b="1" dirty="0">
                <a:solidFill>
                  <a:srgbClr val="8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852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882" y="11663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Воины – победители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solidFill>
                  <a:srgbClr val="800000"/>
                </a:solidFill>
              </a:rPr>
              <a:t>(мои родственники – прабабушки и прадедушки)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12290" name="Picture 2" descr="D:\Desktop\Презентация ВОВ Егор\Картинки\jpg\Анатолий Ефремович (брат бабушки Жени) -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36272"/>
            <a:ext cx="1825289" cy="24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esktop\Презентация ВОВ Егор\Картинки\jpg\Бабушка Же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95667"/>
            <a:ext cx="1699259" cy="23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esktop\Презентация ВОВ Егор\Картинки\jpg\Бабушка Маруся - сестра дедушки Вити -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6" r="3255" b="35642"/>
          <a:stretch/>
        </p:blipFill>
        <p:spPr bwMode="auto">
          <a:xfrm>
            <a:off x="5184882" y="4819941"/>
            <a:ext cx="1650741" cy="17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Безымянный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12467" r="9049" b="11605"/>
          <a:stretch/>
        </p:blipFill>
        <p:spPr bwMode="auto">
          <a:xfrm>
            <a:off x="1403648" y="1515349"/>
            <a:ext cx="1888833" cy="241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446" y="3910520"/>
            <a:ext cx="26427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</a:rPr>
              <a:t>    Романов В.А.</a:t>
            </a:r>
          </a:p>
          <a:p>
            <a:pPr algn="ctr"/>
            <a:r>
              <a:rPr lang="ru-RU" sz="2200" dirty="0" smtClean="0">
                <a:solidFill>
                  <a:srgbClr val="800000"/>
                </a:solidFill>
              </a:rPr>
              <a:t>        32 </a:t>
            </a:r>
            <a:r>
              <a:rPr lang="ru-RU" sz="2200" dirty="0" err="1" smtClean="0">
                <a:solidFill>
                  <a:srgbClr val="800000"/>
                </a:solidFill>
              </a:rPr>
              <a:t>кав</a:t>
            </a:r>
            <a:r>
              <a:rPr lang="ru-RU" sz="2200" dirty="0" smtClean="0">
                <a:solidFill>
                  <a:srgbClr val="800000"/>
                </a:solidFill>
              </a:rPr>
              <a:t>. дивизия </a:t>
            </a:r>
          </a:p>
          <a:p>
            <a:pPr algn="ctr"/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200" dirty="0" smtClean="0">
                <a:solidFill>
                  <a:srgbClr val="800000"/>
                </a:solidFill>
              </a:rPr>
              <a:t>воентехник </a:t>
            </a:r>
            <a:endParaRPr lang="ru-RU" sz="2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360" y="3882473"/>
            <a:ext cx="2101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</a:rPr>
              <a:t>Романова Е.Е.</a:t>
            </a:r>
            <a:endParaRPr lang="ru-RU" sz="2200" b="1" dirty="0">
              <a:solidFill>
                <a:srgbClr val="800000"/>
              </a:solidFill>
            </a:endParaRPr>
          </a:p>
          <a:p>
            <a:pPr algn="ctr"/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200" dirty="0" smtClean="0">
                <a:solidFill>
                  <a:srgbClr val="800000"/>
                </a:solidFill>
              </a:rPr>
              <a:t> труженик тыла</a:t>
            </a:r>
            <a:endParaRPr lang="ru-RU" sz="22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5517232"/>
            <a:ext cx="1621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err="1" smtClean="0">
                <a:solidFill>
                  <a:srgbClr val="800000"/>
                </a:solidFill>
              </a:rPr>
              <a:t>Симан</a:t>
            </a:r>
            <a:r>
              <a:rPr lang="ru-RU" sz="2200" b="1" dirty="0" smtClean="0">
                <a:solidFill>
                  <a:srgbClr val="800000"/>
                </a:solidFill>
              </a:rPr>
              <a:t> М.А.</a:t>
            </a:r>
          </a:p>
          <a:p>
            <a:r>
              <a:rPr lang="ru-RU" sz="2200" dirty="0" smtClean="0">
                <a:solidFill>
                  <a:srgbClr val="800000"/>
                </a:solidFill>
              </a:rPr>
              <a:t> медсестра</a:t>
            </a:r>
            <a:endParaRPr lang="ru-RU" sz="2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933056"/>
            <a:ext cx="1818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err="1" smtClean="0">
                <a:solidFill>
                  <a:srgbClr val="800000"/>
                </a:solidFill>
              </a:rPr>
              <a:t>Заверуха</a:t>
            </a:r>
            <a:r>
              <a:rPr lang="ru-RU" sz="2200" b="1" dirty="0" smtClean="0">
                <a:solidFill>
                  <a:srgbClr val="800000"/>
                </a:solidFill>
              </a:rPr>
              <a:t> А.Е.</a:t>
            </a:r>
          </a:p>
          <a:p>
            <a:r>
              <a:rPr lang="ru-RU" sz="2200" dirty="0" smtClean="0">
                <a:solidFill>
                  <a:srgbClr val="800000"/>
                </a:solidFill>
              </a:rPr>
              <a:t>танкист</a:t>
            </a:r>
            <a:endParaRPr lang="ru-RU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450" y="188640"/>
            <a:ext cx="3553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ень Победы</a:t>
            </a:r>
            <a:endParaRPr lang="ru-RU" sz="2400" b="1" i="1" spc="50" dirty="0">
              <a:ln w="11430"/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80676"/>
            <a:ext cx="7274492" cy="23083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В нашей семье День Победы – особый праздник.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Каждый год 9 мая мы ездим в Парк Культуры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поздравлять ветеранов  - однополчан прадедушки.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Мы дарим цветы, говорим слова благодарности,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вспоминаем тех кого с нами нет.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И каждый раз мы очень надеемся увидеть их снова!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3314" name="Picture 2" descr="D:\Desktop\Презентация ВОВ Егор\Картинки\jpg\Парк Горького - конец 80х -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2110"/>
            <a:ext cx="3673772" cy="26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8491" y="3289000"/>
            <a:ext cx="6384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                                              Парк Культуры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Конец 1980-х годов                                   2010 год </a:t>
            </a:r>
            <a:endParaRPr lang="ru-RU" sz="2400" dirty="0"/>
          </a:p>
        </p:txBody>
      </p:sp>
      <p:pic>
        <p:nvPicPr>
          <p:cNvPr id="6" name="Picture 2" descr="https://img-fotki.yandex.ru/get/4310/pilot911.2/0_392e3_270d2c9b_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6657" r="2962" b="4359"/>
          <a:stretch/>
        </p:blipFill>
        <p:spPr bwMode="auto">
          <a:xfrm>
            <a:off x="5076056" y="3962110"/>
            <a:ext cx="3703507" cy="26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159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Бессмертный полк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 descr="D:\Documents\Downloads\IMG_03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5784" r="21497" b="7808"/>
          <a:stretch/>
        </p:blipFill>
        <p:spPr bwMode="auto">
          <a:xfrm>
            <a:off x="1691680" y="1340768"/>
            <a:ext cx="7084891" cy="52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6854" y="3140968"/>
            <a:ext cx="4283968" cy="30469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     </a:t>
            </a:r>
            <a:r>
              <a:rPr lang="ru-RU" sz="2400" b="1" dirty="0" smtClean="0">
                <a:solidFill>
                  <a:srgbClr val="800000"/>
                </a:solidFill>
              </a:rPr>
              <a:t>22 </a:t>
            </a:r>
            <a:r>
              <a:rPr lang="ru-RU" sz="2400" b="1" dirty="0">
                <a:solidFill>
                  <a:srgbClr val="800000"/>
                </a:solidFill>
              </a:rPr>
              <a:t>июня 1941 </a:t>
            </a:r>
            <a:r>
              <a:rPr lang="ru-RU" sz="2400" dirty="0">
                <a:solidFill>
                  <a:srgbClr val="800000"/>
                </a:solidFill>
              </a:rPr>
              <a:t>года началась </a:t>
            </a:r>
            <a:r>
              <a:rPr lang="ru-RU" sz="2400" b="1" dirty="0">
                <a:solidFill>
                  <a:srgbClr val="800000"/>
                </a:solidFill>
              </a:rPr>
              <a:t>Великая Отечественная война</a:t>
            </a:r>
            <a:r>
              <a:rPr lang="ru-RU" sz="2400" dirty="0">
                <a:solidFill>
                  <a:srgbClr val="800000"/>
                </a:solidFill>
              </a:rPr>
              <a:t>. На нас напала фашистская Германия. </a:t>
            </a:r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     К </a:t>
            </a:r>
            <a:r>
              <a:rPr lang="ru-RU" sz="2400" dirty="0">
                <a:solidFill>
                  <a:srgbClr val="800000"/>
                </a:solidFill>
              </a:rPr>
              <a:t>этому времени моему дедушке было </a:t>
            </a:r>
            <a:r>
              <a:rPr lang="ru-RU" sz="2400" u="sng" dirty="0">
                <a:solidFill>
                  <a:srgbClr val="800000"/>
                </a:solidFill>
              </a:rPr>
              <a:t>23 года</a:t>
            </a:r>
            <a:r>
              <a:rPr lang="ru-RU" sz="2400" dirty="0">
                <a:solidFill>
                  <a:srgbClr val="800000"/>
                </a:solidFill>
              </a:rPr>
              <a:t>, </a:t>
            </a:r>
            <a:r>
              <a:rPr lang="ru-RU" sz="2400" dirty="0" smtClean="0">
                <a:solidFill>
                  <a:srgbClr val="800000"/>
                </a:solidFill>
              </a:rPr>
              <a:t>он</a:t>
            </a:r>
            <a:r>
              <a:rPr lang="ru-RU" sz="2400" dirty="0">
                <a:solidFill>
                  <a:srgbClr val="800000"/>
                </a:solidFill>
              </a:rPr>
              <a:t> закончил </a:t>
            </a:r>
            <a:r>
              <a:rPr lang="ru-RU" sz="2400" u="sng" dirty="0">
                <a:solidFill>
                  <a:srgbClr val="800000"/>
                </a:solidFill>
              </a:rPr>
              <a:t>Московское танково-техническое </a:t>
            </a:r>
            <a:r>
              <a:rPr lang="ru-RU" sz="2400" u="sng" dirty="0" smtClean="0">
                <a:solidFill>
                  <a:srgbClr val="800000"/>
                </a:solidFill>
              </a:rPr>
              <a:t>училище.</a:t>
            </a:r>
            <a:r>
              <a:rPr lang="ru-RU" sz="2400" dirty="0" smtClean="0">
                <a:solidFill>
                  <a:srgbClr val="800000"/>
                </a:solidFill>
              </a:rPr>
              <a:t> 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383" y="146682"/>
            <a:ext cx="6933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 Романов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Виктор </a:t>
            </a:r>
          </a:p>
          <a:p>
            <a:pPr algn="ctr"/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     Андреевич</a:t>
            </a:r>
            <a:endParaRPr lang="ru-RU" sz="5400" dirty="0">
              <a:latin typeface="+mj-lt"/>
            </a:endParaRPr>
          </a:p>
        </p:txBody>
      </p:sp>
      <p:pic>
        <p:nvPicPr>
          <p:cNvPr id="5" name="Picture 2" descr="D:\Desktop\Презентация ВОВ Егор\Картинки\Дедушка-Витя---1938-год---Проскур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" b="51428"/>
          <a:stretch/>
        </p:blipFill>
        <p:spPr bwMode="auto">
          <a:xfrm>
            <a:off x="1403648" y="980728"/>
            <a:ext cx="2842128" cy="42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47732" y="1197293"/>
            <a:ext cx="3384373" cy="5262979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400" dirty="0" smtClean="0">
                <a:solidFill>
                  <a:srgbClr val="800000"/>
                </a:solidFill>
              </a:rPr>
              <a:t>Романов Виктор Андреевич служил </a:t>
            </a:r>
            <a:r>
              <a:rPr lang="ru-RU" sz="2400" dirty="0">
                <a:solidFill>
                  <a:srgbClr val="800000"/>
                </a:solidFill>
              </a:rPr>
              <a:t>в </a:t>
            </a:r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b="1" dirty="0" smtClean="0">
                <a:solidFill>
                  <a:srgbClr val="800000"/>
                </a:solidFill>
              </a:rPr>
              <a:t>32 </a:t>
            </a:r>
            <a:r>
              <a:rPr lang="ru-RU" sz="2400" b="1" dirty="0">
                <a:solidFill>
                  <a:srgbClr val="800000"/>
                </a:solidFill>
              </a:rPr>
              <a:t>кавалерийской </a:t>
            </a:r>
            <a:r>
              <a:rPr lang="ru-RU" sz="2400" b="1" dirty="0" smtClean="0">
                <a:solidFill>
                  <a:srgbClr val="800000"/>
                </a:solidFill>
              </a:rPr>
              <a:t>дивизии</a:t>
            </a:r>
            <a:r>
              <a:rPr lang="ru-RU" sz="2400" b="1" dirty="0">
                <a:solidFill>
                  <a:srgbClr val="800000"/>
                </a:solidFill>
              </a:rPr>
              <a:t>, 18 танковом </a:t>
            </a:r>
            <a:r>
              <a:rPr lang="ru-RU" sz="2400" b="1" dirty="0" smtClean="0">
                <a:solidFill>
                  <a:srgbClr val="800000"/>
                </a:solidFill>
              </a:rPr>
              <a:t>полку. </a:t>
            </a:r>
          </a:p>
          <a:p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         Во время войны мой дедушка отвечал за исправность танков в полку, ремонтировал  подбитые в бою танки. 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          В полку были </a:t>
            </a:r>
            <a:r>
              <a:rPr lang="ru-RU" sz="2400" b="1" dirty="0" smtClean="0">
                <a:solidFill>
                  <a:srgbClr val="800000"/>
                </a:solidFill>
              </a:rPr>
              <a:t>БТ-5</a:t>
            </a:r>
            <a:r>
              <a:rPr lang="ru-RU" sz="2400" dirty="0" smtClean="0">
                <a:solidFill>
                  <a:srgbClr val="800000"/>
                </a:solidFill>
              </a:rPr>
              <a:t>, </a:t>
            </a:r>
            <a:r>
              <a:rPr lang="ru-RU" sz="2400" b="1" dirty="0" smtClean="0">
                <a:solidFill>
                  <a:srgbClr val="800000"/>
                </a:solidFill>
              </a:rPr>
              <a:t>БТ-2</a:t>
            </a:r>
            <a:r>
              <a:rPr lang="ru-RU" sz="2400" dirty="0" smtClean="0">
                <a:solidFill>
                  <a:srgbClr val="800000"/>
                </a:solidFill>
              </a:rPr>
              <a:t> – быстроходные танки и </a:t>
            </a:r>
            <a:r>
              <a:rPr lang="ru-RU" sz="2400" b="1" dirty="0" smtClean="0">
                <a:solidFill>
                  <a:srgbClr val="800000"/>
                </a:solidFill>
              </a:rPr>
              <a:t>Т-34</a:t>
            </a:r>
            <a:r>
              <a:rPr lang="ru-RU" sz="2400" dirty="0" smtClean="0">
                <a:solidFill>
                  <a:srgbClr val="800000"/>
                </a:solidFill>
              </a:rPr>
              <a:t> – лучший танк войны.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195" y="146682"/>
            <a:ext cx="572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Военный механик</a:t>
            </a:r>
          </a:p>
        </p:txBody>
      </p:sp>
      <p:pic>
        <p:nvPicPr>
          <p:cNvPr id="2050" name="Picture 2" descr="ж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52271"/>
            <a:ext cx="4089623" cy="53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20891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Мой прадедушка начал войну в </a:t>
            </a:r>
            <a:r>
              <a:rPr lang="ru-RU" sz="2400" b="1" u="sng" dirty="0">
                <a:solidFill>
                  <a:srgbClr val="800000"/>
                </a:solidFill>
              </a:rPr>
              <a:t>Крыму</a:t>
            </a:r>
            <a:r>
              <a:rPr lang="ru-RU" sz="2400" dirty="0">
                <a:solidFill>
                  <a:srgbClr val="800000"/>
                </a:solidFill>
              </a:rPr>
              <a:t>, но уже летом 1941 года дивизия была переброшена в </a:t>
            </a:r>
            <a:r>
              <a:rPr lang="ru-RU" sz="2400" b="1" u="sng" dirty="0">
                <a:solidFill>
                  <a:srgbClr val="800000"/>
                </a:solidFill>
              </a:rPr>
              <a:t>Белоруссию</a:t>
            </a:r>
            <a:r>
              <a:rPr lang="ru-RU" sz="2400" dirty="0">
                <a:solidFill>
                  <a:srgbClr val="800000"/>
                </a:solidFill>
              </a:rPr>
              <a:t>. </a:t>
            </a:r>
            <a:r>
              <a:rPr lang="ru-RU" sz="2400" dirty="0" smtClean="0">
                <a:solidFill>
                  <a:srgbClr val="800000"/>
                </a:solidFill>
              </a:rPr>
              <a:t> Первый бой – за населенный пункт </a:t>
            </a:r>
            <a:r>
              <a:rPr lang="ru-RU" sz="2400" b="1" dirty="0" smtClean="0">
                <a:solidFill>
                  <a:srgbClr val="800000"/>
                </a:solidFill>
              </a:rPr>
              <a:t>Углы</a:t>
            </a:r>
            <a:r>
              <a:rPr lang="ru-RU" sz="2400" dirty="0" smtClean="0">
                <a:solidFill>
                  <a:srgbClr val="800000"/>
                </a:solidFill>
              </a:rPr>
              <a:t>.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7475" y="146682"/>
            <a:ext cx="3849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Первый бой</a:t>
            </a:r>
          </a:p>
        </p:txBody>
      </p:sp>
      <p:pic>
        <p:nvPicPr>
          <p:cNvPr id="4" name="Picture 2" descr="http://2.bp.blogspot.com/_2VDcvCKLPJI/TIfIMa_bkBI/AAAAAAAAAVk/hzUaHPPjKZg/s1600/%D0%9A%D0%BE%D0%BC%D0%BF%D0%BE%D0%BD%D0%BE%D0%B2%D0%BA%D0%B0-%D1%82%D0%B0%D0%BD%D0%BA%D0%B0-%D0%A2-34-%D0%BE%D0%B1%D1%80%D0%B0%D0%B7%D1%86%D0%B0-1940-%D0%B3%D0%BE%D0%B4%D0%B0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014" r="4509" b="41414"/>
          <a:stretch/>
        </p:blipFill>
        <p:spPr bwMode="auto">
          <a:xfrm>
            <a:off x="611560" y="2276873"/>
            <a:ext cx="4768882" cy="21602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aralbum.ru/wp-content/uploads/2013/09/11c0c178733be1ba144b7f124ffe7717a2216435e4f7d4a3785dd204efa48276-1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083438" cy="2819998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8545" y="11663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Оржица. Выход из окружения. 1941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624" y="1556792"/>
            <a:ext cx="31762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sz="2400" b="1" dirty="0" smtClean="0">
                <a:solidFill>
                  <a:srgbClr val="800000"/>
                </a:solidFill>
              </a:rPr>
              <a:t>Войска 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</a:rPr>
              <a:t>Юго-Западного </a:t>
            </a:r>
            <a:r>
              <a:rPr lang="ru-RU" sz="2400" b="1" dirty="0">
                <a:solidFill>
                  <a:srgbClr val="800000"/>
                </a:solidFill>
              </a:rPr>
              <a:t>фронта, сражавшиеся в тяжелых условиях, вынуждены были отходить из окружения. </a:t>
            </a:r>
            <a:r>
              <a:rPr lang="ru-RU" sz="2400" b="1" dirty="0" smtClean="0">
                <a:solidFill>
                  <a:srgbClr val="800000"/>
                </a:solidFill>
              </a:rPr>
              <a:t>Глубина </a:t>
            </a:r>
            <a:r>
              <a:rPr lang="ru-RU" sz="2400" b="1" dirty="0">
                <a:solidFill>
                  <a:srgbClr val="800000"/>
                </a:solidFill>
              </a:rPr>
              <a:t>окружения наших войск составляла 300-400 км</a:t>
            </a:r>
            <a:r>
              <a:rPr lang="ru-RU" sz="2400" b="1" dirty="0" smtClean="0">
                <a:solidFill>
                  <a:srgbClr val="800000"/>
                </a:solidFill>
              </a:rPr>
              <a:t>.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7" name="Рисунок 6" descr="D:\Света\Дедушкины воспоминания\Графический материал\Киевская операция\киевская-оборонительная-операция Оржиц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2"/>
          <a:stretch/>
        </p:blipFill>
        <p:spPr bwMode="auto">
          <a:xfrm>
            <a:off x="3635896" y="2708920"/>
            <a:ext cx="5170686" cy="3807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093199"/>
            <a:ext cx="3405356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800" b="1" u="sng" dirty="0">
                <a:solidFill>
                  <a:srgbClr val="800000"/>
                </a:solidFill>
              </a:rPr>
              <a:t>Киевская операция.</a:t>
            </a:r>
            <a:r>
              <a:rPr lang="ru-RU" sz="2800" u="sng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8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aralbum.ru/wp-content/uploads/2010/09/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5209878" cy="33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614" y="332656"/>
            <a:ext cx="8568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Оржица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Выход из окружения. 1941</a:t>
            </a:r>
          </a:p>
        </p:txBody>
      </p:sp>
      <p:pic>
        <p:nvPicPr>
          <p:cNvPr id="4099" name="Picture 3" descr="Безымянны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1709" r="3658" b="6208"/>
          <a:stretch/>
        </p:blipFill>
        <p:spPr bwMode="auto">
          <a:xfrm>
            <a:off x="5292080" y="1772816"/>
            <a:ext cx="3456384" cy="47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1404" y="6081164"/>
            <a:ext cx="203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Романов В.А.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763" y="260648"/>
            <a:ext cx="8568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Оржица. Выход из окружения. 1941</a:t>
            </a:r>
          </a:p>
        </p:txBody>
      </p:sp>
      <p:pic>
        <p:nvPicPr>
          <p:cNvPr id="3075" name="Picture 3" descr="D:\Desktop\Боевой путь РВА.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/>
          <a:stretch/>
        </p:blipFill>
        <p:spPr bwMode="auto">
          <a:xfrm>
            <a:off x="323762" y="1143000"/>
            <a:ext cx="8496545" cy="54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085184"/>
            <a:ext cx="3077061" cy="147732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spc="50" dirty="0" smtClean="0">
                <a:ln w="11430"/>
                <a:solidFill>
                  <a:srgbClr val="800000"/>
                </a:solidFill>
              </a:rPr>
              <a:t>Боевой путь </a:t>
            </a:r>
          </a:p>
          <a:p>
            <a:r>
              <a:rPr lang="ru-RU" b="1" i="1" spc="50" dirty="0" smtClean="0">
                <a:ln w="11430"/>
                <a:solidFill>
                  <a:srgbClr val="800000"/>
                </a:solidFill>
              </a:rPr>
              <a:t>Романова В.А. в составе </a:t>
            </a:r>
          </a:p>
          <a:p>
            <a:r>
              <a:rPr lang="ru-RU" b="1" i="1" spc="50" dirty="0" smtClean="0">
                <a:ln w="11430"/>
                <a:solidFill>
                  <a:srgbClr val="800000"/>
                </a:solidFill>
              </a:rPr>
              <a:t>18 танкового полка</a:t>
            </a:r>
          </a:p>
          <a:p>
            <a:r>
              <a:rPr lang="ru-RU" b="1" i="1" spc="50" dirty="0" smtClean="0">
                <a:ln w="11430"/>
                <a:solidFill>
                  <a:srgbClr val="800000"/>
                </a:solidFill>
              </a:rPr>
              <a:t>32 кавалерийской дивизии </a:t>
            </a:r>
          </a:p>
          <a:p>
            <a:r>
              <a:rPr lang="ru-RU" b="1" i="1" spc="50" dirty="0" smtClean="0">
                <a:ln w="11430"/>
                <a:solidFill>
                  <a:srgbClr val="800000"/>
                </a:solidFill>
              </a:rPr>
              <a:t>1941 - 1945</a:t>
            </a:r>
          </a:p>
        </p:txBody>
      </p:sp>
    </p:spTree>
    <p:extLst>
      <p:ext uri="{BB962C8B-B14F-4D97-AF65-F5344CB8AC3E}">
        <p14:creationId xmlns:p14="http://schemas.microsoft.com/office/powerpoint/2010/main" val="34283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62463"/>
            <a:ext cx="6246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800000"/>
                </a:solidFill>
              </a:rPr>
              <a:t>Захват крупного немецкого аэродрома</a:t>
            </a:r>
            <a:r>
              <a:rPr lang="ru-RU" sz="2800" b="1" dirty="0" smtClean="0">
                <a:solidFill>
                  <a:srgbClr val="800000"/>
                </a:solidFill>
              </a:rPr>
              <a:t> (захвачено 18 самолётов).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Кавалеристы захватили аэродром, вселив страх и панику в противника.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0319"/>
            <a:ext cx="8495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Сталинградская операция</a:t>
            </a:r>
            <a:endParaRPr lang="ru-RU" sz="5400" dirty="0"/>
          </a:p>
        </p:txBody>
      </p:sp>
      <p:pic>
        <p:nvPicPr>
          <p:cNvPr id="7170" name="Picture 2" descr="Безымянный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4" y="2829828"/>
            <a:ext cx="4000193" cy="25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Desktop\Презентация ВОВ Егор\Картинки\jpg\Дедушка Витя - 1944 год -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48" y="3717032"/>
            <a:ext cx="3631690" cy="28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esktop\Презентация ВОВ Егор\Картинки\jpg\Дедушка - медаль за Сталинград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2655" r="51081"/>
          <a:stretch/>
        </p:blipFill>
        <p:spPr bwMode="auto">
          <a:xfrm>
            <a:off x="7163672" y="1114278"/>
            <a:ext cx="1655836" cy="25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55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2588" r="5943" b="53300"/>
          <a:stretch/>
        </p:blipFill>
        <p:spPr bwMode="auto">
          <a:xfrm>
            <a:off x="4908330" y="4077072"/>
            <a:ext cx="3899339" cy="24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7394" y="260648"/>
            <a:ext cx="64892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Эльба. День Победы</a:t>
            </a:r>
            <a:endParaRPr lang="ru-RU" sz="5400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616" y="1038233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800000"/>
                </a:solidFill>
              </a:rPr>
              <a:t>	</a:t>
            </a:r>
            <a:r>
              <a:rPr lang="ru-RU" sz="2000" b="1" dirty="0" smtClean="0">
                <a:solidFill>
                  <a:srgbClr val="800000"/>
                </a:solidFill>
              </a:rPr>
              <a:t>Окончил </a:t>
            </a:r>
            <a:r>
              <a:rPr lang="ru-RU" sz="2000" b="1" dirty="0">
                <a:solidFill>
                  <a:srgbClr val="800000"/>
                </a:solidFill>
              </a:rPr>
              <a:t>войну </a:t>
            </a:r>
            <a:r>
              <a:rPr lang="ru-RU" sz="2000" b="1" dirty="0" smtClean="0">
                <a:solidFill>
                  <a:srgbClr val="800000"/>
                </a:solidFill>
              </a:rPr>
              <a:t>прадедушка </a:t>
            </a:r>
            <a:r>
              <a:rPr lang="ru-RU" sz="2000" b="1" u="sng" dirty="0">
                <a:solidFill>
                  <a:srgbClr val="800000"/>
                </a:solidFill>
              </a:rPr>
              <a:t>на реке Эльбе в Германии</a:t>
            </a:r>
            <a:r>
              <a:rPr lang="ru-RU" sz="2000" b="1" dirty="0">
                <a:solidFill>
                  <a:srgbClr val="800000"/>
                </a:solidFill>
              </a:rPr>
              <a:t>, где произошла встреча с союзными войсками.</a:t>
            </a:r>
          </a:p>
          <a:p>
            <a:pPr lvl="0"/>
            <a:r>
              <a:rPr lang="ru-RU" sz="2000" b="1" dirty="0" smtClean="0">
                <a:solidFill>
                  <a:srgbClr val="800000"/>
                </a:solidFill>
              </a:rPr>
              <a:t>	Осталось </a:t>
            </a:r>
            <a:r>
              <a:rPr lang="ru-RU" sz="2000" b="1" dirty="0">
                <a:solidFill>
                  <a:srgbClr val="800000"/>
                </a:solidFill>
              </a:rPr>
              <a:t>общее чувство радости, что остались живы после такой войны. Следующая ночь прошла в праздновании и воспоминаниях о самых родных и близких. </a:t>
            </a:r>
          </a:p>
        </p:txBody>
      </p:sp>
      <p:pic>
        <p:nvPicPr>
          <p:cNvPr id="8195" name="Picture 3" descr="Безымянны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4149" r="4166" b="8242"/>
          <a:stretch/>
        </p:blipFill>
        <p:spPr bwMode="auto">
          <a:xfrm>
            <a:off x="1327394" y="2644170"/>
            <a:ext cx="3715969" cy="25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2312" y="5225697"/>
            <a:ext cx="291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Прадедушка и прабабушка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2307" y="3707740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Однополчане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14850</TotalTime>
  <Words>400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ANNA-PC</cp:lastModifiedBy>
  <cp:revision>90</cp:revision>
  <dcterms:created xsi:type="dcterms:W3CDTF">2014-12-14T13:40:58Z</dcterms:created>
  <dcterms:modified xsi:type="dcterms:W3CDTF">2016-02-09T07:49:57Z</dcterms:modified>
</cp:coreProperties>
</file>