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748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A1FB8-24E0-448B-9B8F-393A5D946AEE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C4740-A517-4180-917D-8AC21DD3F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6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effectLst/>
                <a:latin typeface="Segoe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7E200"/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25AC-BD31-4109-BF90-5E795F28ABC5}" type="datetime1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23090-7F68-4989-B052-84FDCA22A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B21D-6B0B-42D9-B652-8CC19B2DD62B}" type="datetime1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424F3-161A-47B4-85B1-916BE9D15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A432F-BE9F-4C5B-9945-471AB60D6252}" type="datetime1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8F3A7-DECD-44DA-B0BE-26A38073F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5BEC-2F88-4C30-913F-EAB8C82622F3}" type="datetime1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A7A3-CB0D-4F29-9C66-00F9BC198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50DD-A85C-44FA-BFAB-F07E0806345B}" type="datetime1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C43A5-BF6A-49C9-A111-DBA5DAEEA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ECE24-9445-4822-9EAC-17F8F49CA38C}" type="datetime1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8C4F-4C01-4E2E-8271-6FF6FB8D5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F811-322A-4CAD-BB3B-348E2BDB2A0F}" type="datetime1">
              <a:rPr lang="ru-RU" smtClean="0"/>
              <a:t>30.01.2016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B501-6552-42B5-891D-DC59B0E6A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C110-CB2D-4169-A3FE-5E4DC79D75AF}" type="datetime1">
              <a:rPr lang="ru-RU" smtClean="0"/>
              <a:t>30.01.2016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FF29F-DC88-48F0-9343-5AC1CB76B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E34B-A6CF-4BE1-AB39-82C77C90AAD5}" type="datetime1">
              <a:rPr lang="ru-RU" smtClean="0"/>
              <a:t>30.01.2016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6A21-CE59-4E26-BE33-C2AA06B3E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B4C2-AFEA-4647-B9A8-74940F4DB082}" type="datetime1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1613-A310-4F55-935C-9CAA90D91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5918" y="85723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18" y="49815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7227-0B3E-4D81-BE27-1D8ECB0A9C19}" type="datetime1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75F9-DB1D-4D15-9751-83DFEE850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603058-EFE6-45AD-8DB3-BAFD4895624A}" type="datetime1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9BA30B-D429-4B78-BDC2-DEBD96EFC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3600" kern="1200" dirty="0">
          <a:solidFill>
            <a:srgbClr val="C00000"/>
          </a:solidFill>
          <a:latin typeface="Segoe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КАЗЕННОЕ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«МОСКОВСКИЙ КАДЕТСКИЙ КОРПУС «ПАНСИОН ВОСПИТАННИЦ МИНИСТЕРСТВА ОБОРОНЫ РОССИЙСКОЙ ФЕДЕРАЦИИ»»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МОСКОВСКИЙ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ИНТЕРНЕТ-КОНКУРС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СТРАНИЦА СЕМЕЙНОЙ СЛАВЫ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«Моя семья на войне»</a:t>
            </a: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 воспитанница 6-«Б» класса 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Тимчишина Наталья</a:t>
            </a:r>
          </a:p>
          <a:p>
            <a:pPr marL="0" indent="0"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Москва 2016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3011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9" y="0"/>
            <a:ext cx="9144000" cy="68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5589239"/>
            <a:ext cx="4788024" cy="126876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b="1" i="1" dirty="0">
                <a:solidFill>
                  <a:schemeClr val="bg1"/>
                </a:solidFill>
              </a:rPr>
              <a:t>Спасибо за внимание!</a:t>
            </a:r>
            <a:r>
              <a:rPr sz="2400" i="1" dirty="0">
                <a:solidFill>
                  <a:schemeClr val="bg1"/>
                </a:solidFill>
              </a:rPr>
              <a:t/>
            </a:r>
            <a:br>
              <a:rPr sz="2400" i="1" dirty="0">
                <a:solidFill>
                  <a:schemeClr val="bg1"/>
                </a:solidFill>
              </a:rPr>
            </a:br>
            <a:r>
              <a:rPr sz="2400" i="1" dirty="0">
                <a:solidFill>
                  <a:schemeClr val="bg1"/>
                </a:solidFill>
              </a:rPr>
              <a:t>Воспитанница </a:t>
            </a:r>
            <a:r>
              <a:rPr lang="en-US" sz="2400" i="1" dirty="0">
                <a:solidFill>
                  <a:schemeClr val="bg1"/>
                </a:solidFill>
              </a:rPr>
              <a:t>6 “</a:t>
            </a:r>
            <a:r>
              <a:rPr sz="2400" i="1" dirty="0">
                <a:solidFill>
                  <a:schemeClr val="bg1"/>
                </a:solidFill>
              </a:rPr>
              <a:t>Б</a:t>
            </a:r>
            <a:r>
              <a:rPr lang="en-US" sz="2400" i="1" dirty="0">
                <a:solidFill>
                  <a:schemeClr val="bg1"/>
                </a:solidFill>
              </a:rPr>
              <a:t>“</a:t>
            </a:r>
            <a:r>
              <a:rPr sz="2400" i="1" dirty="0">
                <a:solidFill>
                  <a:schemeClr val="bg1"/>
                </a:solidFill>
              </a:rPr>
              <a:t> </a:t>
            </a:r>
            <a:r>
              <a:rPr sz="2400" i="1" dirty="0" smtClean="0">
                <a:solidFill>
                  <a:schemeClr val="bg1"/>
                </a:solidFill>
              </a:rPr>
              <a:t>класса </a:t>
            </a:r>
            <a:br>
              <a:rPr sz="2400" i="1" dirty="0" smtClean="0">
                <a:solidFill>
                  <a:schemeClr val="bg1"/>
                </a:solidFill>
              </a:rPr>
            </a:br>
            <a:r>
              <a:rPr sz="2400" i="1" dirty="0" smtClean="0">
                <a:solidFill>
                  <a:schemeClr val="bg1"/>
                </a:solidFill>
              </a:rPr>
              <a:t>Тимчишина </a:t>
            </a:r>
            <a:r>
              <a:rPr sz="2400" i="1" dirty="0">
                <a:solidFill>
                  <a:schemeClr val="bg1"/>
                </a:solidFill>
              </a:rPr>
              <a:t>Наталья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400" i="1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Моя семья</a:t>
            </a:r>
            <a:r>
              <a:rPr lang="en-US" sz="5400" i="1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sz="5400" i="1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на войне</a:t>
            </a:r>
            <a:endParaRPr sz="5400" i="1" dirty="0">
              <a:solidFill>
                <a:srgbClr val="FFC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rgbClr val="FFC000"/>
                </a:solidFill>
              </a:rPr>
              <a:t>Тимчишин Дмитрий Ефимович</a:t>
            </a:r>
            <a:br>
              <a:rPr dirty="0">
                <a:solidFill>
                  <a:srgbClr val="FFC000"/>
                </a:solidFill>
              </a:rPr>
            </a:br>
            <a:r>
              <a:rPr dirty="0">
                <a:solidFill>
                  <a:srgbClr val="FFC000"/>
                </a:solidFill>
              </a:rPr>
              <a:t>( 1910 – 1964 )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solidFill>
                  <a:schemeClr val="bg2"/>
                </a:solidFill>
                <a:latin typeface="Segoe"/>
              </a:rPr>
              <a:t>      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Мой прадедушка по папиной линии.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>
                <a:solidFill>
                  <a:schemeClr val="bg2"/>
                </a:solidFill>
                <a:latin typeface="Segoe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   Он родился в 1910</a:t>
            </a:r>
            <a:r>
              <a:rPr lang="en-US" sz="2400" dirty="0" smtClean="0">
                <a:solidFill>
                  <a:schemeClr val="bg2"/>
                </a:solidFill>
                <a:latin typeface="Segoe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году на Украине в Виннице. Был кадровым офицером. Прадедушка ушёл на войну в 1941 году. Со своей частью он попал в Ленинград и там сражался на Ленинградской блокаде.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>
                <a:solidFill>
                  <a:schemeClr val="bg2"/>
                </a:solidFill>
                <a:latin typeface="Segoe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      После окончания Великой </a:t>
            </a:r>
            <a:r>
              <a:rPr lang="ru-RU" sz="2400" dirty="0">
                <a:solidFill>
                  <a:schemeClr val="bg2"/>
                </a:solidFill>
                <a:latin typeface="Segoe"/>
              </a:rPr>
              <a:t>О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течественной войны прадедушке вручили ордена и медали. Он был командующим ПВО. После войны ушёл в отставку.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solidFill>
                  <a:schemeClr val="bg2"/>
                </a:solidFill>
                <a:latin typeface="Segoe"/>
              </a:rPr>
              <a:t>Награды: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>
                <a:solidFill>
                  <a:schemeClr val="bg2"/>
                </a:solidFill>
                <a:latin typeface="Segoe"/>
              </a:rPr>
              <a:t>о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рден Отечественной войны,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400" dirty="0">
                <a:solidFill>
                  <a:schemeClr val="bg2"/>
                </a:solidFill>
                <a:latin typeface="Segoe"/>
              </a:rPr>
              <a:t>м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едаль «</a:t>
            </a:r>
            <a:r>
              <a:rPr lang="ru-RU" sz="2400" dirty="0" smtClean="0">
                <a:solidFill>
                  <a:schemeClr val="bg1"/>
                </a:solidFill>
              </a:rPr>
              <a:t>За </a:t>
            </a:r>
            <a:r>
              <a:rPr lang="ru-RU" sz="2400" dirty="0">
                <a:solidFill>
                  <a:schemeClr val="bg1"/>
                </a:solidFill>
              </a:rPr>
              <a:t>победу над Германией в Великой Отечественной войне 1941–1945 гг</a:t>
            </a:r>
            <a:r>
              <a:rPr lang="ru-RU" sz="2400" dirty="0" smtClean="0">
                <a:solidFill>
                  <a:schemeClr val="bg1"/>
                </a:solidFill>
              </a:rPr>
              <a:t>.», 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400" dirty="0">
                <a:solidFill>
                  <a:schemeClr val="bg2"/>
                </a:solidFill>
                <a:latin typeface="Segoe"/>
              </a:rPr>
              <a:t>м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едаль «За освобождение Сталинграда»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z="3200" smtClean="0">
                <a:solidFill>
                  <a:srgbClr val="FFC000"/>
                </a:solidFill>
                <a:latin typeface="Segoe"/>
              </a:rPr>
              <a:t>Тимчишина Нина Яковлевна</a:t>
            </a:r>
            <a:br>
              <a:rPr sz="3200" smtClean="0">
                <a:solidFill>
                  <a:srgbClr val="FFC000"/>
                </a:solidFill>
                <a:latin typeface="Segoe"/>
              </a:rPr>
            </a:br>
            <a:r>
              <a:rPr sz="3200" smtClean="0">
                <a:solidFill>
                  <a:srgbClr val="FFC000"/>
                </a:solidFill>
                <a:latin typeface="Segoe"/>
              </a:rPr>
              <a:t>(1926 – 2009)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solidFill>
                  <a:schemeClr val="bg2"/>
                </a:solidFill>
                <a:latin typeface="Segoe"/>
              </a:rPr>
              <a:t>       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Моя прабабушка по папиной линии.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solidFill>
                  <a:schemeClr val="bg2"/>
                </a:solidFill>
                <a:latin typeface="Segoe"/>
              </a:rPr>
              <a:t>   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 Училась на связистку на краткосрочных курсах, а после её отправили на Ленинградский фронт. На фронте она познакомилась с прадедушкой, где они вместе воевали. Помогали друг другу пережить трудные блокадные годы. После снятия блокады Ленинграда они вместе служили, освобождая нашу страну от фашистских захватчиков. Вернулись в родной город Королёв на улицу Дзержинского. Поженились официально после войны в 1945 году</a:t>
            </a:r>
            <a:r>
              <a:rPr lang="ru-RU" sz="2400" dirty="0">
                <a:solidFill>
                  <a:schemeClr val="bg2"/>
                </a:solidFill>
                <a:latin typeface="Segoe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и остались работать над восстановлением родного города.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solidFill>
                  <a:schemeClr val="bg2"/>
                </a:solidFill>
                <a:latin typeface="Segoe"/>
              </a:rPr>
              <a:t>Медали: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2"/>
                </a:solidFill>
                <a:latin typeface="Segoe"/>
              </a:rPr>
              <a:t>«За оборону </a:t>
            </a:r>
            <a:r>
              <a:rPr lang="ru-RU" sz="2400" dirty="0">
                <a:solidFill>
                  <a:schemeClr val="bg2"/>
                </a:solidFill>
                <a:latin typeface="Segoe"/>
              </a:rPr>
              <a:t>Сталинграда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», </a:t>
            </a:r>
            <a:r>
              <a:rPr lang="ru-RU" sz="2400" dirty="0">
                <a:solidFill>
                  <a:schemeClr val="bg2"/>
                </a:solidFill>
                <a:latin typeface="Segoe"/>
              </a:rPr>
              <a:t>«</a:t>
            </a:r>
            <a:r>
              <a:rPr lang="ru-RU" sz="2400" dirty="0">
                <a:solidFill>
                  <a:schemeClr val="bg1"/>
                </a:solidFill>
              </a:rPr>
              <a:t>За победу над Германией в Великой Отечественной войне 1941–1945 гг.» </a:t>
            </a:r>
            <a:endParaRPr lang="ru-RU" sz="2400" dirty="0" smtClean="0">
              <a:solidFill>
                <a:schemeClr val="bg2"/>
              </a:solidFill>
              <a:latin typeface="Segoe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1400" dirty="0" smtClean="0">
              <a:solidFill>
                <a:schemeClr val="bg2"/>
              </a:solidFill>
              <a:latin typeface="Segoe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1400" dirty="0" smtClean="0">
              <a:latin typeface="Segoe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1400" dirty="0" smtClean="0">
              <a:latin typeface="Segoe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dirty="0" smtClean="0">
              <a:latin typeface="Segoe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dirty="0" smtClean="0">
              <a:latin typeface="Segoe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dirty="0" smtClean="0">
              <a:latin typeface="Segoe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dirty="0" smtClean="0">
              <a:latin typeface="Segoe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dirty="0" smtClean="0">
              <a:latin typeface="Segoe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dirty="0" smtClean="0">
              <a:latin typeface="Segoe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dirty="0" smtClean="0">
              <a:latin typeface="Segoe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dirty="0" smtClean="0">
              <a:latin typeface="Segoe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dirty="0" smtClean="0">
              <a:latin typeface="Segoe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60350"/>
            <a:ext cx="745232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rgbClr val="FFC000"/>
                </a:solidFill>
              </a:rPr>
              <a:t>Попов Александр Петрович</a:t>
            </a:r>
            <a:br>
              <a:rPr dirty="0">
                <a:solidFill>
                  <a:srgbClr val="FFC000"/>
                </a:solidFill>
              </a:rPr>
            </a:br>
            <a:r>
              <a:rPr dirty="0">
                <a:solidFill>
                  <a:srgbClr val="FFC000"/>
                </a:solidFill>
              </a:rPr>
              <a:t>( 1924 – 2014 )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484312"/>
            <a:ext cx="6409183" cy="5373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solidFill>
                  <a:schemeClr val="bg2"/>
                </a:solidFill>
                <a:latin typeface="Segoe"/>
              </a:rPr>
              <a:t>   </a:t>
            </a:r>
            <a:r>
              <a:rPr lang="ru-RU" sz="3000" dirty="0" smtClean="0">
                <a:solidFill>
                  <a:schemeClr val="bg2"/>
                </a:solidFill>
                <a:latin typeface="Segoe"/>
              </a:rPr>
              <a:t>   Мой прадедушка по маминой</a:t>
            </a:r>
            <a:endParaRPr lang="en-US" sz="3000" dirty="0" smtClean="0">
              <a:solidFill>
                <a:schemeClr val="bg2"/>
              </a:solidFill>
              <a:latin typeface="Segoe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3000" dirty="0" smtClean="0">
                <a:solidFill>
                  <a:schemeClr val="bg2"/>
                </a:solidFill>
                <a:latin typeface="Segoe"/>
              </a:rPr>
              <a:t>   линии был лётчиком, имел отношение к ракетному  комплексу Тополь-М и к военно-морской авиации.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3000" dirty="0">
                <a:solidFill>
                  <a:schemeClr val="bg2"/>
                </a:solidFill>
                <a:latin typeface="Segoe"/>
              </a:rPr>
              <a:t> </a:t>
            </a:r>
            <a:r>
              <a:rPr lang="ru-RU" sz="3000" dirty="0" smtClean="0">
                <a:solidFill>
                  <a:schemeClr val="bg2"/>
                </a:solidFill>
                <a:latin typeface="Segoe"/>
              </a:rPr>
              <a:t>     Закончил службу на посту заместителя командира ВС Северо-Кавказского военного округа. </a:t>
            </a:r>
            <a:r>
              <a:rPr lang="ru-RU" sz="3000" dirty="0">
                <a:solidFill>
                  <a:schemeClr val="bg2"/>
                </a:solidFill>
                <a:latin typeface="Segoe"/>
              </a:rPr>
              <a:t>Александр Петрович имел медаль «За боевые </a:t>
            </a:r>
            <a:r>
              <a:rPr lang="ru-RU" sz="3000" dirty="0" smtClean="0">
                <a:solidFill>
                  <a:schemeClr val="bg2"/>
                </a:solidFill>
                <a:latin typeface="Segoe"/>
              </a:rPr>
              <a:t>заслуги». Воинское звание – полковник.</a:t>
            </a: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7" y="6788"/>
            <a:ext cx="262731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7" y="3213538"/>
            <a:ext cx="284321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rgbClr val="FFC000"/>
                </a:solidFill>
              </a:rPr>
              <a:t>Макаренков Фёдор Васильевич</a:t>
            </a:r>
            <a:br>
              <a:rPr>
                <a:solidFill>
                  <a:srgbClr val="FFC000"/>
                </a:solidFill>
              </a:rPr>
            </a:br>
            <a:r>
              <a:rPr>
                <a:solidFill>
                  <a:srgbClr val="FFC000"/>
                </a:solidFill>
              </a:rPr>
              <a:t>( 1913 – 1973 )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1"/>
            <a:ext cx="9036496" cy="558924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200" dirty="0" smtClean="0">
                <a:solidFill>
                  <a:schemeClr val="bg2"/>
                </a:solidFill>
                <a:latin typeface="Segoe"/>
              </a:rPr>
              <a:t>        Прадедушка по маминой линии, родился в Смоленской </a:t>
            </a:r>
          </a:p>
          <a:p>
            <a:pPr eaLnBrk="1" hangingPunct="1">
              <a:buFont typeface="Arial" charset="0"/>
              <a:buNone/>
            </a:pPr>
            <a:r>
              <a:rPr lang="ru-RU" sz="2200" dirty="0" smtClean="0">
                <a:solidFill>
                  <a:schemeClr val="bg2"/>
                </a:solidFill>
                <a:latin typeface="Segoe"/>
              </a:rPr>
              <a:t>    области в </a:t>
            </a:r>
            <a:r>
              <a:rPr lang="ru-RU" sz="2200" dirty="0" err="1" smtClean="0">
                <a:solidFill>
                  <a:schemeClr val="bg2"/>
                </a:solidFill>
                <a:latin typeface="Segoe"/>
              </a:rPr>
              <a:t>Духовщинском</a:t>
            </a:r>
            <a:r>
              <a:rPr lang="ru-RU" sz="2200" dirty="0" smtClean="0">
                <a:solidFill>
                  <a:schemeClr val="bg2"/>
                </a:solidFill>
                <a:latin typeface="Segoe"/>
              </a:rPr>
              <a:t> районе в деревне </a:t>
            </a:r>
            <a:r>
              <a:rPr lang="ru-RU" sz="2200" dirty="0" err="1" smtClean="0">
                <a:solidFill>
                  <a:schemeClr val="bg2"/>
                </a:solidFill>
                <a:latin typeface="Segoe"/>
              </a:rPr>
              <a:t>Береснево</a:t>
            </a:r>
            <a:r>
              <a:rPr lang="ru-RU" sz="2200" dirty="0" smtClean="0">
                <a:solidFill>
                  <a:schemeClr val="bg2"/>
                </a:solidFill>
                <a:latin typeface="Segoe"/>
              </a:rPr>
              <a:t>. В1973 году он женился на Макаренковой Евдокии Фёдоровне.</a:t>
            </a:r>
          </a:p>
          <a:p>
            <a:pPr eaLnBrk="1" hangingPunct="1">
              <a:buFont typeface="Arial" charset="0"/>
              <a:buNone/>
            </a:pPr>
            <a:r>
              <a:rPr lang="ru-RU" sz="2200" dirty="0" smtClean="0">
                <a:solidFill>
                  <a:schemeClr val="bg2"/>
                </a:solidFill>
                <a:latin typeface="Segoe"/>
              </a:rPr>
              <a:t>        По рассказам родных, я знаю, что немецкий танк гнал прадедушку в воронку, там он и спрятался. Танк кружился над ним и хотел засыпать землей. Позже танк уехал, решив, что прадедушку засыпало, но он выжил, и к счастью родных, вернулся после войны домой.</a:t>
            </a:r>
          </a:p>
          <a:p>
            <a:pPr eaLnBrk="1" hangingPunct="1">
              <a:buFont typeface="Arial" charset="0"/>
              <a:buNone/>
            </a:pPr>
            <a:r>
              <a:rPr lang="ru-RU" sz="2200" dirty="0" smtClean="0">
                <a:solidFill>
                  <a:schemeClr val="bg2"/>
                </a:solidFill>
                <a:latin typeface="Segoe"/>
              </a:rPr>
              <a:t>        Прадедушка побывал на Белорусском фронте, награжден медалью «За отвагу».</a:t>
            </a:r>
          </a:p>
          <a:p>
            <a:pPr eaLnBrk="1" hangingPunct="1">
              <a:buFont typeface="Arial" charset="0"/>
              <a:buNone/>
            </a:pPr>
            <a:r>
              <a:rPr lang="ru-RU" sz="2200" dirty="0" smtClean="0">
                <a:solidFill>
                  <a:schemeClr val="bg2"/>
                </a:solidFill>
                <a:latin typeface="Segoe"/>
              </a:rPr>
              <a:t>        У прадедушки было две сестры, которых угнали в Германию, а после войны их освободили. </a:t>
            </a:r>
          </a:p>
          <a:p>
            <a:pPr eaLnBrk="1" hangingPunct="1">
              <a:buFont typeface="Arial" charset="0"/>
              <a:buNone/>
            </a:pPr>
            <a:r>
              <a:rPr lang="ru-RU" sz="2200" dirty="0" smtClean="0">
                <a:solidFill>
                  <a:schemeClr val="bg2"/>
                </a:solidFill>
                <a:latin typeface="Segoe"/>
              </a:rPr>
              <a:t>        Он вернулся домой в июле – августе 1945 года. Жили они с прабабушкой в Смоленской области в старом доме. В 1960 прадедушка построил новый дом.</a:t>
            </a:r>
          </a:p>
          <a:p>
            <a:pPr eaLnBrk="1" hangingPunct="1">
              <a:buFont typeface="Arial" charset="0"/>
              <a:buNone/>
            </a:pPr>
            <a:endParaRPr lang="ru-RU" sz="2000" dirty="0" smtClean="0">
              <a:solidFill>
                <a:schemeClr val="bg2"/>
              </a:solidFill>
              <a:latin typeface="Segoe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rgbClr val="FFC000"/>
                </a:solidFill>
              </a:rPr>
              <a:t>Макаренкова Евдокия Фёдоровна</a:t>
            </a:r>
            <a:br>
              <a:rPr>
                <a:solidFill>
                  <a:srgbClr val="FFC000"/>
                </a:solidFill>
              </a:rPr>
            </a:br>
            <a:r>
              <a:rPr>
                <a:solidFill>
                  <a:srgbClr val="FFC000"/>
                </a:solidFill>
              </a:rPr>
              <a:t>( 1917 – 1995 )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341438"/>
            <a:ext cx="9324528" cy="5257800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>
                <a:solidFill>
                  <a:schemeClr val="bg2"/>
                </a:solidFill>
                <a:latin typeface="Segoe"/>
              </a:rPr>
              <a:t>          Моя прабабушка по маминой линии. </a:t>
            </a:r>
          </a:p>
          <a:p>
            <a:pPr eaLnBrk="1" hangingPunct="1">
              <a:buNone/>
            </a:pPr>
            <a:r>
              <a:rPr lang="ru-RU" sz="2400" dirty="0">
                <a:solidFill>
                  <a:schemeClr val="bg2"/>
                </a:solidFill>
                <a:latin typeface="Segoe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         Родилась Евдокия Фёдоровна в</a:t>
            </a:r>
            <a:r>
              <a:rPr lang="en-US" sz="2400" dirty="0" smtClean="0">
                <a:solidFill>
                  <a:schemeClr val="bg2"/>
                </a:solidFill>
                <a:latin typeface="Segoe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Смоленской области в </a:t>
            </a:r>
            <a:r>
              <a:rPr lang="ru-RU" sz="2400" dirty="0" err="1" smtClean="0">
                <a:solidFill>
                  <a:schemeClr val="bg2"/>
                </a:solidFill>
                <a:latin typeface="Segoe"/>
              </a:rPr>
              <a:t>Духовщинском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 районе в деревне </a:t>
            </a:r>
            <a:r>
              <a:rPr lang="ru-RU" sz="2400" dirty="0" err="1" smtClean="0">
                <a:solidFill>
                  <a:schemeClr val="bg2"/>
                </a:solidFill>
                <a:latin typeface="Segoe"/>
              </a:rPr>
              <a:t>Береснево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. В 1937 году мои прабабушка и прадедушка поженились, когда </a:t>
            </a:r>
            <a:r>
              <a:rPr lang="ru-RU" sz="2400" dirty="0">
                <a:solidFill>
                  <a:schemeClr val="bg2"/>
                </a:solidFill>
                <a:latin typeface="Segoe"/>
              </a:rPr>
              <a:t>прадедушке 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было 24 года, а прабушке-20 лет. Её угнали в 1942 году в Прибалтику работать у богатых немцев в Латвии на хуторе. Она занималась сельским хозяйством: ухаживала за домашними животными, работала в огороде. Прабабушка попала к таким немцам, которые не обижали женщин, и даже дополнительно подкармливали. </a:t>
            </a:r>
          </a:p>
          <a:p>
            <a:pPr eaLnBrk="1" hangingPunct="1">
              <a:buNone/>
            </a:pPr>
            <a:r>
              <a:rPr lang="ru-RU" sz="2400" dirty="0">
                <a:solidFill>
                  <a:schemeClr val="bg2"/>
                </a:solidFill>
                <a:latin typeface="Segoe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Segoe"/>
              </a:rPr>
              <a:t>         После войны прабабушку освободили. Сначала вернулась на родину она, а потом в июле – августе 1945 года вернулся прадедушка. Жить и восстанавливать деревню они остались в Смоленской области в старом уцелевшем доме.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/>
          </p:cNvSpPr>
          <p:nvPr>
            <p:ph type="body" idx="4294967295"/>
          </p:nvPr>
        </p:nvSpPr>
        <p:spPr>
          <a:xfrm>
            <a:off x="4644009" y="116632"/>
            <a:ext cx="4499992" cy="6510734"/>
          </a:xfrm>
        </p:spPr>
        <p:txBody>
          <a:bodyPr/>
          <a:lstStyle/>
          <a:p>
            <a:endParaRPr lang="ru-RU" sz="2400" dirty="0" smtClean="0">
              <a:latin typeface="Segoe"/>
            </a:endParaRPr>
          </a:p>
          <a:p>
            <a:r>
              <a:rPr lang="ru-RU" sz="2400" dirty="0" smtClean="0">
                <a:latin typeface="Segoe"/>
              </a:rPr>
              <a:t>Моя семья участвовала во второй мировой войне. Они смогли пережить эти трудные времена от начала и до конца. У них была надежда на победу и они добились ее, хоть и  нелегкой ценой.</a:t>
            </a:r>
          </a:p>
          <a:p>
            <a:r>
              <a:rPr lang="ru-RU" sz="2400" dirty="0" smtClean="0">
                <a:latin typeface="Segoe"/>
              </a:rPr>
              <a:t>Как любой гражданин своей страны, как русский солдат, мои родные боролись ради жизни на земле, чтобы в будущем над нами было  </a:t>
            </a:r>
            <a:r>
              <a:rPr lang="ru-RU" sz="2400" dirty="0">
                <a:latin typeface="Segoe"/>
              </a:rPr>
              <a:t>чистое голубое </a:t>
            </a:r>
            <a:r>
              <a:rPr lang="ru-RU" sz="2400" dirty="0" smtClean="0">
                <a:latin typeface="Segoe"/>
              </a:rPr>
              <a:t>небо и светило яркое солнце!!!</a:t>
            </a:r>
            <a:endParaRPr lang="ru-RU" sz="2000" dirty="0" smtClean="0">
              <a:latin typeface="Sego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92588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2" y="3573016"/>
            <a:ext cx="3925887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7842" y="260648"/>
            <a:ext cx="38893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7842" y="3463083"/>
            <a:ext cx="38893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404664"/>
            <a:ext cx="46085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Segoe"/>
                <a:cs typeface="+mn-cs"/>
              </a:rPr>
              <a:t>Я </a:t>
            </a:r>
            <a:r>
              <a:rPr lang="ru-RU" sz="2400" dirty="0" smtClean="0">
                <a:solidFill>
                  <a:prstClr val="black"/>
                </a:solidFill>
                <a:latin typeface="Segoe"/>
                <a:cs typeface="+mn-cs"/>
              </a:rPr>
              <a:t>знаю, </a:t>
            </a:r>
            <a:r>
              <a:rPr lang="ru-RU" sz="2400" dirty="0">
                <a:solidFill>
                  <a:prstClr val="black"/>
                </a:solidFill>
                <a:latin typeface="Segoe"/>
                <a:cs typeface="+mn-cs"/>
              </a:rPr>
              <a:t>что </a:t>
            </a:r>
            <a:r>
              <a:rPr lang="ru-RU" sz="2400" dirty="0" smtClean="0">
                <a:solidFill>
                  <a:prstClr val="black"/>
                </a:solidFill>
                <a:latin typeface="Segoe"/>
                <a:cs typeface="+mn-cs"/>
              </a:rPr>
              <a:t>годы войны-это очень </a:t>
            </a:r>
            <a:r>
              <a:rPr lang="ru-RU" sz="2400" dirty="0">
                <a:solidFill>
                  <a:prstClr val="black"/>
                </a:solidFill>
                <a:latin typeface="Segoe"/>
                <a:cs typeface="+mn-cs"/>
              </a:rPr>
              <a:t>трудные годы для нашей </a:t>
            </a:r>
            <a:r>
              <a:rPr lang="ru-RU" sz="2400" dirty="0" smtClean="0">
                <a:solidFill>
                  <a:prstClr val="black"/>
                </a:solidFill>
                <a:latin typeface="Segoe"/>
                <a:cs typeface="+mn-cs"/>
              </a:rPr>
              <a:t>страны, для каждого человека: и большого, и малого! </a:t>
            </a:r>
            <a:r>
              <a:rPr lang="ru-RU" sz="2400" dirty="0">
                <a:solidFill>
                  <a:prstClr val="black"/>
                </a:solidFill>
                <a:latin typeface="Segoe"/>
                <a:cs typeface="+mn-cs"/>
              </a:rPr>
              <a:t>К </a:t>
            </a:r>
            <a:r>
              <a:rPr lang="ru-RU" sz="2400" dirty="0" smtClean="0">
                <a:solidFill>
                  <a:prstClr val="black"/>
                </a:solidFill>
                <a:latin typeface="Segoe"/>
                <a:cs typeface="+mn-cs"/>
              </a:rPr>
              <a:t>сожалению, многим </a:t>
            </a:r>
            <a:r>
              <a:rPr lang="ru-RU" sz="2400" dirty="0">
                <a:solidFill>
                  <a:prstClr val="black"/>
                </a:solidFill>
                <a:latin typeface="Segoe"/>
                <a:cs typeface="+mn-cs"/>
              </a:rPr>
              <a:t>людям </a:t>
            </a:r>
            <a:r>
              <a:rPr lang="ru-RU" sz="2400" dirty="0" smtClean="0">
                <a:solidFill>
                  <a:prstClr val="black"/>
                </a:solidFill>
                <a:latin typeface="Segoe"/>
                <a:cs typeface="+mn-cs"/>
              </a:rPr>
              <a:t>так и не удалось дождаться и прочувствовать великий праздник «День Победы». </a:t>
            </a:r>
            <a:r>
              <a:rPr lang="ru-RU" sz="2400" dirty="0">
                <a:solidFill>
                  <a:prstClr val="black"/>
                </a:solidFill>
                <a:latin typeface="Segoe"/>
                <a:cs typeface="+mn-cs"/>
              </a:rPr>
              <a:t>К </a:t>
            </a:r>
            <a:r>
              <a:rPr lang="ru-RU" sz="2400" dirty="0" smtClean="0">
                <a:solidFill>
                  <a:prstClr val="black"/>
                </a:solidFill>
                <a:latin typeface="Segoe"/>
                <a:cs typeface="+mn-cs"/>
              </a:rPr>
              <a:t>счастью, мои прадедушки и прабабушки дожили </a:t>
            </a:r>
            <a:r>
              <a:rPr lang="ru-RU" sz="2400" dirty="0">
                <a:solidFill>
                  <a:prstClr val="black"/>
                </a:solidFill>
                <a:latin typeface="Segoe"/>
                <a:cs typeface="+mn-cs"/>
              </a:rPr>
              <a:t>до </a:t>
            </a:r>
            <a:r>
              <a:rPr lang="ru-RU" sz="2400" dirty="0" smtClean="0">
                <a:solidFill>
                  <a:prstClr val="black"/>
                </a:solidFill>
                <a:latin typeface="Segoe"/>
                <a:cs typeface="+mn-cs"/>
              </a:rPr>
              <a:t>этого светлого дня - 9 мая!!! После </a:t>
            </a:r>
            <a:r>
              <a:rPr lang="ru-RU" sz="2400" dirty="0">
                <a:solidFill>
                  <a:prstClr val="black"/>
                </a:solidFill>
                <a:latin typeface="Segoe"/>
                <a:cs typeface="+mn-cs"/>
              </a:rPr>
              <a:t>войны они прожили долгую и счастливую </a:t>
            </a:r>
            <a:r>
              <a:rPr lang="ru-RU" sz="2400" dirty="0" smtClean="0">
                <a:solidFill>
                  <a:prstClr val="black"/>
                </a:solidFill>
                <a:latin typeface="Segoe"/>
                <a:cs typeface="+mn-cs"/>
              </a:rPr>
              <a:t>жизнь…Спасибо им за отвагу, мужество и МИР!!!</a:t>
            </a:r>
            <a:endParaRPr lang="ru-RU" sz="2400" dirty="0">
              <a:solidFill>
                <a:prstClr val="black"/>
              </a:solidFill>
              <a:latin typeface="Segoe"/>
              <a:cs typeface="+mn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SC_MS_RU_RU_09_23Feb_RedStarGreen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672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MSC_MS_RU_RU_09_23Feb_RedStarGreen_2007v_Russia</vt:lpstr>
      <vt:lpstr>ФЕДЕРАЛЬНОЕ ГОСУДАРСТВЕННОЕ КАЗЕННОЕ  ОБЩЕОБРАЗОВАТЕЛЬНОЕ УЧРЕЖДЕНИЕ  «МОСКОВСКИЙ КАДЕТСКИЙ КОРПУС «ПАНСИОН ВОСПИТАННИЦ МИНИСТЕРСТВА ОБОРОНЫ РОССИЙСКОЙ ФЕДЕРАЦИИ»» </vt:lpstr>
      <vt:lpstr>Моя семья на войне</vt:lpstr>
      <vt:lpstr>Тимчишин Дмитрий Ефимович ( 1910 – 1964 )</vt:lpstr>
      <vt:lpstr>Тимчишина Нина Яковлевна (1926 – 2009) </vt:lpstr>
      <vt:lpstr>Попов Александр Петрович ( 1924 – 2014 )</vt:lpstr>
      <vt:lpstr>Макаренков Фёдор Васильевич ( 1913 – 1973 )</vt:lpstr>
      <vt:lpstr>Макаренкова Евдокия Фёдоровна ( 1917 – 1995 )</vt:lpstr>
      <vt:lpstr>Презентация PowerPoint</vt:lpstr>
      <vt:lpstr>Презентация PowerPoint</vt:lpstr>
      <vt:lpstr>Спасибо за внимание! Воспитанница 6 “Б“ класса  Тимчишина Наталья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 на войне</dc:title>
  <dc:subject>Шаблон оформления</dc:subject>
  <dc:creator>Тимчишина Наталья</dc:creator>
  <dc:description>Корпорация Майкрософт
Шаблон оформления</dc:description>
  <cp:lastModifiedBy>moder</cp:lastModifiedBy>
  <cp:revision>41</cp:revision>
  <dcterms:created xsi:type="dcterms:W3CDTF">2015-02-01T07:11:08Z</dcterms:created>
  <dcterms:modified xsi:type="dcterms:W3CDTF">2016-01-30T18:07:16Z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TC103899639990</vt:lpwstr>
  </property>
</Properties>
</file>