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4"/>
  </p:notesMasterIdLst>
  <p:sldIdLst>
    <p:sldId id="256" r:id="rId2"/>
    <p:sldId id="345" r:id="rId3"/>
    <p:sldId id="351" r:id="rId4"/>
    <p:sldId id="346" r:id="rId5"/>
    <p:sldId id="352" r:id="rId6"/>
    <p:sldId id="294" r:id="rId7"/>
    <p:sldId id="299" r:id="rId8"/>
    <p:sldId id="300" r:id="rId9"/>
    <p:sldId id="301" r:id="rId10"/>
    <p:sldId id="347" r:id="rId11"/>
    <p:sldId id="302" r:id="rId12"/>
    <p:sldId id="303" r:id="rId13"/>
    <p:sldId id="304" r:id="rId14"/>
    <p:sldId id="305" r:id="rId15"/>
    <p:sldId id="297" r:id="rId16"/>
    <p:sldId id="350" r:id="rId17"/>
    <p:sldId id="349" r:id="rId18"/>
    <p:sldId id="308" r:id="rId19"/>
    <p:sldId id="309" r:id="rId20"/>
    <p:sldId id="325" r:id="rId21"/>
    <p:sldId id="312" r:id="rId22"/>
    <p:sldId id="339" r:id="rId23"/>
    <p:sldId id="340" r:id="rId24"/>
    <p:sldId id="314" r:id="rId25"/>
    <p:sldId id="315" r:id="rId26"/>
    <p:sldId id="336" r:id="rId27"/>
    <p:sldId id="331" r:id="rId28"/>
    <p:sldId id="348" r:id="rId29"/>
    <p:sldId id="333" r:id="rId30"/>
    <p:sldId id="341" r:id="rId31"/>
    <p:sldId id="323" r:id="rId32"/>
    <p:sldId id="31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napToGrid="0">
      <p:cViewPr>
        <p:scale>
          <a:sx n="76" d="100"/>
          <a:sy n="76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4360-5A33-426C-B513-DC76567F75C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73992-BB9B-417B-A451-E2295905C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33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67BF2-9AA7-4927-BCC0-80E35834457C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4530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86A-E62B-4A53-814B-A5054CB55A95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37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160B-4082-4328-BA65-B4D1D76E906C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74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4797-6DE3-4355-8C03-5FD99A05BEB2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942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69A-6F41-47EE-81BE-BA007A4ABCD3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26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AB7C-1F03-492A-9485-2D33737172C6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9AFE-7B7E-43E7-8FB6-A2E5D1CC01A9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60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474A-60CE-4CAA-A975-51EA07F75257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623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0BE1-8AD8-4AA3-AA3B-D4251A4D734A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71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E2B-DDF2-49B0-8366-2A979C315BA0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58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9CDD-27D7-4D0A-9AB1-2ABCC0E38571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78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A106-19D5-4B7B-AC51-76E8A44EBD4E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50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144-0401-4F0C-9B81-2596D2E2A8D2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2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03EB-0A58-4869-91EA-963D86765848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16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590-9A95-4207-A097-3630D97EB5E5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21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4F76-5F05-4A6C-80DB-1E362382AE00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E87-8464-4DE7-8541-20AC180EF7AC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37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119598-E35E-47DA-98D3-6B57A013EEE5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6934B3-C183-4CCA-9EC3-E33EB36F9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7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dge_StaffCol-armour_SU.jpg?uselang=ru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1498.mskobr.ru/conditions/muzej_shkoly/nagrazhdenie_uchawihsya_pochetnymi_gramotami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osarchiv.mos.ru/images/vystavki/strunnikov/index.html" TargetMode="External"/><Relationship Id="rId7" Type="http://schemas.openxmlformats.org/officeDocument/2006/relationships/hyperlink" Target="http://www.sovietiske-krigsfanger.no/" TargetMode="External"/><Relationship Id="rId2" Type="http://schemas.openxmlformats.org/officeDocument/2006/relationships/hyperlink" Target="http://victory60l.narod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rviksenteret.no/" TargetMode="External"/><Relationship Id="rId5" Type="http://schemas.openxmlformats.org/officeDocument/2006/relationships/hyperlink" Target="http://www.obd-memorial.ru/" TargetMode="External"/><Relationship Id="rId4" Type="http://schemas.openxmlformats.org/officeDocument/2006/relationships/hyperlink" Target="http://www.hrono.ru/194_2w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7262" y="370166"/>
            <a:ext cx="11305229" cy="2043533"/>
          </a:xfrm>
        </p:spPr>
        <p:txBody>
          <a:bodyPr anchor="ctr">
            <a:normAutofit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«</a:t>
            </a:r>
            <a:r>
              <a:rPr lang="ru-RU" sz="4400" dirty="0" smtClean="0">
                <a:solidFill>
                  <a:schemeClr val="tx1"/>
                </a:solidFill>
              </a:rPr>
              <a:t>Мой прадед – участник </a:t>
            </a:r>
            <a:r>
              <a:rPr lang="ru-RU" sz="4400" smtClean="0">
                <a:solidFill>
                  <a:schemeClr val="tx1"/>
                </a:solidFill>
              </a:rPr>
              <a:t>московской битвы»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05281" y="2393216"/>
            <a:ext cx="9755187" cy="362227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Проект подготовлен учеником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6 класса ГБОУ № 1498 </a:t>
            </a:r>
          </a:p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Беззубкиным</a:t>
            </a:r>
            <a:r>
              <a:rPr lang="ru-RU" b="1" i="1" dirty="0" smtClean="0">
                <a:solidFill>
                  <a:schemeClr val="tx1"/>
                </a:solidFill>
              </a:rPr>
              <a:t> Олегом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Руководитель проекта 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Смирнова </a:t>
            </a:r>
            <a:r>
              <a:rPr lang="ru-RU" b="1" i="1" dirty="0" smtClean="0">
                <a:solidFill>
                  <a:schemeClr val="tx1"/>
                </a:solidFill>
              </a:rPr>
              <a:t>Марина Валентиновна педагог-организатор 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ГБОУ «Школа № 1498» ЗАО</a:t>
            </a:r>
          </a:p>
          <a:p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64610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300626"/>
            <a:ext cx="10396882" cy="901874"/>
          </a:xfrm>
        </p:spPr>
        <p:txBody>
          <a:bodyPr>
            <a:normAutofit/>
          </a:bodyPr>
          <a:lstStyle/>
          <a:p>
            <a:r>
              <a:rPr lang="ru-RU" dirty="0" smtClean="0"/>
              <a:t>Из воспоминаний </a:t>
            </a:r>
            <a:r>
              <a:rPr lang="ru-RU" dirty="0" err="1" smtClean="0"/>
              <a:t>С.В.федосеева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85800" y="1127343"/>
            <a:ext cx="10394707" cy="50229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 smtClean="0"/>
              <a:t> «….Завтра 7 ноября 1941 года</a:t>
            </a:r>
          </a:p>
          <a:p>
            <a:pPr>
              <a:buNone/>
            </a:pPr>
            <a:r>
              <a:rPr lang="ru-RU" sz="3600" dirty="0" smtClean="0"/>
              <a:t>      Я еще не знаю, что всего через несколько часов по команде «подъем» и  наспех съеденной горячей каши, мы начнем движение в колонне и мой боевой танк КВ-2 в кромешной тьме и при обильном снегопаде пройдет по Москве неизвестным пока маршрутом».</a:t>
            </a:r>
          </a:p>
          <a:p>
            <a:pPr>
              <a:buNone/>
            </a:pPr>
            <a:r>
              <a:rPr lang="ru-RU" sz="3600" dirty="0" smtClean="0"/>
              <a:t>«…Это потом , станет понятно, почему я, довоенный выпускник Челябинского танкового училища, вместе с такими же необстрелянными юнцами оказался в военной Москве, почему  нас держали в резерве Главнокомандующего и не торопились отправлять на передовую, почему накануне на складе  нам выдали  новенькие валенки и тулупы, Даже танковый шлем на мне тоже с мехом...»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38770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5223353"/>
            <a:ext cx="10972800" cy="1101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+mj-lt"/>
              </a:rPr>
              <a:t>Танки КВ-1 во время Парада на Красной площади</a:t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                              7 ноября 1941 года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http://kxew.oknodog.ru/main/authors/mihail-baratinskii/sovetski_858/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620688"/>
            <a:ext cx="1094521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9571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</a:t>
            </a:r>
            <a:r>
              <a:rPr lang="ru-RU" sz="4000" dirty="0" smtClean="0"/>
              <a:t>Из воспоминаний С.В.Федосеева: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«…Мы двигаемся вперед,  держим дистанцию 20 метров  за головным танком и не задаем лишних вопросов,  И только тогда, когда в смотровой щели  стали различаться зубцы Кремлевских стен, стало понятно - мы в сердце Москвы и гусеницы танка сейчас коснутся брусчатки Красной площади». 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«…Это позднее, политрук зачитает речь Сталина, которая транслировалась на Красной площади, это позднее я узнаю, что Гитлер пришел в ярость от новости о параде и приказал бомбить Москву, но прорваться к Москве самолеты так и не смогли». </a:t>
            </a:r>
            <a:br>
              <a:rPr lang="ru-RU" sz="31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1074400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</a:rPr>
              <a:t>Из воспоминаний Федосеева</a:t>
            </a:r>
            <a:r>
              <a:rPr lang="ru-RU" sz="2400" dirty="0" smtClean="0">
                <a:solidFill>
                  <a:schemeClr val="tx1"/>
                </a:solidFill>
              </a:rPr>
              <a:t>:  «Красная площадь промелькнула, а мы без остановки двинулись до Красногорска. До линии фронта – рукой подать».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1" descr="E:\70 лет ПОБЕДЫ\dcb21f3d83e7e1984e6a27f11e0603f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508" y="1058966"/>
            <a:ext cx="8478897" cy="44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1074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            Так выглядел в 1941 г. Московский оборонительный рубеж.</a:t>
            </a:r>
            <a:br>
              <a:rPr lang="ru-RU" sz="2400" dirty="0" smtClean="0"/>
            </a:br>
            <a:r>
              <a:rPr lang="ru-RU" sz="2400" dirty="0" smtClean="0"/>
              <a:t>                   </a:t>
            </a:r>
            <a:r>
              <a:rPr lang="ru-RU" sz="2000" dirty="0" smtClean="0"/>
              <a:t>Красной  стрелкой указан маршрут движения танкиста Федосеева С.В.  от   Красной площади до Красногорска</a:t>
            </a:r>
            <a:endParaRPr lang="ru-RU" sz="2000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4751851" y="4293096"/>
            <a:ext cx="96011" cy="72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0"/>
            <a:endCxn id="4" idx="3"/>
          </p:cNvCxnSpPr>
          <p:nvPr/>
        </p:nvCxnSpPr>
        <p:spPr>
          <a:xfrm>
            <a:off x="4799856" y="4293096"/>
            <a:ext cx="48005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4" descr="Одинцово-Подольский оборонительный рубе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499" y="1412776"/>
            <a:ext cx="9887744" cy="544522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407702" y="2636912"/>
            <a:ext cx="3072341" cy="8640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003" y="250522"/>
            <a:ext cx="10396882" cy="7891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ВЫПИСКА ИЗ НАГРАДНОГО ЛИСТА Федосеева С.В.  (29 августа 1942 г.)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035" y="1002082"/>
            <a:ext cx="107849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«</a:t>
            </a:r>
            <a:r>
              <a:rPr lang="ru-RU" sz="2400" i="1" u="sng" dirty="0" smtClean="0"/>
              <a:t>Краткое,  конкретное описание личного боевого подвига или заслуг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smtClean="0"/>
              <a:t>За период военных действий проявил себя смелым командиром. Участвовал несколько раз в атаках при прорыве линии обороны на Ржевском направлении. В боях за населенный пункт </a:t>
            </a:r>
            <a:r>
              <a:rPr lang="ru-RU" sz="2400" dirty="0" err="1" smtClean="0"/>
              <a:t>Михеево</a:t>
            </a:r>
            <a:r>
              <a:rPr lang="ru-RU" sz="2400" dirty="0" smtClean="0"/>
              <a:t> Калининской области 23.08.42 г. Экипаж, в состав которого он входит уничтожил ТРИ ПТО, ДВА ДЗОТА и до 16 солдат противника. Враг из деревни был изгнан. Экипаж тов. Федосеева действовал смело там где не было возможности уничтожить врага танковым оружием они выходили из танка и гранатами истребляли немецких оккупантов.</a:t>
            </a:r>
          </a:p>
          <a:p>
            <a:pPr algn="ctr">
              <a:buNone/>
            </a:pPr>
            <a:r>
              <a:rPr lang="ru-RU" sz="2400" dirty="0" smtClean="0"/>
              <a:t>Достоин награждения медалью « За отвагу»</a:t>
            </a:r>
          </a:p>
          <a:p>
            <a:pPr algn="just">
              <a:buNone/>
            </a:pPr>
            <a:r>
              <a:rPr lang="ru-RU" sz="2400" dirty="0" smtClean="0"/>
              <a:t>Командир </a:t>
            </a:r>
            <a:r>
              <a:rPr lang="en-US" sz="2400" dirty="0" smtClean="0"/>
              <a:t>I </a:t>
            </a:r>
            <a:r>
              <a:rPr lang="ru-RU" sz="2400" dirty="0" smtClean="0"/>
              <a:t>ТБ            Майор  Кокка        Ст. политрук    </a:t>
            </a:r>
            <a:r>
              <a:rPr lang="ru-RU" sz="2400" dirty="0" err="1" smtClean="0"/>
              <a:t>Слишинский</a:t>
            </a:r>
            <a:r>
              <a:rPr lang="ru-RU" sz="2400" dirty="0" smtClean="0"/>
              <a:t> </a:t>
            </a:r>
          </a:p>
          <a:p>
            <a:pPr algn="just">
              <a:buNone/>
            </a:pPr>
            <a:r>
              <a:rPr lang="ru-RU" sz="2400" dirty="0" smtClean="0"/>
              <a:t>29 августа 1942 года»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6503" y="610644"/>
            <a:ext cx="5546179" cy="451250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Наградной лист  Федосеева С.В. </a:t>
            </a:r>
            <a:br>
              <a:rPr lang="ru-RU" sz="4000" dirty="0" smtClean="0"/>
            </a:br>
            <a:r>
              <a:rPr lang="ru-RU" sz="4000" dirty="0" smtClean="0"/>
              <a:t>медаль «За отвагу»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29 августа 1942 года </a:t>
            </a:r>
            <a:br>
              <a:rPr lang="ru-RU" sz="4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st.CRAFTWAY13\Desktop\2015 -2016\КОНКУРСЫ\Конкурс Отечество  Краеведедия музей\Беззубкин  отослали\Приложение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28" y="0"/>
            <a:ext cx="4409161" cy="668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63048"/>
            <a:ext cx="10396882" cy="1064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Боевой путь С.В.Федосеева </a:t>
            </a:r>
            <a:r>
              <a:rPr lang="ru-RU" sz="3100" dirty="0" smtClean="0"/>
              <a:t>(1939 – 1942):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60541" y="2104372"/>
            <a:ext cx="10394707" cy="335697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Федосеев Сергей Васильевич</a:t>
            </a:r>
            <a:r>
              <a:rPr lang="ru-RU" sz="9600" dirty="0" smtClean="0"/>
              <a:t>, 1919 года рождения, Национальность – русский,  Член ВКП(Б) с 1942 года, Звание - Лейтенант </a:t>
            </a:r>
          </a:p>
          <a:p>
            <a:pPr>
              <a:buFontTx/>
              <a:buChar char="-"/>
            </a:pPr>
            <a:r>
              <a:rPr lang="ru-RU" sz="9600" dirty="0" smtClean="0"/>
              <a:t>с 1939 года в рядах красной армии, призван </a:t>
            </a:r>
            <a:r>
              <a:rPr lang="ru-RU" sz="9600" dirty="0" err="1" smtClean="0"/>
              <a:t>Сарактажским</a:t>
            </a:r>
            <a:r>
              <a:rPr lang="ru-RU" sz="9600" dirty="0" smtClean="0"/>
              <a:t> РВК  Чкаловской области;</a:t>
            </a:r>
          </a:p>
          <a:p>
            <a:pPr>
              <a:buFontTx/>
              <a:buChar char="-"/>
            </a:pPr>
            <a:r>
              <a:rPr lang="ru-RU" sz="9600" dirty="0" smtClean="0"/>
              <a:t>1939 – 1941  года учеба в чкаловском танковом училище;</a:t>
            </a:r>
          </a:p>
          <a:p>
            <a:pPr>
              <a:buFontTx/>
              <a:buChar char="-"/>
            </a:pPr>
            <a:r>
              <a:rPr lang="ru-RU" sz="9600" dirty="0" smtClean="0"/>
              <a:t>С июля 1941 года -  лейтенант, командир тяжелого  танка  1 танкового батальона 145 отдельной танковой бригады  на западном фронте;</a:t>
            </a:r>
          </a:p>
          <a:p>
            <a:pPr>
              <a:buFontTx/>
              <a:buChar char="-"/>
            </a:pPr>
            <a:r>
              <a:rPr lang="ru-RU" sz="9600" dirty="0" smtClean="0"/>
              <a:t>29 августа 1942 года Первая награда: медаль «За отвагу»  </a:t>
            </a:r>
          </a:p>
          <a:p>
            <a:pPr>
              <a:buNone/>
            </a:pPr>
            <a:r>
              <a:rPr lang="ru-RU" sz="9600" dirty="0" smtClean="0"/>
              <a:t>  </a:t>
            </a:r>
            <a:endParaRPr lang="ru-RU" sz="8000" b="1" dirty="0" smtClean="0"/>
          </a:p>
          <a:p>
            <a:pPr>
              <a:buFontTx/>
              <a:buChar char="-"/>
            </a:pPr>
            <a:endParaRPr lang="ru-RU" sz="62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1038561" cy="115196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Он писал с фронта (1941 – 1942гг). : «мне снится мама в окружении моих младших  сестер - Елены, Марии и совсем маленькой Вали»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Picture 2" descr="E:\70 лет ПОБЕДЫ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38" y="2129424"/>
            <a:ext cx="6413326" cy="4556203"/>
          </a:xfrm>
          <a:prstGeom prst="rect">
            <a:avLst/>
          </a:prstGeom>
          <a:noFill/>
        </p:spPr>
      </p:pic>
      <p:pic>
        <p:nvPicPr>
          <p:cNvPr id="1026" name="Picture 2" descr="C:\Users\Test.CRAFTWAY13\Desktop\DSCF7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52782">
            <a:off x="9417834" y="2629597"/>
            <a:ext cx="2466117" cy="1910296"/>
          </a:xfrm>
          <a:prstGeom prst="rect">
            <a:avLst/>
          </a:prstGeom>
          <a:noFill/>
        </p:spPr>
      </p:pic>
      <p:pic>
        <p:nvPicPr>
          <p:cNvPr id="1027" name="Picture 3" descr="C:\Users\Test.CRAFTWAY13\Desktop\al_book_kl84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52014">
            <a:off x="6090017" y="3018599"/>
            <a:ext cx="4498503" cy="2891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10744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село Новый </a:t>
            </a:r>
            <a:r>
              <a:rPr lang="ru-RU" sz="3200" b="1" dirty="0" err="1" smtClean="0">
                <a:solidFill>
                  <a:schemeClr val="tx1"/>
                </a:solidFill>
              </a:rPr>
              <a:t>Сокулак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Саракташского</a:t>
            </a:r>
            <a:r>
              <a:rPr lang="ru-RU" sz="3200" b="1" dirty="0" smtClean="0">
                <a:solidFill>
                  <a:schemeClr val="tx1"/>
                </a:solidFill>
              </a:rPr>
              <a:t> района Оренбургской области, где проживала  семья  </a:t>
            </a:r>
            <a:r>
              <a:rPr lang="ru-RU" sz="3200" b="1" dirty="0" smtClean="0">
                <a:solidFill>
                  <a:srgbClr val="C00000"/>
                </a:solidFill>
              </a:rPr>
              <a:t>Федосеева</a:t>
            </a:r>
            <a:r>
              <a:rPr lang="ru-RU" sz="3200" b="1" dirty="0" smtClean="0">
                <a:solidFill>
                  <a:schemeClr val="tx1"/>
                </a:solidFill>
              </a:rPr>
              <a:t>  в 1941 – 1942гг.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://bowshrine.com/wp-content/uploads/2015/02/Eastern-Front-In-The-Lens-Of-The-Invader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0497" y="1976313"/>
            <a:ext cx="5088565" cy="4464496"/>
          </a:xfrm>
          <a:prstGeom prst="rect">
            <a:avLst/>
          </a:prstGeom>
          <a:noFill/>
        </p:spPr>
      </p:pic>
      <p:pic>
        <p:nvPicPr>
          <p:cNvPr id="40964" name="Picture 4" descr="https://feewret.com/photos/1/1eea1901-8396-44e2-b96f-906252355e5a.jpg?maxwidth=533&amp;maxheight=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71" y="2420888"/>
            <a:ext cx="5689600" cy="333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16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Test.CRAFTWAY13\Desktop\Музей Волкову 28.09.14\МЕРОПРИЯТИЯ\Мероприятия апрель\17 апр. Бессмертный полк\IMG_1155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312" y="463463"/>
            <a:ext cx="6087650" cy="51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6450904" y="601250"/>
            <a:ext cx="5185775" cy="47733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 прошлом году я был  участником  Единой музейной </a:t>
            </a:r>
            <a:r>
              <a:rPr lang="ru-RU" sz="2800" dirty="0" smtClean="0">
                <a:solidFill>
                  <a:srgbClr val="C00000"/>
                </a:solidFill>
              </a:rPr>
              <a:t>акция «Бессмертный полк»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Со мной выступали и другие ребята нашей  школы: Харченко Арсений, </a:t>
            </a:r>
            <a:r>
              <a:rPr lang="ru-RU" sz="2800" dirty="0" err="1" smtClean="0"/>
              <a:t>Юсуфова</a:t>
            </a:r>
            <a:r>
              <a:rPr lang="ru-RU" sz="2800" dirty="0" smtClean="0"/>
              <a:t> Олеся,  Бахрамеева Мария</a:t>
            </a:r>
          </a:p>
          <a:p>
            <a:pPr algn="ctr">
              <a:buNone/>
            </a:pPr>
            <a:r>
              <a:rPr lang="ru-RU" dirty="0" smtClean="0"/>
              <a:t>Ссылка на источник: </a:t>
            </a:r>
            <a:r>
              <a:rPr lang="en-US" dirty="0" smtClean="0"/>
              <a:t>http://sch1498.mskobr.ru/conditions/muzej_shkoly/edinaya_muzejnay</a:t>
            </a:r>
            <a:r>
              <a:rPr lang="en-US" sz="1700" dirty="0" smtClean="0"/>
              <a:t>a_akciya_bessmertnyj_polk/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922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Потеря первого танка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1503124"/>
            <a:ext cx="10394707" cy="40834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dirty="0" smtClean="0"/>
              <a:t>   Из писем С.В.Федосеева:</a:t>
            </a:r>
          </a:p>
          <a:p>
            <a:pPr>
              <a:buNone/>
            </a:pPr>
            <a:r>
              <a:rPr lang="ru-RU" sz="3200" dirty="0" smtClean="0"/>
              <a:t> «….Морозы в ту зиму сорок первого года стояли трескучие, танк оставлять без присмотра нельзя, Спать внутри тоже невозможно, Этой зимой я в доме не переночевал ни одной ночи…»</a:t>
            </a:r>
          </a:p>
          <a:p>
            <a:pPr>
              <a:buNone/>
            </a:pPr>
            <a:r>
              <a:rPr lang="ru-RU" sz="3200" dirty="0" smtClean="0"/>
              <a:t>  «…</a:t>
            </a:r>
            <a:r>
              <a:rPr lang="ru-RU" sz="3200" dirty="0" smtClean="0"/>
              <a:t>Подмосковное село  </a:t>
            </a:r>
            <a:r>
              <a:rPr lang="ru-RU" sz="3200" dirty="0" smtClean="0"/>
              <a:t>я запомнил на всю жизнь - здесь </a:t>
            </a:r>
            <a:r>
              <a:rPr lang="ru-RU" sz="3200" dirty="0" smtClean="0"/>
              <a:t> </a:t>
            </a:r>
            <a:r>
              <a:rPr lang="ru-RU" sz="3200" dirty="0" smtClean="0"/>
              <a:t>был подбит мой </a:t>
            </a:r>
            <a:r>
              <a:rPr lang="ru-RU" sz="3200" dirty="0" smtClean="0"/>
              <a:t> </a:t>
            </a:r>
            <a:r>
              <a:rPr lang="ru-RU" sz="3200" dirty="0" smtClean="0"/>
              <a:t>первый танк, Фашистский снаряд угодил прямо в мотор,  К счастью  Экипаж уцелел</a:t>
            </a:r>
            <a:r>
              <a:rPr lang="ru-RU" sz="3200" dirty="0" smtClean="0"/>
              <a:t>… Ремонтировали танк в </a:t>
            </a:r>
            <a:r>
              <a:rPr lang="ru-RU" sz="3200" dirty="0" err="1" smtClean="0"/>
              <a:t>Павшино</a:t>
            </a:r>
            <a:r>
              <a:rPr lang="ru-RU" sz="3200" dirty="0" smtClean="0"/>
              <a:t>».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5123145"/>
            <a:ext cx="10911840" cy="130270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Ремонт подбитого танка в бою. </a:t>
            </a:r>
            <a:r>
              <a:rPr lang="ru-RU" sz="2400" dirty="0" smtClean="0">
                <a:solidFill>
                  <a:schemeClr val="bg1"/>
                </a:solidFill>
              </a:rPr>
              <a:t>Базировался первый танковый батальон 145 танковой бригады на территории завода оптики  под </a:t>
            </a:r>
            <a:r>
              <a:rPr lang="ru-RU" sz="2400" dirty="0" err="1" smtClean="0">
                <a:solidFill>
                  <a:schemeClr val="bg1"/>
                </a:solidFill>
              </a:rPr>
              <a:t>Павшино</a:t>
            </a:r>
            <a:r>
              <a:rPr lang="ru-RU" sz="2400" dirty="0" smtClean="0">
                <a:solidFill>
                  <a:schemeClr val="bg1"/>
                </a:solidFill>
              </a:rPr>
              <a:t>…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balancer.ru/sites/ru/wa/waralbum/wp-content/uploads/2012/09/soviet-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2" y="0"/>
            <a:ext cx="9994482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87891"/>
            <a:ext cx="10396882" cy="146554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Боевой путь 145-й отдельной танковой бригады     (1941-1942)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1458" y="1590805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Сформирована 6 сентября 1941 г. на базе 104-й танковой дивизии.  </a:t>
            </a:r>
          </a:p>
          <a:p>
            <a:r>
              <a:rPr lang="ru-RU" sz="2000" dirty="0" smtClean="0"/>
              <a:t>17 октября 1941 г. бригада выведена в резерв Ставки ВГК - пос. Высоков, Москва - Красная Пресня,  </a:t>
            </a:r>
            <a:r>
              <a:rPr lang="ru-RU" sz="2000" dirty="0" err="1" smtClean="0"/>
              <a:t>Любочаны</a:t>
            </a:r>
            <a:r>
              <a:rPr lang="ru-RU" sz="2000" dirty="0" smtClean="0"/>
              <a:t>, </a:t>
            </a:r>
            <a:r>
              <a:rPr lang="ru-RU" sz="2000" dirty="0" err="1" smtClean="0"/>
              <a:t>Чепелево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13 ноября 1941 г. убыла на Западный фронт.</a:t>
            </a:r>
          </a:p>
          <a:p>
            <a:r>
              <a:rPr lang="ru-RU" sz="2000" dirty="0" smtClean="0"/>
              <a:t>15 ноября 1941 г. бригада поступила в резерв фронта в районе Звенигорода. 21 ноября 1941 г. бригада вошла в состав  ТГ Ремизова.</a:t>
            </a:r>
          </a:p>
          <a:p>
            <a:r>
              <a:rPr lang="ru-RU" sz="2000" dirty="0" smtClean="0"/>
              <a:t>18 мая 1942 г. бригада вошла в состав Западного фронта. 31 мая 1942 г. бригада переподчинена 33-й армии, совершила марш в район </a:t>
            </a:r>
            <a:r>
              <a:rPr lang="ru-RU" sz="2000" dirty="0" err="1" smtClean="0"/>
              <a:t>Гусево</a:t>
            </a:r>
            <a:r>
              <a:rPr lang="ru-RU" sz="2000" dirty="0" smtClean="0"/>
              <a:t>. Приказом НКО № 161 от 10 апреля 1943 г. преобразована в 43-ю Гвардейскую танковую бригаду</a:t>
            </a:r>
          </a:p>
          <a:p>
            <a:r>
              <a:rPr lang="ru-RU" sz="2000" dirty="0" smtClean="0"/>
              <a:t>В составе Действующей Армии:</a:t>
            </a:r>
          </a:p>
          <a:p>
            <a:pPr lvl="0"/>
            <a:r>
              <a:rPr lang="ru-RU" sz="2000" dirty="0" smtClean="0"/>
              <a:t>с 07.09.1941 по 07.10.1941</a:t>
            </a:r>
          </a:p>
          <a:p>
            <a:r>
              <a:rPr lang="ru-RU" sz="2000" dirty="0" smtClean="0"/>
              <a:t>с 07.10.1941 по 29.01.1942. 20 ноября 1941 г. бригада участвовала в боях в районе Звенигорода. В непрерывных боях с 20 по 27 ноября противник был остановлен на рубеже </a:t>
            </a:r>
            <a:r>
              <a:rPr lang="ru-RU" sz="2000" dirty="0" err="1" smtClean="0"/>
              <a:t>Ивановское-Дятьково</a:t>
            </a:r>
            <a:r>
              <a:rPr lang="ru-RU" sz="2000" dirty="0" smtClean="0"/>
              <a:t>. 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0626"/>
            <a:ext cx="10396882" cy="989555"/>
          </a:xfrm>
        </p:spPr>
        <p:txBody>
          <a:bodyPr/>
          <a:lstStyle/>
          <a:p>
            <a:r>
              <a:rPr lang="ru-RU" sz="4400" dirty="0" smtClean="0"/>
              <a:t>Продолжение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838" y="1077238"/>
            <a:ext cx="111105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Утром 29 ноября бригада действовала уже на Химкинском направлении в составе подвижной группы Ремизова. Она заняла оборону в районе Крюково, Поярково.</a:t>
            </a:r>
          </a:p>
          <a:p>
            <a:r>
              <a:rPr lang="ru-RU" sz="2000" dirty="0" smtClean="0"/>
              <a:t>228.11.1941 года перешла в наступление на группировку противника с рубежа </a:t>
            </a:r>
            <a:r>
              <a:rPr lang="ru-RU" sz="2000" dirty="0" err="1" smtClean="0"/>
              <a:t>Озерецкое</a:t>
            </a:r>
            <a:r>
              <a:rPr lang="ru-RU" sz="2000" dirty="0" smtClean="0"/>
              <a:t> ,Поярково, </a:t>
            </a:r>
            <a:r>
              <a:rPr lang="ru-RU" sz="2000" dirty="0" err="1" smtClean="0"/>
              <a:t>Льялово</a:t>
            </a:r>
            <a:r>
              <a:rPr lang="ru-RU" sz="2000" dirty="0" smtClean="0"/>
              <a:t> в общем направлении на Холмы, с целью препятствовать распространению вражеских войск в Химки и Красная Поляна. Наступление не удалось.</a:t>
            </a:r>
          </a:p>
          <a:p>
            <a:r>
              <a:rPr lang="ru-RU" sz="2000" dirty="0" smtClean="0"/>
              <a:t>С 07.12.1941 года в наступлении на том же участке фронта, обходила </a:t>
            </a:r>
            <a:r>
              <a:rPr lang="ru-RU" sz="2000" dirty="0" err="1" smtClean="0"/>
              <a:t>Истринское</a:t>
            </a:r>
            <a:r>
              <a:rPr lang="ru-RU" sz="2000" dirty="0" smtClean="0"/>
              <a:t> водохранилище с севера. </a:t>
            </a:r>
          </a:p>
          <a:p>
            <a:r>
              <a:rPr lang="ru-RU" sz="2000" dirty="0" smtClean="0"/>
              <a:t>14.12.1941 года вновь перешла в активное наступление с целью уничтожения группировки вражеских войск на западном берегу Истры и водохранилища. В течение 15.12.1941 года вела упорные бои в районе </a:t>
            </a:r>
            <a:r>
              <a:rPr lang="ru-RU" sz="2000" dirty="0" err="1" smtClean="0"/>
              <a:t>Гречнево</a:t>
            </a:r>
            <a:r>
              <a:rPr lang="ru-RU" sz="2000" dirty="0" smtClean="0"/>
              <a:t>, </a:t>
            </a:r>
            <a:r>
              <a:rPr lang="ru-RU" sz="2000" dirty="0" err="1" smtClean="0"/>
              <a:t>Пласкуново</a:t>
            </a:r>
            <a:r>
              <a:rPr lang="ru-RU" sz="2000" dirty="0" smtClean="0"/>
              <a:t>, Никольское.</a:t>
            </a:r>
          </a:p>
          <a:p>
            <a:r>
              <a:rPr lang="ru-RU" sz="2000" dirty="0" smtClean="0"/>
              <a:t>В ходе наступления отличилась 20.12.1941 года при освобождении Волоколамска, к концу 1941 года вышла на рубеж рек Лама и Руза.</a:t>
            </a:r>
          </a:p>
          <a:p>
            <a:r>
              <a:rPr lang="ru-RU" sz="2000" dirty="0" smtClean="0"/>
              <a:t>Участвовала в </a:t>
            </a:r>
            <a:r>
              <a:rPr lang="ru-RU" sz="2000" dirty="0" err="1" smtClean="0"/>
              <a:t>Ржвско-Сычевской</a:t>
            </a:r>
            <a:r>
              <a:rPr lang="ru-RU" sz="2000" dirty="0" smtClean="0"/>
              <a:t> наступательной </a:t>
            </a:r>
            <a:r>
              <a:rPr lang="ru-RU" sz="2000" dirty="0" err="1" smtClean="0"/>
              <a:t>опрерации</a:t>
            </a:r>
            <a:r>
              <a:rPr lang="ru-RU" sz="2000" dirty="0" smtClean="0"/>
              <a:t>, 23.08.1942 года приняла участие в освобождении города Зубцов.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63047" y="338204"/>
            <a:ext cx="4534421" cy="50363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dirty="0" smtClean="0"/>
              <a:t>    </a:t>
            </a:r>
            <a:r>
              <a:rPr lang="ru-RU" sz="3100" dirty="0" smtClean="0"/>
              <a:t>академия бронетанковых  и механизированных войск  Красной Армии   им. И.В.Сталина</a:t>
            </a:r>
            <a:br>
              <a:rPr lang="ru-RU" sz="3100" dirty="0" smtClean="0"/>
            </a:br>
            <a:r>
              <a:rPr lang="ru-RU" sz="3100" dirty="0" smtClean="0"/>
              <a:t> (год основания 1932)</a:t>
            </a:r>
          </a:p>
          <a:p>
            <a:pPr>
              <a:buNone/>
            </a:pPr>
            <a:r>
              <a:rPr lang="ru-RU" sz="3100" dirty="0" smtClean="0">
                <a:solidFill>
                  <a:srgbClr val="C00000"/>
                </a:solidFill>
              </a:rPr>
              <a:t>Федосеев С.В.:</a:t>
            </a:r>
          </a:p>
          <a:p>
            <a:pPr>
              <a:buNone/>
            </a:pPr>
            <a:r>
              <a:rPr lang="ru-RU" sz="3100" dirty="0" smtClean="0"/>
              <a:t> «….1943 год сентябрь. Я – курсант Военной Ордена Ленина академии бронетанковых  и механизированных войск  Красной Армии им. И.В.Сталина (БТ и МВ КА имени тов. Сталина) Мне предстоит учиться три с половиной  года…»</a:t>
            </a:r>
            <a:endParaRPr lang="ru-RU" sz="31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ля военных Происшествия Новости Каспаров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569" y="200417"/>
            <a:ext cx="6905954" cy="528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833" y="5549030"/>
            <a:ext cx="11791167" cy="8768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Федосеев С.В. –слушатель военной Академии бронетанковых и механизированных войск (июнь 1943 –декабрь 1945 гг.)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2706" y="188640"/>
            <a:ext cx="9457151" cy="481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Развернутая стрелка 7"/>
          <p:cNvSpPr/>
          <p:nvPr/>
        </p:nvSpPr>
        <p:spPr>
          <a:xfrm>
            <a:off x="4751851" y="2348880"/>
            <a:ext cx="115212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63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Парад победы 24 июня 1945 года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00417" y="1064711"/>
            <a:ext cx="4183694" cy="50980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600" dirty="0" smtClean="0"/>
              <a:t>Федосеев С.В. принял участие в параде победы на красной площади  В составе колонны курсантов Военной Ордена Ленина академии бронетанковых  и механизированных войск  Красной Армии им. И.В.Сталина </a:t>
            </a:r>
          </a:p>
          <a:p>
            <a:pPr>
              <a:buNone/>
            </a:pPr>
            <a:r>
              <a:rPr lang="ru-RU" sz="3600" dirty="0" smtClean="0"/>
              <a:t>     (БТ и МВ КА имени тов. Сталина) </a:t>
            </a:r>
            <a:endParaRPr lang="ru-RU" sz="3600" dirty="0"/>
          </a:p>
        </p:txBody>
      </p:sp>
      <p:pic>
        <p:nvPicPr>
          <p:cNvPr id="7" name="Picture 2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647" y="1277655"/>
            <a:ext cx="7553457" cy="408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st.CRAFTWAY13\Downloads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33" y="181627"/>
            <a:ext cx="11260898" cy="633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2421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Выпускники  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(БТ и МВ КА имени тов. Сталина)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первый выпуск после Великой Отечественной войны -  декабрь 1945 г. 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70 лет ПОБЕДЫ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2" y="638826"/>
            <a:ext cx="11137237" cy="62191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</p:pic>
      <p:pic>
        <p:nvPicPr>
          <p:cNvPr id="7" name="Picture 2" descr="https://upload.wikimedia.org/wikipedia/commons/thumb/1/1e/Badge_StaffCol-armour_SU.jpg/100px-Badge_StaffCol-armour_S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4459" y="4509121"/>
            <a:ext cx="1558032" cy="1725167"/>
          </a:xfrm>
          <a:prstGeom prst="rect">
            <a:avLst/>
          </a:prstGeom>
          <a:noFill/>
        </p:spPr>
      </p:pic>
      <p:sp>
        <p:nvSpPr>
          <p:cNvPr id="13" name="Развернутая стрелка 12"/>
          <p:cNvSpPr/>
          <p:nvPr/>
        </p:nvSpPr>
        <p:spPr>
          <a:xfrm>
            <a:off x="1775520" y="4293096"/>
            <a:ext cx="480053" cy="288032"/>
          </a:xfrm>
          <a:prstGeom prst="uturnArrow">
            <a:avLst>
              <a:gd name="adj1" fmla="val 32559"/>
              <a:gd name="adj2" fmla="val 13482"/>
              <a:gd name="adj3" fmla="val 73036"/>
              <a:gd name="adj4" fmla="val 49510"/>
              <a:gd name="adj5" fmla="val 75000"/>
            </a:avLst>
          </a:prstGeom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БОЕВЫЕ НАГРАДЫ ФЕДОСЕЕВА С.В.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Picture 2" descr="Кому позвонили с военкомата с указанием прибыть? - forum.0da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052736"/>
            <a:ext cx="2496277" cy="1944216"/>
          </a:xfrm>
          <a:prstGeom prst="rect">
            <a:avLst/>
          </a:prstGeom>
          <a:noFill/>
        </p:spPr>
      </p:pic>
      <p:pic>
        <p:nvPicPr>
          <p:cNvPr id="4" name="Picture 6" descr="Фотография Орден Красной Звезды моего деда из раздела осталь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1" y="3212976"/>
            <a:ext cx="5472608" cy="2996952"/>
          </a:xfrm>
          <a:prstGeom prst="rect">
            <a:avLst/>
          </a:prstGeom>
          <a:noFill/>
        </p:spPr>
      </p:pic>
      <p:pic>
        <p:nvPicPr>
          <p:cNvPr id="5" name="Picture 4" descr="Боевые ордена и медали Советского Союза. Медаль &quot;За боевые з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7648" y="1052736"/>
            <a:ext cx="5280587" cy="2520280"/>
          </a:xfrm>
          <a:prstGeom prst="rect">
            <a:avLst/>
          </a:prstGeom>
          <a:noFill/>
        </p:spPr>
      </p:pic>
      <p:pic>
        <p:nvPicPr>
          <p:cNvPr id="6" name="Picture 12" descr="АВВАКУЛ * Просмотр темы - Это интересно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0203" y="980728"/>
            <a:ext cx="3840427" cy="2448272"/>
          </a:xfrm>
          <a:prstGeom prst="rect">
            <a:avLst/>
          </a:prstGeom>
          <a:noFill/>
        </p:spPr>
      </p:pic>
      <p:pic>
        <p:nvPicPr>
          <p:cNvPr id="7" name="Picture 8" descr="История страницы - Все о Белгород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8022" y="3501008"/>
            <a:ext cx="53294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8100"/>
            <a:ext cx="10396882" cy="9895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Награждение грамотой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993971" y="663879"/>
            <a:ext cx="5529974" cy="50980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600" dirty="0" smtClean="0"/>
              <a:t>     Я</a:t>
            </a:r>
            <a:r>
              <a:rPr lang="ru-RU" sz="2600" dirty="0" smtClean="0"/>
              <a:t>,  и другие ребята  были  награждены почетными грамотами ГМЦ Департамента Образования г.Москвы за активное участие в подготовке и проведении праздничных мероприятий к 70-летию Великой Победы на базе школьного музея «И помнит мир спасенный…».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© Ссылка на источник: </a:t>
            </a:r>
            <a:r>
              <a:rPr lang="ru-RU" dirty="0" smtClean="0">
                <a:hlinkClick r:id="rId2"/>
              </a:rPr>
              <a:t>http://sch1498.mskobr.ru/conditions/muzej_shkoly/nagrazhdenie_uchawihsya_pochetnymi_gramotami/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Test.CRAFTWAY13\Desktop\фото грамот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59" y="1102290"/>
            <a:ext cx="5624186" cy="42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00417"/>
            <a:ext cx="10396882" cy="6889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85800" y="713984"/>
            <a:ext cx="10394707" cy="537366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2600" dirty="0" smtClean="0"/>
              <a:t>      В результате исследования  были выполнены поставленные задачи:</a:t>
            </a:r>
          </a:p>
          <a:p>
            <a:pPr>
              <a:buNone/>
            </a:pPr>
            <a:r>
              <a:rPr lang="ru-RU" sz="2600" dirty="0" smtClean="0"/>
              <a:t>   </a:t>
            </a:r>
            <a:r>
              <a:rPr lang="ru-RU" sz="2600" dirty="0" smtClean="0"/>
              <a:t>- </a:t>
            </a:r>
            <a:r>
              <a:rPr lang="ru-RU" sz="2600" dirty="0" smtClean="0"/>
              <a:t>В процессе работы я  восстановил Боевой </a:t>
            </a:r>
            <a:r>
              <a:rPr lang="ru-RU" sz="2600" dirty="0" smtClean="0"/>
              <a:t>путь моего прадеда  </a:t>
            </a:r>
            <a:r>
              <a:rPr lang="ru-RU" sz="2600" dirty="0" smtClean="0"/>
              <a:t>С.В. Федосеева,  начиная с его  призыва  в Красную Армию в  1939 году до  окончания им Академии Бронетанковых войск;  в результате  Создан творческий продукт: презентация «Мой прадед -  участник парадов 1941 и 1945 гг.</a:t>
            </a:r>
          </a:p>
          <a:p>
            <a:pPr>
              <a:buNone/>
            </a:pPr>
            <a:r>
              <a:rPr lang="ru-RU" sz="2600" dirty="0" smtClean="0"/>
              <a:t>     - В процессе  проведения исследования и написания данной работы я  узнал много нового из истории Великой Отечественной  войны, о Московской битве, о парадах на Красной Площади,  А так же  много нового об истории моей семьи.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93833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</a:t>
            </a:r>
            <a:r>
              <a:rPr lang="ru-RU" sz="6000" b="1" dirty="0" smtClean="0">
                <a:solidFill>
                  <a:srgbClr val="C00000"/>
                </a:solidFill>
              </a:rPr>
              <a:t>благодарю 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18250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2800" u="sng" dirty="0" smtClean="0">
                <a:solidFill>
                  <a:schemeClr val="bg1"/>
                </a:solidFill>
                <a:hlinkClick r:id="rId2"/>
              </a:rPr>
              <a:t>http://victory60l.narod.ru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u="sng" dirty="0" smtClean="0">
                <a:solidFill>
                  <a:schemeClr val="bg1"/>
                </a:solidFill>
                <a:hlinkClick r:id="rId3"/>
              </a:rPr>
              <a:t>http://mosarchiv.mos.ru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u="sng" dirty="0" smtClean="0">
                <a:solidFill>
                  <a:schemeClr val="bg1"/>
                </a:solidFill>
                <a:hlinkClick r:id="rId4"/>
              </a:rPr>
              <a:t>http://www.hrono.ru/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u="sng" dirty="0" smtClean="0">
                <a:solidFill>
                  <a:schemeClr val="bg1"/>
                </a:solidFill>
                <a:hlinkClick r:id="rId5"/>
              </a:rPr>
              <a:t>http://www.obd-memorial.ru/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800" u="sng" dirty="0" smtClean="0">
                <a:solidFill>
                  <a:schemeClr val="bg1"/>
                </a:solidFill>
                <a:hlinkClick r:id="rId6"/>
              </a:rPr>
              <a:t>www</a:t>
            </a:r>
            <a:r>
              <a:rPr lang="ru-RU" sz="2800" u="sng" dirty="0" smtClean="0">
                <a:solidFill>
                  <a:schemeClr val="bg1"/>
                </a:solidFill>
                <a:hlinkClick r:id="rId6"/>
              </a:rPr>
              <a:t>.</a:t>
            </a:r>
            <a:r>
              <a:rPr lang="en-US" sz="2800" u="sng" dirty="0" err="1" smtClean="0">
                <a:solidFill>
                  <a:schemeClr val="bg1"/>
                </a:solidFill>
                <a:hlinkClick r:id="rId6"/>
              </a:rPr>
              <a:t>narviksenteret</a:t>
            </a:r>
            <a:r>
              <a:rPr lang="ru-RU" sz="2800" u="sng" dirty="0" smtClean="0">
                <a:solidFill>
                  <a:schemeClr val="bg1"/>
                </a:solidFill>
                <a:hlinkClick r:id="rId6"/>
              </a:rPr>
              <a:t>.</a:t>
            </a:r>
            <a:r>
              <a:rPr lang="en-US" sz="2800" u="sng" dirty="0" smtClean="0">
                <a:solidFill>
                  <a:schemeClr val="bg1"/>
                </a:solidFill>
                <a:hlinkClick r:id="rId6"/>
              </a:rPr>
              <a:t>no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800" u="sng" dirty="0" smtClean="0">
                <a:solidFill>
                  <a:schemeClr val="bg1"/>
                </a:solidFill>
                <a:hlinkClick r:id="rId7"/>
              </a:rPr>
              <a:t>www</a:t>
            </a:r>
            <a:r>
              <a:rPr lang="ru-RU" sz="2800" u="sng" dirty="0" smtClean="0">
                <a:solidFill>
                  <a:schemeClr val="bg1"/>
                </a:solidFill>
                <a:hlinkClick r:id="rId7"/>
              </a:rPr>
              <a:t>.</a:t>
            </a:r>
            <a:r>
              <a:rPr lang="en-US" sz="2800" u="sng" dirty="0" err="1" smtClean="0">
                <a:solidFill>
                  <a:schemeClr val="bg1"/>
                </a:solidFill>
                <a:hlinkClick r:id="rId7"/>
              </a:rPr>
              <a:t>sovietiske</a:t>
            </a:r>
            <a:r>
              <a:rPr lang="ru-RU" sz="2800" u="sng" dirty="0" smtClean="0">
                <a:solidFill>
                  <a:schemeClr val="bg1"/>
                </a:solidFill>
                <a:hlinkClick r:id="rId7"/>
              </a:rPr>
              <a:t>-</a:t>
            </a:r>
            <a:r>
              <a:rPr lang="en-US" sz="2800" u="sng" dirty="0" err="1" smtClean="0">
                <a:solidFill>
                  <a:schemeClr val="bg1"/>
                </a:solidFill>
                <a:hlinkClick r:id="rId7"/>
              </a:rPr>
              <a:t>krigsfanger</a:t>
            </a:r>
            <a:r>
              <a:rPr lang="ru-RU" sz="2800" u="sng" dirty="0" smtClean="0">
                <a:solidFill>
                  <a:schemeClr val="bg1"/>
                </a:solidFill>
                <a:hlinkClick r:id="rId7"/>
              </a:rPr>
              <a:t>.</a:t>
            </a:r>
            <a:r>
              <a:rPr lang="en-US" sz="2800" u="sng" dirty="0" smtClean="0">
                <a:solidFill>
                  <a:schemeClr val="bg1"/>
                </a:solidFill>
                <a:hlinkClick r:id="rId7"/>
              </a:rPr>
              <a:t>no</a:t>
            </a:r>
            <a:endParaRPr lang="ru-RU" sz="2800" u="sng" dirty="0" smtClean="0">
              <a:solidFill>
                <a:schemeClr val="bg1"/>
              </a:solidFill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85800" y="288099"/>
            <a:ext cx="10394707" cy="5086487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этом учебном году </a:t>
            </a:r>
            <a:r>
              <a:rPr lang="ru-RU" sz="2400" dirty="0" smtClean="0"/>
              <a:t>я </a:t>
            </a:r>
            <a:r>
              <a:rPr lang="ru-RU" sz="2400" dirty="0" smtClean="0"/>
              <a:t>активно работал над </a:t>
            </a:r>
            <a:r>
              <a:rPr lang="ru-RU" sz="2400" dirty="0" smtClean="0"/>
              <a:t> </a:t>
            </a:r>
            <a:r>
              <a:rPr lang="ru-RU" sz="2400" dirty="0" smtClean="0"/>
              <a:t>проектом о </a:t>
            </a:r>
            <a:r>
              <a:rPr lang="ru-RU" sz="2400" dirty="0" smtClean="0"/>
              <a:t>боевом пути моем прадедушки – </a:t>
            </a:r>
            <a:r>
              <a:rPr lang="ru-RU" sz="2400" dirty="0" err="1" smtClean="0"/>
              <a:t>федосееве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сергее</a:t>
            </a:r>
            <a:r>
              <a:rPr lang="ru-RU" sz="2400" dirty="0" smtClean="0"/>
              <a:t> Васильевиче.</a:t>
            </a:r>
          </a:p>
          <a:p>
            <a:r>
              <a:rPr lang="ru-RU" sz="2400" dirty="0" smtClean="0"/>
              <a:t> По заданию </a:t>
            </a:r>
            <a:r>
              <a:rPr lang="ru-RU" sz="2400" dirty="0" smtClean="0"/>
              <a:t>моего</a:t>
            </a:r>
            <a:r>
              <a:rPr lang="ru-RU" sz="2400" dirty="0" smtClean="0"/>
              <a:t> </a:t>
            </a:r>
            <a:r>
              <a:rPr lang="ru-RU" sz="2400" dirty="0" smtClean="0"/>
              <a:t>руководителя </a:t>
            </a:r>
            <a:r>
              <a:rPr lang="ru-RU" sz="2400" dirty="0" smtClean="0"/>
              <a:t> -  Смирновой </a:t>
            </a:r>
            <a:r>
              <a:rPr lang="ru-RU" sz="2400" dirty="0" smtClean="0"/>
              <a:t>М.В.  я стал искать материалы в семейных архивах, опросил родственников.</a:t>
            </a:r>
          </a:p>
          <a:p>
            <a:r>
              <a:rPr lang="ru-RU" sz="2400" dirty="0" smtClean="0"/>
              <a:t>Большую помощь мне оказала моя  бабушка Алешина Татьяна Сергеевна. Она мне рассказала,  все, </a:t>
            </a:r>
            <a:r>
              <a:rPr lang="ru-RU" sz="2400" dirty="0" smtClean="0"/>
              <a:t>что ей было  </a:t>
            </a:r>
            <a:r>
              <a:rPr lang="ru-RU" sz="2400" dirty="0" smtClean="0"/>
              <a:t>известно о боевом пути ее отца -  Федосееве Сергее </a:t>
            </a:r>
            <a:r>
              <a:rPr lang="ru-RU" sz="2400" dirty="0" smtClean="0"/>
              <a:t>Васильевиче.</a:t>
            </a:r>
            <a:endParaRPr lang="ru-RU" sz="2400" dirty="0" smtClean="0"/>
          </a:p>
          <a:p>
            <a:r>
              <a:rPr lang="ru-RU" sz="2400" dirty="0" smtClean="0"/>
              <a:t>Результатом исследования стал настоящий проект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2943"/>
            <a:ext cx="10396882" cy="7014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 и задачи исследования: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1628383"/>
            <a:ext cx="10394707" cy="3746201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Узнать больше об истории моей страны и участии моей семьи в событиях Великой Отечественной войны;</a:t>
            </a:r>
          </a:p>
          <a:p>
            <a:r>
              <a:rPr lang="ru-RU" sz="2800" dirty="0" smtClean="0"/>
              <a:t>Восстановить боевой путь моего прадеда </a:t>
            </a:r>
            <a:r>
              <a:rPr lang="ru-RU" sz="2800" dirty="0" err="1" smtClean="0"/>
              <a:t>ф</a:t>
            </a:r>
            <a:r>
              <a:rPr lang="ru-RU" sz="2800" dirty="0" err="1" smtClean="0"/>
              <a:t>едосеева</a:t>
            </a:r>
            <a:r>
              <a:rPr lang="ru-RU" sz="2800" dirty="0" smtClean="0"/>
              <a:t> С.В. – лейтенанта, командира танка КВ-2,  участника  битвы за </a:t>
            </a:r>
            <a:r>
              <a:rPr lang="ru-RU" sz="2800" dirty="0" smtClean="0"/>
              <a:t>М</a:t>
            </a:r>
            <a:r>
              <a:rPr lang="ru-RU" sz="2800" dirty="0" smtClean="0"/>
              <a:t>оскву;</a:t>
            </a:r>
          </a:p>
          <a:p>
            <a:r>
              <a:rPr lang="ru-RU" sz="2800" dirty="0" smtClean="0"/>
              <a:t>Создать творческий продукт – презентацию «Мой прадед – участник Московской битвы»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312" y="227556"/>
            <a:ext cx="6922718" cy="572487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в процессе исследования, оказалось, что  Моему прадедушке  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Федосееву Сергею Васильевичу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посчастливилось быть участником  двух исторических парадов: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7 ноября 1941 г. и 24 июня 1945 г.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начал он свой боевой путь  еще в 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1939 году в рядах красной армии, затем в 1939 – 1941  годах была  учеба в чкаловском танковом училище </a:t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3" name="Picture 2" descr="E:\70 лет ПОБЕДЫ\Изображение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520"/>
            <a:ext cx="4697260" cy="6237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45224"/>
            <a:ext cx="11295883" cy="11521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Август 1941 года. Лейтенант Федосеев Сергей Васильевич - выпускник Чкаловского танкового училища , в котором он учился с 1939 по 1941 годы.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247" y="0"/>
            <a:ext cx="494778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561173" cy="151216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Из воспоминаний Федосеева С.В.: « Вот уже два месяца идет война. А мы, вчерашние курсанты, по приказу командования на полигоне осваиваем танк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КВ -2 (Клим Ворошилов). Рвемся на фронт, но нас держат в резерве Верховного Главнокомандующего И.В. Сталина»</a:t>
            </a:r>
            <a:r>
              <a:rPr lang="ru-RU" sz="2000" dirty="0" smtClean="0">
                <a:solidFill>
                  <a:schemeClr val="bg1"/>
                </a:solidFill>
              </a:rPr>
              <a:t>.»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1371" y="4077072"/>
            <a:ext cx="288032" cy="2531368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6" name="Picture 2" descr="http://cs619822.vk.me/v619822222/1eced/xsUI2yo0t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1844824"/>
            <a:ext cx="9697077" cy="476995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55840" y="4869160"/>
            <a:ext cx="7200800" cy="19888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925" y="488515"/>
            <a:ext cx="6158475" cy="5892813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Командир танка Федосеев С.В. </a:t>
            </a: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28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Фото сделано 23 октября 1941 г.)</a:t>
            </a:r>
            <a:br>
              <a:rPr lang="ru-RU" sz="28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 условиях строгой секретности готовился военный Парад на Красной площади. По железнодорожной дороге экипажи танков КВ-2 прибыли в Москву. </a:t>
            </a:r>
            <a:br>
              <a:rPr lang="ru-RU" sz="28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Бойцы были полностью экипированы в зимнюю форму одежды.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339" y="212942"/>
            <a:ext cx="5088565" cy="573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1781</TotalTime>
  <Words>1372</Words>
  <Application>Microsoft Office PowerPoint</Application>
  <PresentationFormat>Произвольный</PresentationFormat>
  <Paragraphs>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Главное мероприятие</vt:lpstr>
      <vt:lpstr> «Мой прадед – участник московской битвы»</vt:lpstr>
      <vt:lpstr>Слайд 2</vt:lpstr>
      <vt:lpstr>Награждение грамотой </vt:lpstr>
      <vt:lpstr>Слайд 4</vt:lpstr>
      <vt:lpstr>Цели и задачи исследования:</vt:lpstr>
      <vt:lpstr>в процессе исследования, оказалось, что  Моему прадедушке     Федосееву Сергею Васильевичу   посчастливилось быть участником  двух исторических парадов:  7 ноября 1941 г. и 24 июня 1945 г.  начал он свой боевой путь  еще в  1939 году в рядах красной армии, затем в 1939 – 1941  годах была  учеба в чкаловском танковом училище  </vt:lpstr>
      <vt:lpstr>Август 1941 года. Лейтенант Федосеев Сергей Васильевич - выпускник Чкаловского танкового училища , в котором он учился с 1939 по 1941 годы.</vt:lpstr>
      <vt:lpstr>Из воспоминаний Федосеева С.В.: « Вот уже два месяца идет война. А мы, вчерашние курсанты, по приказу командования на полигоне осваиваем танк  КВ -2 (Клим Ворошилов). Рвемся на фронт, но нас держат в резерве Верховного Главнокомандующего И.В. Сталина».»</vt:lpstr>
      <vt:lpstr> Командир танка Федосеев С.В.  (Фото сделано 23 октября 1941 г.)         В условиях строгой секретности готовился военный Парад на Красной площади. По железнодорожной дороге экипажи танков КВ-2 прибыли в Москву.   Бойцы были полностью экипированы в зимнюю форму одежды. </vt:lpstr>
      <vt:lpstr>Из воспоминаний С.В.федосеева:</vt:lpstr>
      <vt:lpstr>Слайд 11</vt:lpstr>
      <vt:lpstr>       Из воспоминаний С.В.Федосеева:   «…Мы двигаемся вперед,  держим дистанцию 20 метров  за головным танком и не задаем лишних вопросов,  И только тогда, когда в смотровой щели  стали различаться зубцы Кремлевских стен, стало понятно - мы в сердце Москвы и гусеницы танка сейчас коснутся брусчатки Красной площади».    «…Это позднее, политрук зачитает речь Сталина, которая транслировалась на Красной площади, это позднее я узнаю, что Гитлер пришел в ярость от новости о параде и приказал бомбить Москву, но прорваться к Москве самолеты так и не смогли».  </vt:lpstr>
      <vt:lpstr>       Из воспоминаний Федосеева:  «Красная площадь промелькнула, а мы без остановки двинулись до Красногорска. До линии фронта – рукой подать». </vt:lpstr>
      <vt:lpstr>                Так выглядел в 1941 г. Московский оборонительный рубеж.                    Красной  стрелкой указан маршрут движения танкиста Федосеева С.В.  от   Красной площади до Красногорска</vt:lpstr>
      <vt:lpstr>ВЫПИСКА ИЗ НАГРАДНОГО ЛИСТА Федосеева С.В.  (29 августа 1942 г.)</vt:lpstr>
      <vt:lpstr>Наградной лист  Федосеева С.В.  медаль «За отвагу»   29 августа 1942 года   </vt:lpstr>
      <vt:lpstr>Боевой путь С.В.Федосеева (1939 – 1942):</vt:lpstr>
      <vt:lpstr>Он писал с фронта (1941 – 1942гг). : «мне снится мама в окружении моих младших  сестер - Елены, Марии и совсем маленькой Вали»</vt:lpstr>
      <vt:lpstr> село Новый Сокулак Саракташского района Оренбургской области, где проживала  семья  Федосеева  в 1941 – 1942гг.</vt:lpstr>
      <vt:lpstr>Потеря первого танка</vt:lpstr>
      <vt:lpstr>Ремонт подбитого танка в бою. Базировался первый танковый батальон 145 танковой бригады на территории завода оптики  под Павшино…</vt:lpstr>
      <vt:lpstr>Боевой путь 145-й отдельной танковой бригады     (1941-1942)</vt:lpstr>
      <vt:lpstr>Продолжение</vt:lpstr>
      <vt:lpstr>  </vt:lpstr>
      <vt:lpstr>Федосеев С.В. –слушатель военной Академии бронетанковых и механизированных войск (июнь 1943 –декабрь 1945 гг.)</vt:lpstr>
      <vt:lpstr>Парад победы 24 июня 1945 года</vt:lpstr>
      <vt:lpstr>Слайд 27</vt:lpstr>
      <vt:lpstr>Выпускники   (БТ и МВ КА имени тов. Сталина)  первый выпуск после Великой Отечественной войны -  декабрь 1945 г.  </vt:lpstr>
      <vt:lpstr>БОЕВЫЕ НАГРАДЫ ФЕДОСЕЕВА С.В.</vt:lpstr>
      <vt:lpstr>Выводы</vt:lpstr>
      <vt:lpstr>        благодарю  за внимание!</vt:lpstr>
      <vt:lpstr>Используемые ресурсы: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 защитил родину</dc:title>
  <dc:creator>артемий харченко</dc:creator>
  <cp:lastModifiedBy>Test</cp:lastModifiedBy>
  <cp:revision>279</cp:revision>
  <dcterms:created xsi:type="dcterms:W3CDTF">2015-01-18T11:59:35Z</dcterms:created>
  <dcterms:modified xsi:type="dcterms:W3CDTF">2016-01-18T12:37:12Z</dcterms:modified>
</cp:coreProperties>
</file>