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16" autoAdjust="0"/>
  </p:normalViewPr>
  <p:slideViewPr>
    <p:cSldViewPr snapToGrid="0">
      <p:cViewPr>
        <p:scale>
          <a:sx n="67" d="100"/>
          <a:sy n="67" d="100"/>
        </p:scale>
        <p:origin x="-840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B2FB7-87F0-4093-B5BA-F31904850B5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1258E-7538-4236-BBFE-CE28C8275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236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1258E-7538-4236-BBFE-CE28C82753D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1970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204439-84F5-45D8-92A7-8D312BC4EE8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C386CAF-9D82-4589-BE46-4093246067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57563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439-84F5-45D8-92A7-8D312BC4EE8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6CAF-9D82-4589-BE46-409324606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805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439-84F5-45D8-92A7-8D312BC4EE8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6CAF-9D82-4589-BE46-409324606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9460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439-84F5-45D8-92A7-8D312BC4EE8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6CAF-9D82-4589-BE46-4093246067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578661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439-84F5-45D8-92A7-8D312BC4EE8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6CAF-9D82-4589-BE46-409324606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7826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439-84F5-45D8-92A7-8D312BC4EE8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6CAF-9D82-4589-BE46-409324606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4832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439-84F5-45D8-92A7-8D312BC4EE8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6CAF-9D82-4589-BE46-409324606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1845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439-84F5-45D8-92A7-8D312BC4EE8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6CAF-9D82-4589-BE46-409324606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138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439-84F5-45D8-92A7-8D312BC4EE8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6CAF-9D82-4589-BE46-409324606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239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439-84F5-45D8-92A7-8D312BC4EE8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6CAF-9D82-4589-BE46-409324606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312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439-84F5-45D8-92A7-8D312BC4EE8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6CAF-9D82-4589-BE46-409324606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344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439-84F5-45D8-92A7-8D312BC4EE8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6CAF-9D82-4589-BE46-409324606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667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439-84F5-45D8-92A7-8D312BC4EE8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6CAF-9D82-4589-BE46-409324606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565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439-84F5-45D8-92A7-8D312BC4EE8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6CAF-9D82-4589-BE46-409324606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157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439-84F5-45D8-92A7-8D312BC4EE8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6CAF-9D82-4589-BE46-409324606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332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439-84F5-45D8-92A7-8D312BC4EE8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6CAF-9D82-4589-BE46-409324606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982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439-84F5-45D8-92A7-8D312BC4EE8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86CAF-9D82-4589-BE46-409324606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134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204439-84F5-45D8-92A7-8D312BC4EE8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386CAF-9D82-4589-BE46-409324606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488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&#1074;&#1080;&#1082;&#1080;&#1087;&#1077;&#1076;&#1080;&#1103;.&#1086;&#1088;&#1075;.&#1088;&#1092;/wiki/%D0%9F%D0%B5%D1%80%D0%B2%D0%BE%D0%BC%D0%B0%D0%B9%D1%81%D0%BA%D0%B8%D0%B9_%D1%80%D0%B0%D0%B9%D0%BE%D0%BD_(%D0%9C%D0%BE%D1%81%D0%BA%D0%B2%D0%B0)" TargetMode="External"/><Relationship Id="rId13" Type="http://schemas.openxmlformats.org/officeDocument/2006/relationships/hyperlink" Target="http://&#1074;&#1080;&#1082;&#1080;&#1087;&#1077;&#1076;&#1080;&#1103;.&#1086;&#1088;&#1075;.&#1088;&#1092;/wiki/%D0%9B%D1%8E%D0%B1%D0%B5%D1%80%D0%B5%D1%86%D0%BA%D0%B8%D0%B9_%D1%80%D0%B0%D0%B9%D0%BE%D0%BD" TargetMode="External"/><Relationship Id="rId3" Type="http://schemas.openxmlformats.org/officeDocument/2006/relationships/hyperlink" Target="http://&#1074;&#1080;&#1082;&#1080;&#1087;&#1077;&#1076;&#1080;&#1103;.&#1086;&#1088;&#1075;.&#1088;&#1092;/wiki/%D0%9F%D1%80%D0%B5%D1%81%D0%BD%D0%B5%D0%BD%D1%81%D0%BA%D0%B8%D0%B9_%D1%80%D0%B0%D0%B9%D0%BE%D0%BD" TargetMode="External"/><Relationship Id="rId7" Type="http://schemas.openxmlformats.org/officeDocument/2006/relationships/hyperlink" Target="http://&#1074;&#1080;&#1082;&#1080;&#1087;&#1077;&#1076;&#1080;&#1103;.&#1086;&#1088;&#1075;.&#1088;&#1092;/wiki/%D0%9F%D1%80%D0%BE%D0%BB%D0%B5%D1%82%D0%B0%D1%80%D1%81%D0%BA%D0%B8%D0%B9_%D1%80%D0%B0%D0%B9%D0%BE%D0%BD_(%D0%9C%D0%BE%D1%81%D0%BA%D0%B2%D0%B0)" TargetMode="External"/><Relationship Id="rId12" Type="http://schemas.openxmlformats.org/officeDocument/2006/relationships/hyperlink" Target="http://&#1074;&#1080;&#1082;&#1080;&#1087;&#1077;&#1076;&#1080;&#1103;.&#1086;&#1088;&#1075;.&#1088;&#1092;/wiki/%D0%96%D0%B5%D0%BB%D0%B5%D0%B7%D0%BD%D0%BE%D0%B4%D0%BE%D1%80%D0%BE%D0%B6%D0%BD%D1%8B%D0%B9_%D1%80%D0%B0%D0%B9%D0%BE%D0%BD_(%D0%9C%D0%BE%D1%81%D0%BA%D0%B2%D0%B0)" TargetMode="External"/><Relationship Id="rId2" Type="http://schemas.openxmlformats.org/officeDocument/2006/relationships/hyperlink" Target="http://&#1074;&#1080;&#1082;&#1080;&#1087;&#1077;&#1076;&#1080;&#1103;.&#1086;&#1088;&#1075;.&#1088;&#1092;/wiki/%D0%94%D0%B7%D0%B5%D1%80%D0%B6%D0%B8%D0%BD%D1%81%D0%BA%D0%B8%D0%B9_%D1%80%D0%B0%D0%B9%D0%BE%D0%BD_(%D0%9C%D0%BE%D1%81%D0%BA%D0%B2%D0%B0)" TargetMode="External"/><Relationship Id="rId16" Type="http://schemas.openxmlformats.org/officeDocument/2006/relationships/hyperlink" Target="http://&#1074;&#1080;&#1082;&#1080;&#1087;&#1077;&#1076;&#1080;&#1103;.&#1086;&#1088;&#1075;.&#1088;&#1092;/wiki/%D0%9E%D1%87%D0%B0%D0%BA%D0%BE%D0%B2%D0%BA%D0%B0_(%D1%80%D0%B5%D0%BA%D0%B0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&#1074;&#1080;&#1082;&#1080;&#1087;&#1077;&#1076;&#1080;&#1103;.&#1086;&#1088;&#1075;.&#1088;&#1092;/wiki/%D0%9B%D0%B5%D0%BD%D0%B8%D0%BD%D0%B3%D1%80%D0%B0%D0%B4%D1%81%D0%BA%D0%B8%D0%B9_%D1%80%D0%B0%D0%B9%D0%BE%D0%BD_(%D0%9C%D0%BE%D1%81%D0%BA%D0%B2%D0%B0)" TargetMode="External"/><Relationship Id="rId11" Type="http://schemas.openxmlformats.org/officeDocument/2006/relationships/hyperlink" Target="http://&#1074;&#1080;&#1082;&#1080;&#1087;&#1077;&#1076;&#1080;&#1103;.&#1086;&#1088;&#1075;.&#1088;&#1092;/wiki/%D0%A2%D0%B8%D0%BC%D0%B8%D1%80%D1%8F%D0%B7%D0%B5%D0%B2%D1%81%D0%BA%D0%B8%D0%B9_%D1%80%D0%B0%D0%B9%D0%BE%D0%BD_(%D0%9C%D0%BE%D1%81%D0%BA%D0%B2%D0%B0,_%D0%B4%D0%BE_1991_%D0%B3%D0%BE%D0%B4%D0%B0)" TargetMode="External"/><Relationship Id="rId5" Type="http://schemas.openxmlformats.org/officeDocument/2006/relationships/hyperlink" Target="http://&#1074;&#1080;&#1082;&#1080;&#1087;&#1077;&#1076;&#1080;&#1103;.&#1086;&#1088;&#1075;.&#1088;&#1092;/wiki/%D0%A0%D0%BE%D1%81%D1%82%D0%BE%D0%BA%D0%B8%D0%BD%D0%BE_(%D1%80%D0%B0%D0%B9%D0%BE%D0%BD_%D0%9C%D0%BE%D1%81%D0%BA%D0%B2%D1%8B)" TargetMode="External"/><Relationship Id="rId15" Type="http://schemas.openxmlformats.org/officeDocument/2006/relationships/hyperlink" Target="http://&#1074;&#1080;&#1082;&#1080;&#1087;&#1077;&#1076;&#1080;&#1103;.&#1086;&#1088;&#1075;.&#1088;&#1092;/wiki/%D0%A2%D1%80%D0%BE%D0%BF%D0%B0%D1%80%D1%91%D0%B2%D1%81%D0%BA%D0%B8%D0%B9_%D0%BF%D0%B0%D1%80%D0%BA" TargetMode="External"/><Relationship Id="rId10" Type="http://schemas.openxmlformats.org/officeDocument/2006/relationships/hyperlink" Target="http://&#1074;&#1080;&#1082;&#1080;&#1087;&#1077;&#1076;&#1080;&#1103;.&#1086;&#1088;&#1075;.&#1088;&#1092;/wiki/%D0%9E%D0%BA%D1%82%D1%8F%D0%B1%D1%80%D1%8C%D1%81%D0%BA%D0%B8%D0%B9_%D1%80%D0%B0%D0%B9%D0%BE%D0%BD_(%D0%9C%D0%BE%D1%81%D0%BA%D0%B2%D0%B0)" TargetMode="External"/><Relationship Id="rId4" Type="http://schemas.openxmlformats.org/officeDocument/2006/relationships/hyperlink" Target="http://&#1074;&#1080;&#1082;&#1080;&#1087;&#1077;&#1076;&#1080;&#1103;.&#1086;&#1088;&#1075;.&#1088;&#1092;/wiki/%D0%9A%D0%B8%D1%80%D0%BE%D0%B2%D1%81%D0%BA%D0%B8%D0%B9_%D1%80%D0%B0%D0%B9%D0%BE%D0%BD_(%D0%9C%D0%BE%D1%81%D0%BA%D0%B2%D0%B0)" TargetMode="External"/><Relationship Id="rId9" Type="http://schemas.openxmlformats.org/officeDocument/2006/relationships/hyperlink" Target="http://&#1074;&#1080;&#1082;&#1080;&#1087;&#1077;&#1076;&#1080;&#1103;.&#1086;&#1088;&#1075;.&#1088;&#1092;/wiki/%D0%A1%D0%B2%D0%B5%D1%80%D0%B4%D0%BB%D0%BE%D0%B2%D1%81%D0%BA%D0%B8%D0%B9_%D1%80%D0%B0%D0%B9%D0%BE%D0%BD_(%D0%9C%D0%BE%D1%81%D0%BA%D0%B2%D0%B0)" TargetMode="External"/><Relationship Id="rId14" Type="http://schemas.openxmlformats.org/officeDocument/2006/relationships/hyperlink" Target="http://&#1074;&#1080;&#1082;&#1080;&#1087;&#1077;&#1076;&#1080;&#1103;.&#1086;&#1088;&#1075;.&#1088;&#1092;/wiki/%D0%9B%D0%BE%D1%82%D0%BE%D1%88%D0%B8%D0%BD%D1%81%D0%BA%D0%B8%D0%B9_%D1%80%D0%B0%D0%B9%D0%BE%D0%BD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&#1074;&#1080;&#1082;&#1080;&#1087;&#1077;&#1076;&#1080;&#1103;.&#1086;&#1088;&#1075;.&#1088;&#1092;/wiki/%D0%9D%D0%B0%D1%80%D0%BE%D0%B4%D0%BD%D1%8B%D0%B9_%D0%BA%D0%BE%D0%BC%D0%B8%D1%81%D1%81%D0%B0%D1%80%D0%B8%D0%B0%D1%82_%D0%BE%D0%B1%D0%BE%D1%80%D0%BE%D0%BD%D1%8B_%D0%A1%D0%A1%D0%A1%D0%A0" TargetMode="External"/><Relationship Id="rId13" Type="http://schemas.openxmlformats.org/officeDocument/2006/relationships/hyperlink" Target="http://&#1074;&#1080;&#1082;&#1080;&#1087;&#1077;&#1076;&#1080;&#1103;.&#1086;&#1088;&#1075;.&#1088;&#1092;/wiki/%D0%A7%D0%B5%D1%80%D1%91%D0%BC%D1%83%D1%88%D0%BA%D0%B8_(%D1%80%D0%B0%D0%B9%D0%BE%D0%BD_%D0%9C%D0%BE%D1%81%D0%BA%D0%B2%D1%8B)" TargetMode="External"/><Relationship Id="rId3" Type="http://schemas.openxmlformats.org/officeDocument/2006/relationships/hyperlink" Target="http://&#1074;&#1080;&#1082;&#1080;&#1087;&#1077;&#1076;&#1080;&#1103;.&#1086;&#1088;&#1075;.&#1088;&#1092;/wiki/%D0%9A%D1%83%D0%BD%D1%86%D0%B5%D0%B2%D0%BE_(%D0%B3%D0%BE%D1%80%D0%BE%D0%B4)" TargetMode="External"/><Relationship Id="rId7" Type="http://schemas.openxmlformats.org/officeDocument/2006/relationships/hyperlink" Target="http://&#1074;&#1080;&#1082;&#1080;&#1087;&#1077;&#1076;&#1080;&#1103;.&#1086;&#1088;&#1075;.&#1088;&#1092;/wiki/%D0%9D%D0%B0%D1%80%D0%BE%D0%B4%D0%BD%D1%8B%D0%B9_%D0%BA%D0%BE%D0%BC%D0%B8%D1%81%D1%81%D0%B0%D1%80%D0%B8%D0%B0%D1%82_%D0%B2%D0%BD%D1%83%D1%82%D1%80%D0%B5%D0%BD%D0%BD%D0%B8%D1%85_%D0%B4%D0%B5%D0%BB_%D0%A1%D0%A1%D0%A1%D0%A0" TargetMode="External"/><Relationship Id="rId12" Type="http://schemas.openxmlformats.org/officeDocument/2006/relationships/hyperlink" Target="http://&#1074;&#1080;&#1082;&#1080;&#1087;&#1077;&#1076;&#1080;&#1103;.&#1086;&#1088;&#1075;.&#1088;&#1092;/wiki/%D0%98%D0%B7%D0%B2%D0%B0%D1%80%D0%B8%D0%BD%D0%BE_(%D0%9D%D0%BE%D0%B2%D0%BE%D0%BC%D0%BE%D1%81%D0%BA%D0%BE%D0%B2%D1%81%D0%BA%D0%B8%D0%B9_%D0%B0%D0%B4%D0%BC%D0%B8%D0%BD%D0%B8%D1%81%D1%82%D1%80%D0%B0%D1%82%D0%B8%D0%B2%D0%BD%D1%8B%D0%B9_%D0%BE%D0%BA%D1%80%D1%83%D0%B3)" TargetMode="External"/><Relationship Id="rId2" Type="http://schemas.openxmlformats.org/officeDocument/2006/relationships/image" Target="../media/image5.jpeg"/><Relationship Id="rId16" Type="http://schemas.openxmlformats.org/officeDocument/2006/relationships/hyperlink" Target="http://&#1074;&#1080;&#1082;&#1080;&#1087;&#1077;&#1076;&#1080;&#1103;.&#1086;&#1088;&#1075;.&#1088;&#1092;/wiki/%D0%93%D0%BE%D1%80%D0%BE%D0%B4%D0%B8%D1%89%D0%B5_(%D0%9C%D0%BE%D1%81%D0%BA%D0%B2%D0%B0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&#1074;&#1080;&#1082;&#1080;&#1087;&#1077;&#1076;&#1080;&#1103;.&#1086;&#1088;&#1075;.&#1088;&#1092;/wiki/%D0%92%D0%BE%D1%80%D0%BE%D0%BD%D1%86%D0%BE%D0%B2%D0%BE_(%D1%83%D1%81%D0%B0%D0%B4%D1%8C%D0%B1%D0%B0)" TargetMode="External"/><Relationship Id="rId11" Type="http://schemas.openxmlformats.org/officeDocument/2006/relationships/hyperlink" Target="http://&#1074;&#1080;&#1082;&#1080;&#1087;&#1077;&#1076;&#1080;&#1103;.&#1086;&#1088;&#1075;.&#1088;&#1092;/wiki/%D0%9F%D0%B5%D1%80%D0%B5%D0%B4%D0%B5%D0%BB%D0%BA%D0%B8%D0%BD%D0%BE" TargetMode="External"/><Relationship Id="rId5" Type="http://schemas.openxmlformats.org/officeDocument/2006/relationships/hyperlink" Target="http://&#1074;&#1080;&#1082;&#1080;&#1087;&#1077;&#1076;&#1080;&#1103;.&#1086;&#1088;&#1075;.&#1088;&#1092;/wiki/%D0%A1%D0%B5%D0%BC%D1%91%D0%BD%D0%BE%D0%B2%D1%81%D0%BA%D0%BE%D0%B5_(%D1%81%D0%B5%D0%BB%D0%BE,_%D1%8E%D0%B3%D0%BE-%D0%B7%D0%B0%D0%BF%D0%B0%D0%B4_%D0%9C%D0%BE%D1%81%D0%BA%D0%B2%D1%8B)" TargetMode="External"/><Relationship Id="rId15" Type="http://schemas.openxmlformats.org/officeDocument/2006/relationships/hyperlink" Target="http://&#1074;&#1080;&#1082;&#1080;&#1087;&#1077;&#1076;&#1080;&#1103;.&#1086;&#1088;&#1075;.&#1088;&#1092;/wiki/%D0%A2%D1%91%D0%BF%D0%BB%D1%8B%D0%B9_%D0%A1%D1%82%D0%B0%D0%BD_(%D1%80%D0%B0%D0%B9%D0%BE%D0%BD_%D0%9C%D0%BE%D1%81%D0%BA%D0%B2%D1%8B)" TargetMode="External"/><Relationship Id="rId10" Type="http://schemas.openxmlformats.org/officeDocument/2006/relationships/hyperlink" Target="http://&#1074;&#1080;&#1082;&#1080;&#1087;&#1077;&#1076;&#1080;&#1103;.&#1086;&#1088;&#1075;.&#1088;&#1092;/wiki/%D0%9E%D1%87%D0%B0%D0%BA%D0%BE%D0%B2%D0%BE_(%D0%9C%D0%BE%D1%81%D0%BA%D0%B2%D0%B0)" TargetMode="External"/><Relationship Id="rId4" Type="http://schemas.openxmlformats.org/officeDocument/2006/relationships/hyperlink" Target="http://&#1074;&#1080;&#1082;&#1080;&#1087;&#1077;&#1076;&#1080;&#1103;.&#1086;&#1088;&#1075;.&#1088;&#1092;/wiki/%D0%9B%D1%8E%D0%B1%D0%B5%D1%80%D1%86%D1%8B" TargetMode="External"/><Relationship Id="rId9" Type="http://schemas.openxmlformats.org/officeDocument/2006/relationships/hyperlink" Target="http://&#1074;&#1080;&#1082;&#1080;&#1087;&#1077;&#1076;&#1080;&#1103;.&#1086;&#1088;&#1075;.&#1088;&#1092;/wiki/%D0%9A%D0%B8%D0%B5%D0%B2%D1%81%D0%BA%D0%B8%D0%B9_%D0%B2%D0%BE%D0%BA%D0%B7%D0%B0%D0%BB" TargetMode="External"/><Relationship Id="rId14" Type="http://schemas.openxmlformats.org/officeDocument/2006/relationships/hyperlink" Target="http://&#1074;&#1080;&#1082;&#1080;&#1087;&#1077;&#1076;&#1080;&#1103;.&#1086;&#1088;&#1075;.&#1088;&#1092;/wiki/%D0%94%D0%B5%D1%80%D0%B5%D0%B2%D0%BB%D1%91%D0%B2%D0%BE_(%D0%9C%D0%BE%D1%81%D0%BA%D0%B2%D0%B0)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53403" y="0"/>
            <a:ext cx="6179497" cy="1113226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Битва за Москву </a:t>
            </a:r>
            <a:endParaRPr lang="ru-RU" sz="6000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36" y="1672683"/>
            <a:ext cx="6667361" cy="3851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116902" y="1113226"/>
            <a:ext cx="6052497" cy="622441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Заря великой победы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44014" y="4872038"/>
            <a:ext cx="2171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подготовил</a:t>
            </a:r>
          </a:p>
          <a:p>
            <a:r>
              <a:rPr lang="ru-RU" dirty="0" smtClean="0"/>
              <a:t>Ученик  11 </a:t>
            </a:r>
          </a:p>
          <a:p>
            <a:r>
              <a:rPr lang="ru-RU" dirty="0" smtClean="0"/>
              <a:t>ГБОУ «Школа 1329»</a:t>
            </a:r>
          </a:p>
          <a:p>
            <a:r>
              <a:rPr lang="ru-RU" dirty="0" err="1" smtClean="0"/>
              <a:t>Ляхта</a:t>
            </a:r>
            <a:r>
              <a:rPr lang="ru-RU" dirty="0" smtClean="0"/>
              <a:t>  Александр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9531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36019" y="442913"/>
            <a:ext cx="9525020" cy="291670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Никто не забыт, ничто не забыто</a:t>
            </a:r>
            <a:endParaRPr lang="ru-RU" sz="4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3"/>
          </p:nvPr>
        </p:nvSpPr>
        <p:spPr>
          <a:xfrm>
            <a:off x="2893289" y="3309995"/>
            <a:ext cx="8667956" cy="377768"/>
          </a:xfrm>
        </p:spPr>
        <p:txBody>
          <a:bodyPr>
            <a:noAutofit/>
          </a:bodyPr>
          <a:lstStyle/>
          <a:p>
            <a:r>
              <a:rPr lang="ru-RU" sz="2400" dirty="0" smtClean="0"/>
              <a:t>О. ф. </a:t>
            </a:r>
            <a:r>
              <a:rPr lang="ru-RU" sz="2400" dirty="0" err="1" smtClean="0"/>
              <a:t>берггольц</a:t>
            </a:r>
            <a:endParaRPr lang="ru-RU" sz="2400" dirty="0"/>
          </a:p>
        </p:txBody>
      </p:sp>
      <p:pic>
        <p:nvPicPr>
          <p:cNvPr id="7" name="Рисунок 6" descr="фото Лях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688" y="2160492"/>
            <a:ext cx="5419725" cy="33782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Легендарная история пятой московской стрелковой дивизии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000" dirty="0" smtClean="0"/>
              <a:t>Встреча с живой историей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412760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0320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Создание 5-й московской стрелковой дивизии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663700"/>
            <a:ext cx="10396882" cy="40004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В июле 1941 года, были сформированы 25 истребительских батальонов на добровольческой основе, для поддержания порядка на территории Москвы.</a:t>
            </a:r>
          </a:p>
          <a:p>
            <a:pPr marL="0" indent="0">
              <a:buNone/>
            </a:pPr>
            <a:r>
              <a:rPr lang="ru-RU" dirty="0" smtClean="0"/>
              <a:t>17 октября 1941 года Истребительные </a:t>
            </a:r>
            <a:r>
              <a:rPr lang="ru-RU" dirty="0"/>
              <a:t>батальоны </a:t>
            </a:r>
            <a:r>
              <a:rPr lang="ru-RU" dirty="0">
                <a:hlinkClick r:id="rId2" tooltip="Дзержинский район (Москва)"/>
              </a:rPr>
              <a:t>Дзержинского</a:t>
            </a:r>
            <a:r>
              <a:rPr lang="ru-RU" dirty="0"/>
              <a:t>, </a:t>
            </a:r>
            <a:r>
              <a:rPr lang="ru-RU" dirty="0">
                <a:hlinkClick r:id="rId3" tooltip="Пресненский район"/>
              </a:rPr>
              <a:t>Краснопресненского</a:t>
            </a:r>
            <a:r>
              <a:rPr lang="ru-RU" dirty="0"/>
              <a:t>, </a:t>
            </a:r>
            <a:r>
              <a:rPr lang="ru-RU" dirty="0">
                <a:hlinkClick r:id="rId4" tooltip="Кировский район (Москва)"/>
              </a:rPr>
              <a:t>Кировского</a:t>
            </a:r>
            <a:r>
              <a:rPr lang="ru-RU" dirty="0"/>
              <a:t>, </a:t>
            </a:r>
            <a:r>
              <a:rPr lang="ru-RU" dirty="0" err="1">
                <a:hlinkClick r:id="rId5" tooltip="Ростокино (район Москвы)"/>
              </a:rPr>
              <a:t>Ростокинского</a:t>
            </a:r>
            <a:r>
              <a:rPr lang="ru-RU" dirty="0"/>
              <a:t>, </a:t>
            </a:r>
            <a:r>
              <a:rPr lang="ru-RU" dirty="0" smtClean="0">
                <a:hlinkClick r:id="rId6" tooltip="Ленинградский район (Москва)"/>
              </a:rPr>
              <a:t>Ленинградского</a:t>
            </a:r>
            <a:r>
              <a:rPr lang="ru-RU" dirty="0"/>
              <a:t>, </a:t>
            </a:r>
            <a:r>
              <a:rPr lang="ru-RU" dirty="0">
                <a:hlinkClick r:id="rId7" tooltip="Пролетарский район (Москва)"/>
              </a:rPr>
              <a:t>Пролетарского</a:t>
            </a:r>
            <a:r>
              <a:rPr lang="ru-RU" dirty="0"/>
              <a:t>, </a:t>
            </a:r>
            <a:r>
              <a:rPr lang="ru-RU" dirty="0" smtClean="0">
                <a:hlinkClick r:id="rId8" tooltip="Первомайский район (Москва)"/>
              </a:rPr>
              <a:t>Первомайского</a:t>
            </a:r>
            <a:r>
              <a:rPr lang="ru-RU" dirty="0"/>
              <a:t>, </a:t>
            </a:r>
            <a:r>
              <a:rPr lang="ru-RU" dirty="0">
                <a:hlinkClick r:id="rId9" tooltip="Свердловский район (Москва)"/>
              </a:rPr>
              <a:t>Свердловского</a:t>
            </a:r>
            <a:r>
              <a:rPr lang="ru-RU" dirty="0"/>
              <a:t>, </a:t>
            </a:r>
            <a:r>
              <a:rPr lang="ru-RU" dirty="0">
                <a:hlinkClick r:id="rId10" tooltip="Октябрьский район (Москва)"/>
              </a:rPr>
              <a:t>Октябрьского</a:t>
            </a:r>
            <a:r>
              <a:rPr lang="ru-RU" dirty="0"/>
              <a:t>, </a:t>
            </a:r>
            <a:r>
              <a:rPr lang="ru-RU" dirty="0" smtClean="0">
                <a:hlinkClick r:id="rId11" tooltip="Тимирязевский район (Москва, до 1991 года)"/>
              </a:rPr>
              <a:t>Тимирязевского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>
                <a:hlinkClick r:id="rId12" tooltip="Железнодорожный район (Москва)"/>
              </a:rPr>
              <a:t>Железнодорожного районов</a:t>
            </a:r>
            <a:r>
              <a:rPr lang="ru-RU" dirty="0"/>
              <a:t> Москвы и </a:t>
            </a:r>
            <a:r>
              <a:rPr lang="ru-RU" dirty="0">
                <a:hlinkClick r:id="rId13" tooltip="Люберецкий район"/>
              </a:rPr>
              <a:t>Ухтомского</a:t>
            </a:r>
            <a:r>
              <a:rPr lang="ru-RU" dirty="0"/>
              <a:t> и </a:t>
            </a:r>
            <a:r>
              <a:rPr lang="ru-RU" dirty="0">
                <a:hlinkClick r:id="rId14" tooltip="Лотошинский район"/>
              </a:rPr>
              <a:t>Лотошинского</a:t>
            </a:r>
            <a:r>
              <a:rPr lang="ru-RU" dirty="0"/>
              <a:t> районов Московской области были сведены в три истребительных </a:t>
            </a:r>
            <a:r>
              <a:rPr lang="ru-RU" dirty="0" smtClean="0"/>
              <a:t>полка ,3-го боевого участка. Полки </a:t>
            </a:r>
            <a:r>
              <a:rPr lang="ru-RU" dirty="0"/>
              <a:t>получили боевую задачу выдвинуться на юго-западную окраину столицы, закрепиться в </a:t>
            </a:r>
            <a:r>
              <a:rPr lang="ru-RU" dirty="0" err="1">
                <a:hlinkClick r:id="rId15" tooltip="Тропарёвский парк"/>
              </a:rPr>
              <a:t>Тропарёвском</a:t>
            </a:r>
            <a:r>
              <a:rPr lang="ru-RU" dirty="0">
                <a:hlinkClick r:id="rId15" tooltip="Тропарёвский парк"/>
              </a:rPr>
              <a:t> лесопарке</a:t>
            </a:r>
            <a:r>
              <a:rPr lang="ru-RU" dirty="0"/>
              <a:t> по берегам </a:t>
            </a:r>
            <a:r>
              <a:rPr lang="ru-RU" dirty="0">
                <a:hlinkClick r:id="rId16" tooltip="Очаковка (река)"/>
              </a:rPr>
              <a:t>реки </a:t>
            </a:r>
            <a:r>
              <a:rPr lang="ru-RU" dirty="0" err="1">
                <a:hlinkClick r:id="rId16" tooltip="Очаковка (река)"/>
              </a:rPr>
              <a:t>Очаковка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28 октября 1941 года все истребительные полки 3-го боевого </a:t>
            </a:r>
            <a:r>
              <a:rPr lang="ru-RU" dirty="0" smtClean="0"/>
              <a:t>участка, </a:t>
            </a:r>
            <a:r>
              <a:rPr lang="ru-RU" dirty="0"/>
              <a:t>были сведены во 2-ю стрелковую бригаду московских </a:t>
            </a:r>
            <a:r>
              <a:rPr lang="ru-RU" dirty="0" smtClean="0"/>
              <a:t>рабочих. И 14 </a:t>
            </a:r>
            <a:r>
              <a:rPr lang="ru-RU" dirty="0"/>
              <a:t>Ноября 1941 года бригада была переформирована в </a:t>
            </a:r>
            <a:r>
              <a:rPr lang="ru-RU" u="sng" dirty="0">
                <a:solidFill>
                  <a:srgbClr val="FF0000"/>
                </a:solidFill>
              </a:rPr>
              <a:t>5-ю Московскую стрелковую дивизию</a:t>
            </a:r>
            <a:r>
              <a:rPr lang="ru-RU" dirty="0"/>
              <a:t>, получившую в свой состав три стрелковых полка (7-й, 8-й и 9-й), артиллерийские части, а также полноценные части боевого обеспечения и тыла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638947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обороны 5-й московской стрелковой дивизии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21" y="1261783"/>
            <a:ext cx="4616605" cy="4313828"/>
          </a:xfrm>
        </p:spPr>
      </p:pic>
      <p:sp>
        <p:nvSpPr>
          <p:cNvPr id="5" name="TextBox 4"/>
          <p:cNvSpPr txBox="1"/>
          <p:nvPr/>
        </p:nvSpPr>
        <p:spPr>
          <a:xfrm>
            <a:off x="0" y="2071586"/>
            <a:ext cx="70587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/>
              <a:t>Части дивизии в ноябре сорок первого заняли рубеж </a:t>
            </a:r>
            <a:r>
              <a:rPr lang="ru-RU" sz="2000">
                <a:hlinkClick r:id="rId3" tooltip="Кунцево (город)"/>
              </a:rPr>
              <a:t>Кунцево</a:t>
            </a:r>
            <a:r>
              <a:rPr lang="ru-RU" sz="2000"/>
              <a:t> – </a:t>
            </a:r>
            <a:r>
              <a:rPr lang="ru-RU" sz="2000">
                <a:hlinkClick r:id="rId4" tooltip="Люберцы"/>
              </a:rPr>
              <a:t>Люберцы</a:t>
            </a:r>
            <a:r>
              <a:rPr lang="ru-RU" sz="2000"/>
              <a:t> с центром обороны </a:t>
            </a:r>
            <a:r>
              <a:rPr lang="ru-RU" sz="2000">
                <a:hlinkClick r:id="rId5" tooltip="Семёновское (село, юго-запад Москвы)"/>
              </a:rPr>
              <a:t>село Семёновское</a:t>
            </a:r>
            <a:r>
              <a:rPr lang="ru-RU" sz="2000"/>
              <a:t> – </a:t>
            </a:r>
            <a:r>
              <a:rPr lang="ru-RU" sz="2000">
                <a:hlinkClick r:id="rId6" tooltip="Воронцово (усадьба)"/>
              </a:rPr>
              <a:t>совхоз «Воронцово»</a:t>
            </a:r>
            <a:r>
              <a:rPr lang="ru-RU" sz="2000"/>
              <a:t>. Позднее, когда противник на отдельных направлениях достиг окраин Москвы, дивизия развернулась на оборонительным рубеже, заранее подготовленном для неё формированиями </a:t>
            </a:r>
            <a:r>
              <a:rPr lang="ru-RU" sz="2000">
                <a:hlinkClick r:id="rId7" tooltip="Народный комиссариат внутренних дел СССР"/>
              </a:rPr>
              <a:t>Оборонстроя НКВД</a:t>
            </a:r>
            <a:r>
              <a:rPr lang="ru-RU" sz="2000"/>
              <a:t> и </a:t>
            </a:r>
            <a:r>
              <a:rPr lang="ru-RU" sz="2000">
                <a:hlinkClick r:id="rId8" tooltip="Народный комиссариат обороны СССР"/>
              </a:rPr>
              <a:t>НКО СССР</a:t>
            </a:r>
            <a:r>
              <a:rPr lang="ru-RU" sz="2000"/>
              <a:t>. С правой стороны он был ограничен полосой: </a:t>
            </a:r>
            <a:r>
              <a:rPr lang="ru-RU" sz="2000">
                <a:hlinkClick r:id="rId9" tooltip="Киевский вокзал"/>
              </a:rPr>
              <a:t>Киевский железнодорожный вокзал</a:t>
            </a:r>
            <a:r>
              <a:rPr lang="ru-RU" sz="2000"/>
              <a:t> – </a:t>
            </a:r>
            <a:r>
              <a:rPr lang="ru-RU" sz="2000">
                <a:hlinkClick r:id="rId10" tooltip="Очаково (Москва)"/>
              </a:rPr>
              <a:t>Очаково</a:t>
            </a:r>
            <a:r>
              <a:rPr lang="ru-RU" sz="2000"/>
              <a:t> – </a:t>
            </a:r>
            <a:r>
              <a:rPr lang="ru-RU" sz="2000">
                <a:hlinkClick r:id="rId11" tooltip="Переделкино"/>
              </a:rPr>
              <a:t>Переделкино</a:t>
            </a:r>
            <a:r>
              <a:rPr lang="ru-RU" sz="2000"/>
              <a:t> – </a:t>
            </a:r>
            <a:r>
              <a:rPr lang="ru-RU" sz="2000">
                <a:hlinkClick r:id="rId12" tooltip="Изварино (Новомосковский административный округ)"/>
              </a:rPr>
              <a:t>Изварино</a:t>
            </a:r>
            <a:r>
              <a:rPr lang="ru-RU" sz="2000"/>
              <a:t>; с левой стороны полосой: </a:t>
            </a:r>
            <a:r>
              <a:rPr lang="ru-RU" sz="2000">
                <a:hlinkClick r:id="rId13" tooltip="Черёмушки (район Москвы)"/>
              </a:rPr>
              <a:t>Черёмушки</a:t>
            </a:r>
            <a:r>
              <a:rPr lang="ru-RU" sz="2000"/>
              <a:t> – </a:t>
            </a:r>
            <a:r>
              <a:rPr lang="ru-RU" sz="2000">
                <a:hlinkClick r:id="rId14" tooltip="Деревлёво (Москва)"/>
              </a:rPr>
              <a:t>Деревлёво</a:t>
            </a:r>
            <a:r>
              <a:rPr lang="ru-RU" sz="2000"/>
              <a:t> – </a:t>
            </a:r>
            <a:r>
              <a:rPr lang="ru-RU" sz="2000">
                <a:hlinkClick r:id="rId15" tooltip="Тёплый Стан (район Москвы)"/>
              </a:rPr>
              <a:t>Тёплый Стан</a:t>
            </a:r>
            <a:r>
              <a:rPr lang="ru-RU" sz="2000"/>
              <a:t> – </a:t>
            </a:r>
            <a:r>
              <a:rPr lang="ru-RU" sz="2000">
                <a:hlinkClick r:id="rId16" tooltip="Городище (Москва)"/>
              </a:rPr>
              <a:t>Городище</a:t>
            </a:r>
            <a:r>
              <a:rPr lang="ru-RU" sz="2000"/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40090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290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Формирование 158-й стрелковой дивизии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670" y="1494865"/>
            <a:ext cx="5692795" cy="4041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flipH="1">
            <a:off x="0" y="1716351"/>
            <a:ext cx="58556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После тщательной подготовки бойцов и командиров представителями </a:t>
            </a:r>
            <a:r>
              <a:rPr lang="ru-RU" sz="2400" dirty="0"/>
              <a:t>В</a:t>
            </a:r>
            <a:r>
              <a:rPr lang="ru-RU" sz="2400" dirty="0" smtClean="0"/>
              <a:t>ерховного командования, </a:t>
            </a:r>
            <a:r>
              <a:rPr lang="ru-RU" sz="2400" dirty="0" smtClean="0">
                <a:solidFill>
                  <a:srgbClr val="C00000"/>
                </a:solidFill>
              </a:rPr>
              <a:t>5-я московская  дивизия </a:t>
            </a:r>
            <a:r>
              <a:rPr lang="ru-RU" sz="2400" dirty="0" smtClean="0"/>
              <a:t>20 января 1942 года была переименована в </a:t>
            </a:r>
            <a:r>
              <a:rPr lang="ru-RU" sz="2400" dirty="0" smtClean="0">
                <a:solidFill>
                  <a:srgbClr val="C00000"/>
                </a:solidFill>
              </a:rPr>
              <a:t>158-ю стрелковую дивизию</a:t>
            </a:r>
            <a:r>
              <a:rPr lang="ru-RU" sz="2400" dirty="0" smtClean="0"/>
              <a:t> в составе 875 стрелкового полка, 879 стрелкового полка, 881 стрелкового полка и 423 артиллерийского полка</a:t>
            </a:r>
            <a:endParaRPr lang="ru-RU" sz="24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81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658051" y="-1314452"/>
            <a:ext cx="12388090" cy="202325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первое боевое испытание дивизии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9351"/>
          <a:stretch/>
        </p:blipFill>
        <p:spPr>
          <a:xfrm>
            <a:off x="7837118" y="1011624"/>
            <a:ext cx="3721470" cy="445706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28599" y="811599"/>
            <a:ext cx="7386639" cy="4386263"/>
          </a:xfrm>
        </p:spPr>
        <p:txBody>
          <a:bodyPr>
            <a:normAutofit fontScale="25000" lnSpcReduction="20000"/>
          </a:bodyPr>
          <a:lstStyle/>
          <a:p>
            <a:r>
              <a:rPr lang="ru-RU" sz="10400" dirty="0"/>
              <a:t>В начале февраля 1942 года </a:t>
            </a:r>
            <a:r>
              <a:rPr lang="ru-RU" sz="10400" dirty="0" smtClean="0"/>
              <a:t>,</a:t>
            </a:r>
            <a:r>
              <a:rPr lang="ru-RU" sz="10400" dirty="0" smtClean="0">
                <a:solidFill>
                  <a:srgbClr val="C00000"/>
                </a:solidFill>
              </a:rPr>
              <a:t>158-я стрелковая дивизия</a:t>
            </a:r>
            <a:r>
              <a:rPr lang="ru-RU" sz="10400" dirty="0" smtClean="0"/>
              <a:t> </a:t>
            </a:r>
            <a:r>
              <a:rPr lang="ru-RU" sz="10400" dirty="0"/>
              <a:t>перебрасывается на </a:t>
            </a:r>
            <a:r>
              <a:rPr lang="ru-RU" sz="10400" dirty="0" smtClean="0">
                <a:solidFill>
                  <a:srgbClr val="C00000"/>
                </a:solidFill>
              </a:rPr>
              <a:t>Калининский </a:t>
            </a:r>
            <a:r>
              <a:rPr lang="ru-RU" sz="10400" dirty="0">
                <a:solidFill>
                  <a:srgbClr val="C00000"/>
                </a:solidFill>
              </a:rPr>
              <a:t>фронт</a:t>
            </a:r>
            <a:r>
              <a:rPr lang="ru-RU" sz="10400" dirty="0"/>
              <a:t> и включается в </a:t>
            </a:r>
            <a:r>
              <a:rPr lang="ru-RU" sz="10400" dirty="0" smtClean="0"/>
              <a:t>состав </a:t>
            </a:r>
            <a:r>
              <a:rPr lang="ru-RU" sz="10400" dirty="0">
                <a:solidFill>
                  <a:srgbClr val="C00000"/>
                </a:solidFill>
              </a:rPr>
              <a:t>22-й </a:t>
            </a:r>
            <a:r>
              <a:rPr lang="ru-RU" sz="10400" dirty="0" smtClean="0">
                <a:solidFill>
                  <a:srgbClr val="C00000"/>
                </a:solidFill>
              </a:rPr>
              <a:t>армии</a:t>
            </a:r>
            <a:r>
              <a:rPr lang="ru-RU" sz="10400" dirty="0" smtClean="0"/>
              <a:t>.</a:t>
            </a:r>
            <a:r>
              <a:rPr lang="en-US" sz="10400" dirty="0" smtClean="0"/>
              <a:t> </a:t>
            </a:r>
            <a:r>
              <a:rPr lang="ru-RU" sz="10400" dirty="0" smtClean="0"/>
              <a:t>Первое </a:t>
            </a:r>
            <a:r>
              <a:rPr lang="ru-RU" sz="10400" dirty="0"/>
              <a:t>боевое испытание для дивизии оказалось самым тяжелым за все годы войны, разгромить гарнизоны противника в </a:t>
            </a:r>
            <a:r>
              <a:rPr lang="ru-RU" sz="10400" dirty="0" smtClean="0">
                <a:solidFill>
                  <a:srgbClr val="C00000"/>
                </a:solidFill>
              </a:rPr>
              <a:t>селе </a:t>
            </a:r>
            <a:r>
              <a:rPr lang="ru-RU" sz="10400" dirty="0">
                <a:solidFill>
                  <a:srgbClr val="C00000"/>
                </a:solidFill>
              </a:rPr>
              <a:t>Холмец</a:t>
            </a:r>
            <a:r>
              <a:rPr lang="ru-RU" sz="10400" dirty="0"/>
              <a:t>... 800 добровольцев-москвичей сейчас лежат в братской могиле, в центре Холмеца</a:t>
            </a:r>
            <a:r>
              <a:rPr lang="ru-RU" sz="10400" dirty="0" smtClean="0"/>
              <a:t>.</a:t>
            </a:r>
            <a:r>
              <a:rPr lang="ru-RU" sz="8000" dirty="0"/>
              <a:t> </a:t>
            </a:r>
            <a:r>
              <a:rPr lang="ru-RU" sz="10400" dirty="0" smtClean="0"/>
              <a:t>С 16 февраля по апрель 1942 года шли ожесточённые бои вокруг </a:t>
            </a:r>
            <a:r>
              <a:rPr lang="ru-RU" sz="10400" dirty="0" smtClean="0">
                <a:solidFill>
                  <a:srgbClr val="C00000"/>
                </a:solidFill>
              </a:rPr>
              <a:t>села </a:t>
            </a:r>
            <a:r>
              <a:rPr lang="ru-RU" sz="10400" dirty="0" err="1" smtClean="0">
                <a:solidFill>
                  <a:srgbClr val="C00000"/>
                </a:solidFill>
              </a:rPr>
              <a:t>холмец</a:t>
            </a:r>
            <a:r>
              <a:rPr lang="ru-RU" sz="10400" dirty="0" smtClean="0"/>
              <a:t> и ближайших деревень. Тогда спасли множество жизней, благодаря стараниям полевых медицинских работников</a:t>
            </a:r>
          </a:p>
        </p:txBody>
      </p:sp>
    </p:spTree>
    <p:extLst>
      <p:ext uri="{BB962C8B-B14F-4D97-AF65-F5344CB8AC3E}">
        <p14:creationId xmlns="" xmlns:p14="http://schemas.microsoft.com/office/powerpoint/2010/main" val="126398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Бои за Ржев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5884242" y="471488"/>
            <a:ext cx="5745783" cy="4629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За годы </a:t>
            </a:r>
            <a:r>
              <a:rPr lang="ru-RU" sz="2400" dirty="0" smtClean="0"/>
              <a:t>войны </a:t>
            </a:r>
            <a:r>
              <a:rPr lang="ru-RU" sz="2400" dirty="0" smtClean="0">
                <a:solidFill>
                  <a:srgbClr val="C00000"/>
                </a:solidFill>
              </a:rPr>
              <a:t>158-я дивизия</a:t>
            </a:r>
            <a:r>
              <a:rPr lang="ru-RU" sz="2400" dirty="0" smtClean="0"/>
              <a:t> </a:t>
            </a:r>
            <a:r>
              <a:rPr lang="ru-RU" sz="2400" dirty="0"/>
              <a:t>прошла славный боевой </a:t>
            </a:r>
            <a:r>
              <a:rPr lang="ru-RU" sz="2400" dirty="0" smtClean="0"/>
              <a:t>путь и внесла немалый вклад в боях за Ржев . Со 2 марта 1943 года велись ожесточённые бои на ржевской дуге. Дивизия за 26 дней </a:t>
            </a:r>
            <a:r>
              <a:rPr lang="ru-RU" sz="2400" dirty="0" smtClean="0">
                <a:solidFill>
                  <a:srgbClr val="C00000"/>
                </a:solidFill>
              </a:rPr>
              <a:t>с боями прошла 250 километров и освободила 288 населённых пунктов</a:t>
            </a:r>
            <a:r>
              <a:rPr lang="ru-RU" sz="2400" dirty="0" smtClean="0"/>
              <a:t>. Впоследствии 158-я стрелковая дивизия вела свои бои в </a:t>
            </a:r>
            <a:r>
              <a:rPr lang="ru-RU" sz="2400" dirty="0" smtClean="0">
                <a:solidFill>
                  <a:srgbClr val="C00000"/>
                </a:solidFill>
              </a:rPr>
              <a:t>направлении г. Лиозно</a:t>
            </a:r>
            <a:r>
              <a:rPr lang="ru-RU" sz="2400" dirty="0" smtClean="0"/>
              <a:t>, а позже и в </a:t>
            </a:r>
            <a:r>
              <a:rPr lang="ru-RU" sz="2400" dirty="0" smtClean="0">
                <a:solidFill>
                  <a:srgbClr val="C00000"/>
                </a:solidFill>
              </a:rPr>
              <a:t>витебском направлении.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8" y="2066413"/>
            <a:ext cx="5569917" cy="33628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4205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668" y="0"/>
            <a:ext cx="10396882" cy="1151965"/>
          </a:xfrm>
        </p:spPr>
        <p:txBody>
          <a:bodyPr/>
          <a:lstStyle/>
          <a:p>
            <a:r>
              <a:rPr lang="ru-RU" dirty="0" smtClean="0"/>
              <a:t>Встреча с живой историей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208" y="1028886"/>
            <a:ext cx="6773342" cy="4503552"/>
          </a:xfrm>
        </p:spPr>
      </p:pic>
      <p:sp>
        <p:nvSpPr>
          <p:cNvPr id="7" name="TextBox 6"/>
          <p:cNvSpPr txBox="1"/>
          <p:nvPr/>
        </p:nvSpPr>
        <p:spPr>
          <a:xfrm>
            <a:off x="557212" y="2080651"/>
            <a:ext cx="3171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Сын полка 158-й дивизии Николаенко Александр</a:t>
            </a:r>
          </a:p>
          <a:p>
            <a:r>
              <a:rPr lang="ru-RU" sz="3200" kern="1200" dirty="0" smtClean="0">
                <a:solidFill>
                  <a:srgbClr val="FF0000"/>
                </a:solidFill>
              </a:rPr>
              <a:t>Сидорович</a:t>
            </a:r>
            <a:endParaRPr lang="ru-RU" sz="3200" kern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063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7448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058754" y="1085851"/>
            <a:ext cx="6300876" cy="4189412"/>
          </a:xfrm>
        </p:spPr>
      </p:pic>
      <p:sp>
        <p:nvSpPr>
          <p:cNvPr id="6" name="TextBox 5"/>
          <p:cNvSpPr txBox="1"/>
          <p:nvPr/>
        </p:nvSpPr>
        <p:spPr>
          <a:xfrm>
            <a:off x="700087" y="871538"/>
            <a:ext cx="3743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28 октября 2015 года мы посетили  легендарный музей им. </a:t>
            </a:r>
            <a:r>
              <a:rPr lang="ru-RU" sz="2400" dirty="0" smtClean="0">
                <a:solidFill>
                  <a:srgbClr val="C00000"/>
                </a:solidFill>
              </a:rPr>
              <a:t>158-й ЛВ стрелковой дивизии </a:t>
            </a:r>
            <a:r>
              <a:rPr lang="ru-RU" sz="2400" dirty="0" smtClean="0"/>
              <a:t>ГБОУ  СОШ 1101. Теплый Стан. Мы встретились с легендарным сыном полка, служившим в  дивизии и прошедшим мальчишкой в рядах всю </a:t>
            </a:r>
            <a:r>
              <a:rPr lang="ru-RU" sz="2400" dirty="0" smtClean="0">
                <a:solidFill>
                  <a:srgbClr val="C00000"/>
                </a:solidFill>
              </a:rPr>
              <a:t>Великую Отечественную Войну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6167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440</TotalTime>
  <Words>525</Words>
  <Application>Microsoft Office PowerPoint</Application>
  <PresentationFormat>Произвольный</PresentationFormat>
  <Paragraphs>27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Главное мероприятие</vt:lpstr>
      <vt:lpstr>Битва за Москву </vt:lpstr>
      <vt:lpstr>Легендарная история пятой московской стрелковой дивизии</vt:lpstr>
      <vt:lpstr>Создание 5-й московской стрелковой дивизии</vt:lpstr>
      <vt:lpstr>Схема обороны 5-й московской стрелковой дивизии</vt:lpstr>
      <vt:lpstr>Формирование 158-й стрелковой дивизии</vt:lpstr>
      <vt:lpstr>первое боевое испытание дивизии</vt:lpstr>
      <vt:lpstr>Бои за Ржев </vt:lpstr>
      <vt:lpstr>Встреча с живой историей</vt:lpstr>
      <vt:lpstr>Слайд 9</vt:lpstr>
      <vt:lpstr>Никто не забыт, ничто не забыто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Ляхта</dc:creator>
  <cp:lastModifiedBy>Nataly</cp:lastModifiedBy>
  <cp:revision>38</cp:revision>
  <dcterms:created xsi:type="dcterms:W3CDTF">2015-12-03T11:56:05Z</dcterms:created>
  <dcterms:modified xsi:type="dcterms:W3CDTF">2015-12-14T11:22:08Z</dcterms:modified>
</cp:coreProperties>
</file>