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9" r:id="rId2"/>
    <p:sldId id="270" r:id="rId3"/>
    <p:sldId id="271" r:id="rId4"/>
    <p:sldId id="276" r:id="rId5"/>
    <p:sldId id="277" r:id="rId6"/>
    <p:sldId id="275" r:id="rId7"/>
    <p:sldId id="278" r:id="rId8"/>
    <p:sldId id="279" r:id="rId9"/>
    <p:sldId id="268" r:id="rId10"/>
    <p:sldId id="280" r:id="rId11"/>
    <p:sldId id="262" r:id="rId12"/>
    <p:sldId id="282" r:id="rId13"/>
    <p:sldId id="265" r:id="rId14"/>
    <p:sldId id="281" r:id="rId15"/>
    <p:sldId id="283" r:id="rId16"/>
    <p:sldId id="284" r:id="rId17"/>
    <p:sldId id="266" r:id="rId18"/>
    <p:sldId id="285" r:id="rId19"/>
    <p:sldId id="286" r:id="rId20"/>
    <p:sldId id="287" r:id="rId21"/>
    <p:sldId id="288" r:id="rId22"/>
    <p:sldId id="289" r:id="rId23"/>
    <p:sldId id="290" r:id="rId24"/>
    <p:sldId id="291" r:id="rId25"/>
    <p:sldId id="292" r:id="rId26"/>
    <p:sldId id="293" r:id="rId27"/>
    <p:sldId id="258" r:id="rId28"/>
    <p:sldId id="257" r:id="rId29"/>
    <p:sldId id="256" r:id="rId30"/>
    <p:sldId id="259" r:id="rId31"/>
    <p:sldId id="273" r:id="rId32"/>
    <p:sldId id="274" r:id="rId33"/>
    <p:sldId id="294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41" autoAdjust="0"/>
    <p:restoredTop sz="94671" autoAdjust="0"/>
  </p:normalViewPr>
  <p:slideViewPr>
    <p:cSldViewPr>
      <p:cViewPr>
        <p:scale>
          <a:sx n="70" d="100"/>
          <a:sy n="70" d="100"/>
        </p:scale>
        <p:origin x="-1164" y="-84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1562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18.11.2015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18.11.2015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18.11.2015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18.11.2015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Содержимое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Содержимое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18.11.2015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18.11.2015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одержимое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18.11.2015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18.11.2015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18.11.2015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pobeda_160x160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03648" y="332656"/>
            <a:ext cx="6183560" cy="618356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14602"/>
          </a:xfrm>
        </p:spPr>
        <p:txBody>
          <a:bodyPr>
            <a:noAutofit/>
          </a:bodyPr>
          <a:lstStyle/>
          <a:p>
            <a:pPr algn="ctr"/>
            <a:r>
              <a:rPr lang="ru-RU" sz="8000" b="1" i="1" dirty="0" smtClean="0">
                <a:solidFill>
                  <a:schemeClr val="accent4">
                    <a:lumMod val="50000"/>
                  </a:schemeClr>
                </a:solidFill>
              </a:rPr>
              <a:t>Кто ковал Великую Победу?</a:t>
            </a:r>
            <a:endParaRPr lang="ru-RU" sz="8000" b="1" i="1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map_novgorod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59632" y="980728"/>
            <a:ext cx="6696744" cy="5591782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548680"/>
            <a:ext cx="8229600" cy="1219200"/>
          </a:xfrm>
        </p:spPr>
        <p:txBody>
          <a:bodyPr>
            <a:noAutofit/>
          </a:bodyPr>
          <a:lstStyle/>
          <a:p>
            <a:r>
              <a:rPr lang="ru-RU" sz="3600" dirty="0" smtClean="0">
                <a:ln w="19050">
                  <a:solidFill>
                    <a:schemeClr val="bg1"/>
                  </a:solidFill>
                  <a:prstDash val="solid"/>
                  <a:round/>
                </a:ln>
                <a:solidFill>
                  <a:schemeClr val="bg2">
                    <a:lumMod val="50000"/>
                  </a:schemeClr>
                </a:solidFill>
              </a:rPr>
              <a:t>В ходе Новгородско-</a:t>
            </a:r>
            <a:r>
              <a:rPr lang="ru-RU" sz="3600" dirty="0" err="1" smtClean="0">
                <a:ln w="19050">
                  <a:solidFill>
                    <a:schemeClr val="bg1"/>
                  </a:solidFill>
                  <a:prstDash val="solid"/>
                  <a:round/>
                </a:ln>
                <a:solidFill>
                  <a:schemeClr val="bg2">
                    <a:lumMod val="50000"/>
                  </a:schemeClr>
                </a:solidFill>
              </a:rPr>
              <a:t>Лужской</a:t>
            </a:r>
            <a:r>
              <a:rPr lang="ru-RU" sz="3600" dirty="0" smtClean="0">
                <a:ln w="19050">
                  <a:solidFill>
                    <a:schemeClr val="bg1"/>
                  </a:solidFill>
                  <a:prstDash val="solid"/>
                  <a:round/>
                </a:ln>
                <a:solidFill>
                  <a:schemeClr val="bg2">
                    <a:lumMod val="50000"/>
                  </a:schemeClr>
                </a:solidFill>
              </a:rPr>
              <a:t> операции в составе войск 59 армии участвовал в освобождении Новгорода </a:t>
            </a:r>
            <a:r>
              <a:rPr lang="en-US" sz="3600" dirty="0" smtClean="0">
                <a:ln w="19050">
                  <a:solidFill>
                    <a:schemeClr val="bg1"/>
                  </a:solidFill>
                  <a:prstDash val="solid"/>
                  <a:round/>
                </a:ln>
                <a:solidFill>
                  <a:schemeClr val="bg2">
                    <a:lumMod val="50000"/>
                  </a:schemeClr>
                </a:solidFill>
              </a:rPr>
              <a:t>.</a:t>
            </a:r>
            <a:endParaRPr lang="ru-RU" sz="3600" dirty="0">
              <a:ln w="19050">
                <a:solidFill>
                  <a:schemeClr val="bg1"/>
                </a:solidFill>
                <a:prstDash val="solid"/>
                <a:round/>
              </a:ln>
              <a:solidFill>
                <a:schemeClr val="bg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 descr="http://www.podvignaroda.mil.ru/filter/filterimage?path=VS/102/033-0686044-3856%2B004-3855/00000362.jpg&amp;id=20773827&amp;id=20773827&amp;id1=8ec73072a2ce5ae5973c27034d67308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784"/>
            <a:ext cx="4211961" cy="5973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20072" y="4149080"/>
            <a:ext cx="3466728" cy="197708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6916" y="-454868"/>
            <a:ext cx="8229600" cy="1939652"/>
          </a:xfrm>
        </p:spPr>
        <p:txBody>
          <a:bodyPr>
            <a:normAutofit fontScale="90000"/>
          </a:bodyPr>
          <a:lstStyle/>
          <a:p>
            <a:r>
              <a:rPr lang="ru-RU" sz="3200" dirty="0" smtClean="0">
                <a:ln w="28575">
                  <a:solidFill>
                    <a:schemeClr val="bg1">
                      <a:alpha val="25000"/>
                    </a:schemeClr>
                  </a:solidFill>
                  <a:prstDash val="solid"/>
                  <a:round/>
                </a:ln>
                <a:solidFill>
                  <a:srgbClr val="002060"/>
                </a:solidFill>
              </a:rPr>
              <a:t>За участие в  прорыве первой полосы обороны противника в боях под Новгородом дедушка </a:t>
            </a:r>
            <a:r>
              <a:rPr lang="ru-RU" sz="3200" dirty="0" smtClean="0">
                <a:ln w="28575">
                  <a:solidFill>
                    <a:schemeClr val="bg1">
                      <a:alpha val="25000"/>
                    </a:schemeClr>
                  </a:solidFill>
                  <a:prstDash val="solid"/>
                  <a:round/>
                </a:ln>
                <a:solidFill>
                  <a:srgbClr val="002060"/>
                </a:solidFill>
              </a:rPr>
              <a:t>был награжден </a:t>
            </a:r>
            <a:r>
              <a:rPr lang="ru-RU" sz="3200" dirty="0" smtClean="0">
                <a:ln w="28575">
                  <a:solidFill>
                    <a:schemeClr val="bg1">
                      <a:alpha val="25000"/>
                    </a:schemeClr>
                  </a:solidFill>
                  <a:prstDash val="solid"/>
                  <a:round/>
                </a:ln>
                <a:solidFill>
                  <a:srgbClr val="002060"/>
                </a:solidFill>
              </a:rPr>
              <a:t>Орденом </a:t>
            </a:r>
            <a:r>
              <a:rPr lang="ru-RU" sz="3200" dirty="0">
                <a:ln w="28575">
                  <a:solidFill>
                    <a:schemeClr val="bg1">
                      <a:alpha val="25000"/>
                    </a:schemeClr>
                  </a:solidFill>
                  <a:prstDash val="solid"/>
                  <a:round/>
                </a:ln>
                <a:solidFill>
                  <a:srgbClr val="002060"/>
                </a:solidFill>
              </a:rPr>
              <a:t>Славы </a:t>
            </a:r>
            <a:r>
              <a:rPr lang="en-US" sz="3200" dirty="0">
                <a:ln w="28575">
                  <a:solidFill>
                    <a:schemeClr val="bg1">
                      <a:alpha val="25000"/>
                    </a:schemeClr>
                  </a:solidFill>
                  <a:prstDash val="solid"/>
                  <a:round/>
                </a:ln>
                <a:solidFill>
                  <a:srgbClr val="002060"/>
                </a:solidFill>
              </a:rPr>
              <a:t>III </a:t>
            </a:r>
            <a:r>
              <a:rPr lang="ru-RU" sz="3200" dirty="0" smtClean="0">
                <a:ln w="28575">
                  <a:solidFill>
                    <a:schemeClr val="bg1">
                      <a:alpha val="25000"/>
                    </a:schemeClr>
                  </a:solidFill>
                  <a:prstDash val="solid"/>
                  <a:round/>
                </a:ln>
                <a:solidFill>
                  <a:srgbClr val="002060"/>
                </a:solidFill>
              </a:rPr>
              <a:t>степени</a:t>
            </a:r>
            <a:r>
              <a:rPr lang="en-US" sz="3200" dirty="0" smtClean="0">
                <a:ln w="28575">
                  <a:solidFill>
                    <a:schemeClr val="bg1">
                      <a:alpha val="25000"/>
                    </a:schemeClr>
                  </a:solidFill>
                  <a:prstDash val="solid"/>
                  <a:round/>
                </a:ln>
                <a:solidFill>
                  <a:srgbClr val="002060"/>
                </a:solidFill>
              </a:rPr>
              <a:t>.</a:t>
            </a:r>
            <a:endParaRPr lang="ru-RU" sz="3200" dirty="0">
              <a:ln w="28575">
                <a:solidFill>
                  <a:schemeClr val="bg1">
                    <a:alpha val="25000"/>
                  </a:schemeClr>
                </a:solidFill>
                <a:prstDash val="solid"/>
                <a:round/>
              </a:ln>
              <a:solidFill>
                <a:srgbClr val="00206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188640"/>
            <a:ext cx="1115616" cy="2269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92" y="2780928"/>
            <a:ext cx="9112208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2060848"/>
            <a:ext cx="4067944" cy="2880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1619672" y="6093296"/>
            <a:ext cx="2520280" cy="43204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480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-1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63688" y="1785291"/>
            <a:ext cx="5243110" cy="5072709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548408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chemeClr val="accent4">
                    <a:lumMod val="50000"/>
                  </a:schemeClr>
                </a:solidFill>
              </a:rPr>
              <a:t>Кроме того, за освобождение Новгорода командиру дивизии приказом Верховного Главнокомандующего </a:t>
            </a:r>
            <a:r>
              <a:rPr lang="ru-RU" sz="2800" dirty="0" smtClean="0">
                <a:solidFill>
                  <a:schemeClr val="accent4">
                    <a:lumMod val="50000"/>
                  </a:schemeClr>
                </a:solidFill>
              </a:rPr>
              <a:t>была объявлена </a:t>
            </a:r>
            <a:r>
              <a:rPr lang="ru-RU" sz="2800" dirty="0" smtClean="0">
                <a:solidFill>
                  <a:schemeClr val="accent4">
                    <a:lumMod val="50000"/>
                  </a:schemeClr>
                </a:solidFill>
              </a:rPr>
              <a:t>благодарность</a:t>
            </a:r>
            <a:r>
              <a:rPr lang="en-US" sz="2800" dirty="0" smtClean="0">
                <a:solidFill>
                  <a:schemeClr val="accent4">
                    <a:lumMod val="50000"/>
                  </a:schemeClr>
                </a:solidFill>
              </a:rPr>
              <a:t>.</a:t>
            </a:r>
            <a:endParaRPr lang="ru-RU" sz="28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835696" y="5301208"/>
            <a:ext cx="2555776" cy="2880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http://www.podvignaroda.mil.ru/filter/filterimage?path=VS/232/033-0690155-0330%2B011-0329/00000294.jpg&amp;id=30800330&amp;id=30800330&amp;id1=bdf92f03516aff9b22927299edbea5a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-387424"/>
            <a:ext cx="5197299" cy="5197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48064" y="4725144"/>
            <a:ext cx="3538736" cy="1401019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332657"/>
            <a:ext cx="3867797" cy="3528391"/>
          </a:xfrm>
        </p:spPr>
        <p:txBody>
          <a:bodyPr>
            <a:noAutofit/>
          </a:bodyPr>
          <a:lstStyle/>
          <a:p>
            <a:r>
              <a:rPr lang="ru-RU" sz="2800" i="1" dirty="0" smtClean="0">
                <a:ln w="3200">
                  <a:solidFill>
                    <a:schemeClr val="bg1">
                      <a:alpha val="25000"/>
                    </a:schemeClr>
                  </a:solidFill>
                  <a:prstDash val="solid"/>
                  <a:round/>
                </a:ln>
                <a:solidFill>
                  <a:schemeClr val="accent4">
                    <a:lumMod val="50000"/>
                  </a:schemeClr>
                </a:solidFill>
              </a:rPr>
              <a:t>При дальнейшем продвижении на Псковском направлении было место очередному подвигу, за что награжден Орденом Отечественной </a:t>
            </a:r>
            <a:r>
              <a:rPr lang="ru-RU" sz="2800" i="1" dirty="0">
                <a:ln w="3200">
                  <a:solidFill>
                    <a:schemeClr val="bg1">
                      <a:alpha val="25000"/>
                    </a:schemeClr>
                  </a:solidFill>
                  <a:prstDash val="solid"/>
                  <a:round/>
                </a:ln>
                <a:solidFill>
                  <a:schemeClr val="accent4">
                    <a:lumMod val="50000"/>
                  </a:schemeClr>
                </a:solidFill>
              </a:rPr>
              <a:t>войны </a:t>
            </a:r>
            <a:r>
              <a:rPr lang="ru-RU" sz="2800" i="1" dirty="0" smtClean="0">
                <a:ln w="3200">
                  <a:solidFill>
                    <a:schemeClr val="bg1">
                      <a:alpha val="25000"/>
                    </a:schemeClr>
                  </a:solidFill>
                  <a:prstDash val="solid"/>
                  <a:round/>
                </a:ln>
                <a:solidFill>
                  <a:schemeClr val="accent4">
                    <a:lumMod val="50000"/>
                  </a:schemeClr>
                </a:solidFill>
              </a:rPr>
              <a:t>II степени</a:t>
            </a:r>
            <a:r>
              <a:rPr lang="en-US" sz="2800" i="1" dirty="0" smtClean="0">
                <a:ln w="3200">
                  <a:solidFill>
                    <a:schemeClr val="bg1">
                      <a:alpha val="25000"/>
                    </a:schemeClr>
                  </a:solidFill>
                  <a:prstDash val="solid"/>
                  <a:round/>
                </a:ln>
                <a:solidFill>
                  <a:schemeClr val="accent4">
                    <a:lumMod val="50000"/>
                  </a:schemeClr>
                </a:solidFill>
              </a:rPr>
              <a:t>.</a:t>
            </a:r>
            <a:endParaRPr lang="ru-RU" sz="2800" i="1" dirty="0">
              <a:ln w="3200">
                <a:solidFill>
                  <a:schemeClr val="bg1">
                    <a:alpha val="25000"/>
                  </a:schemeClr>
                </a:solidFill>
                <a:prstDash val="solid"/>
                <a:round/>
              </a:ln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0"/>
            <a:ext cx="1547664" cy="1485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2" y="3933056"/>
            <a:ext cx="9311076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355976" y="3140968"/>
            <a:ext cx="4248472" cy="43204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8130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://www.skobari.ru/kartinki/image/osoboe/poisk/DSCF0095_resize.jpg"/>
          <p:cNvPicPr/>
          <p:nvPr/>
        </p:nvPicPr>
        <p:blipFill>
          <a:blip r:embed="rId2" cstate="print">
            <a:lum bright="17000" contrast="-19000"/>
          </a:blip>
          <a:srcRect/>
          <a:stretch>
            <a:fillRect/>
          </a:stretch>
        </p:blipFill>
        <p:spPr bwMode="auto">
          <a:xfrm>
            <a:off x="4211960" y="1124744"/>
            <a:ext cx="4325466" cy="5548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188640"/>
            <a:ext cx="4176464" cy="4320480"/>
          </a:xfrm>
        </p:spPr>
        <p:txBody>
          <a:bodyPr>
            <a:normAutofit fontScale="90000"/>
          </a:bodyPr>
          <a:lstStyle/>
          <a:p>
            <a:r>
              <a:rPr lang="ru-RU" sz="2700" dirty="0" smtClean="0"/>
              <a:t>   </a:t>
            </a:r>
            <a:r>
              <a:rPr lang="ru-RU" sz="2700" dirty="0" smtClean="0">
                <a:solidFill>
                  <a:schemeClr val="accent5">
                    <a:lumMod val="50000"/>
                  </a:schemeClr>
                </a:solidFill>
              </a:rPr>
              <a:t>В июне 1944 года его дивизия вела тяжёлые наступательные бои в Островском районе Псковской области, в ходе которых погибло три из четырех командиров полков 239 дивизии, в том числе и командир 688 артиллерийского полка подполковник Павел Тимофеевич Нестеров</a:t>
            </a:r>
            <a:r>
              <a:rPr lang="en-US" sz="2700" dirty="0" smtClean="0">
                <a:solidFill>
                  <a:schemeClr val="accent5">
                    <a:lumMod val="50000"/>
                  </a:schemeClr>
                </a:solidFill>
              </a:rPr>
              <a:t>.</a:t>
            </a:r>
            <a:endParaRPr lang="ru-RU" sz="2700" dirty="0" smtClean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" name="Заголовок 2"/>
          <p:cNvSpPr txBox="1">
            <a:spLocks/>
          </p:cNvSpPr>
          <p:nvPr/>
        </p:nvSpPr>
        <p:spPr>
          <a:xfrm>
            <a:off x="755576" y="4869160"/>
            <a:ext cx="3600400" cy="1512168"/>
          </a:xfrm>
          <a:prstGeom prst="rect">
            <a:avLst/>
          </a:prstGeom>
          <a:ln w="6350" cap="rnd">
            <a:noFill/>
          </a:ln>
        </p:spPr>
        <p:txBody>
          <a:bodyPr vert="horz" rtlCol="0" anchor="b" anchorCtr="0">
            <a:normAutofit fontScale="82500" lnSpcReduction="20000"/>
          </a:bodyPr>
          <a:lstStyle/>
          <a:p>
            <a:pPr lvl="0">
              <a:spcBef>
                <a:spcPct val="0"/>
              </a:spcBef>
            </a:pPr>
            <a:r>
              <a:rPr kumimoji="0" lang="ru-RU" sz="2700" i="1" u="none" strike="noStrike" kern="1200" cap="none" spc="-100" normalizeH="0" baseline="0" noProof="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accent4">
                    <a:lumMod val="50000"/>
                  </a:schemeClr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+mj-lt"/>
                <a:ea typeface="+mj-ea"/>
                <a:cs typeface="+mj-cs"/>
              </a:rPr>
              <a:t> Раскопки</a:t>
            </a:r>
            <a:r>
              <a:rPr lang="ru-RU" sz="2800" i="1" dirty="0" smtClean="0">
                <a:solidFill>
                  <a:schemeClr val="accent4">
                    <a:lumMod val="50000"/>
                  </a:schemeClr>
                </a:solidFill>
              </a:rPr>
              <a:t> накрытого немецкой артиллерией 24  июня 1944 года командного пункта 688 артиллерийского полка</a:t>
            </a:r>
            <a:r>
              <a:rPr lang="en-US" sz="2800" i="1" dirty="0" smtClean="0">
                <a:solidFill>
                  <a:schemeClr val="accent4">
                    <a:lumMod val="50000"/>
                  </a:schemeClr>
                </a:solidFill>
              </a:rPr>
              <a:t>.</a:t>
            </a:r>
            <a:endParaRPr kumimoji="0" lang="ru-RU" sz="2700" b="0" i="1" u="none" strike="noStrike" kern="1200" cap="none" spc="-100" normalizeH="0" baseline="0" noProof="0" dirty="0" smtClean="0">
              <a:ln w="3200">
                <a:solidFill>
                  <a:schemeClr val="bg2">
                    <a:shade val="75000"/>
                    <a:alpha val="25000"/>
                  </a:schemeClr>
                </a:solidFill>
                <a:prstDash val="solid"/>
                <a:round/>
              </a:ln>
              <a:solidFill>
                <a:schemeClr val="accent4">
                  <a:lumMod val="50000"/>
                </a:schemeClr>
              </a:solidFill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Users\Александр\Desktop\Награды\Блинов АМ\рига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188640"/>
            <a:ext cx="4151376" cy="6483096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1877" y="0"/>
            <a:ext cx="4258816" cy="6300936"/>
          </a:xfrm>
        </p:spPr>
        <p:txBody>
          <a:bodyPr>
            <a:noAutofit/>
          </a:bodyPr>
          <a:lstStyle/>
          <a:p>
            <a:r>
              <a:rPr lang="ru-RU" sz="3200" i="1" dirty="0" smtClean="0">
                <a:solidFill>
                  <a:schemeClr val="accent4">
                    <a:lumMod val="50000"/>
                  </a:schemeClr>
                </a:solidFill>
              </a:rPr>
              <a:t>После описанных боёв дивизия была доукомплектована и с боями дошла до г. Риги. Частями дивизии была взята крепость в г. </a:t>
            </a:r>
            <a:r>
              <a:rPr lang="ru-RU" sz="3200" i="1" dirty="0" err="1" smtClean="0">
                <a:solidFill>
                  <a:schemeClr val="accent4">
                    <a:lumMod val="50000"/>
                  </a:schemeClr>
                </a:solidFill>
              </a:rPr>
              <a:t>Двинске</a:t>
            </a:r>
            <a:r>
              <a:rPr lang="ru-RU" sz="3200" i="1" dirty="0" smtClean="0">
                <a:solidFill>
                  <a:schemeClr val="accent4">
                    <a:lumMod val="50000"/>
                  </a:schemeClr>
                </a:solidFill>
              </a:rPr>
              <a:t> (ныне Даугавпилс), а также много других городов и населенных пунктов Прибалтики.</a:t>
            </a:r>
            <a:endParaRPr lang="ru-RU" sz="3200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 bwMode="hidden">
          <a:xfrm>
            <a:off x="457200" y="152400"/>
            <a:ext cx="8229600" cy="5220816"/>
          </a:xfrm>
        </p:spPr>
        <p:txBody>
          <a:bodyPr>
            <a:normAutofit fontScale="90000"/>
          </a:bodyPr>
          <a:lstStyle/>
          <a:p>
            <a:r>
              <a:rPr lang="ru-RU" sz="3600" spc="0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 февраля 1945 года дедушкина дивизия была переброшена в Европу, где она </a:t>
            </a:r>
            <a:r>
              <a:rPr lang="ru-RU" sz="3600" spc="0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принимала </a:t>
            </a:r>
            <a:r>
              <a:rPr lang="ru-RU" sz="3600" spc="0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участие в освобождении городов Польши, Чехословакии и Германии.</a:t>
            </a:r>
            <a:br>
              <a:rPr lang="ru-RU" sz="3600" spc="0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3600" spc="0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День Победы 9 мая 1945 года дедушка встретил в составе войск 1-го Украинского фронта  в пригороде </a:t>
            </a:r>
            <a:r>
              <a:rPr lang="ru-RU" sz="3600" spc="0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Праги</a:t>
            </a:r>
            <a:r>
              <a:rPr lang="ru-RU" sz="3200" spc="0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Именно там</a:t>
            </a:r>
            <a:r>
              <a:rPr lang="ru-RU" sz="3200" spc="0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их застал </a:t>
            </a:r>
            <a:r>
              <a:rPr lang="ru-RU" sz="3200" spc="0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приказ о прекращении наступления.</a:t>
            </a:r>
            <a:endParaRPr lang="ru-RU" spc="0" dirty="0">
              <a:ln w="18415" cmpd="sng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04048" y="4300538"/>
            <a:ext cx="3682752" cy="18256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3744416" cy="4176464"/>
          </a:xfrm>
        </p:spPr>
        <p:txBody>
          <a:bodyPr>
            <a:normAutofit/>
          </a:bodyPr>
          <a:lstStyle/>
          <a:p>
            <a:r>
              <a:rPr lang="ru-RU" sz="2800" dirty="0" smtClean="0">
                <a:ln w="3200">
                  <a:solidFill>
                    <a:schemeClr val="bg1">
                      <a:alpha val="25000"/>
                    </a:schemeClr>
                  </a:solidFill>
                  <a:prstDash val="solid"/>
                  <a:round/>
                </a:ln>
                <a:solidFill>
                  <a:schemeClr val="accent4">
                    <a:lumMod val="50000"/>
                  </a:schemeClr>
                </a:solidFill>
              </a:rPr>
              <a:t>За проявленный героизм в ходе боев за освобождение населенных пунктов немецкой Силезии (ныне Польша) дедушка награжден Орденом Славы </a:t>
            </a:r>
            <a:r>
              <a:rPr lang="en-US" sz="2800" dirty="0">
                <a:ln w="3200">
                  <a:solidFill>
                    <a:schemeClr val="bg1">
                      <a:alpha val="25000"/>
                    </a:schemeClr>
                  </a:solidFill>
                  <a:prstDash val="solid"/>
                  <a:round/>
                </a:ln>
                <a:solidFill>
                  <a:schemeClr val="accent4">
                    <a:lumMod val="50000"/>
                  </a:schemeClr>
                </a:solidFill>
              </a:rPr>
              <a:t>II </a:t>
            </a:r>
            <a:r>
              <a:rPr lang="ru-RU" sz="2800" dirty="0" smtClean="0">
                <a:ln w="3200">
                  <a:solidFill>
                    <a:schemeClr val="bg1">
                      <a:alpha val="25000"/>
                    </a:schemeClr>
                  </a:solidFill>
                  <a:prstDash val="solid"/>
                  <a:round/>
                </a:ln>
                <a:solidFill>
                  <a:schemeClr val="accent4">
                    <a:lumMod val="50000"/>
                  </a:schemeClr>
                </a:solidFill>
              </a:rPr>
              <a:t>степени</a:t>
            </a:r>
            <a:r>
              <a:rPr lang="en-US" sz="2800" dirty="0" smtClean="0">
                <a:ln w="3200">
                  <a:solidFill>
                    <a:schemeClr val="bg1">
                      <a:alpha val="25000"/>
                    </a:schemeClr>
                  </a:solidFill>
                  <a:prstDash val="solid"/>
                  <a:round/>
                </a:ln>
                <a:solidFill>
                  <a:schemeClr val="accent4">
                    <a:lumMod val="50000"/>
                  </a:schemeClr>
                </a:solidFill>
              </a:rPr>
              <a:t>.</a:t>
            </a:r>
            <a:endParaRPr lang="ru-RU" sz="2800" dirty="0">
              <a:ln w="3200">
                <a:solidFill>
                  <a:schemeClr val="bg1">
                    <a:alpha val="25000"/>
                  </a:schemeClr>
                </a:solidFill>
                <a:prstDash val="solid"/>
                <a:round/>
              </a:ln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332655"/>
            <a:ext cx="1248447" cy="2517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 descr="http://www.podvignaroda.mil.ru/filter/filterimage?path=VS/355/033-0690306-2512%2B012-2519/00000571.jpg&amp;id=39490183&amp;id=39490183&amp;id1=bc5bfe837aa7b67a74eed862982d9ac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60648"/>
            <a:ext cx="3985775" cy="5560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23928" y="1988840"/>
            <a:ext cx="3734255" cy="2880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60648" y="4482946"/>
            <a:ext cx="10801200" cy="3437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7805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4293096"/>
            <a:ext cx="8229600" cy="1802904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5148808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При рассказе о втором моем герое, Сергее Яковлевиче </a:t>
            </a: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</a:rPr>
              <a:t>Мацикине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,  я кратко расскажу о его подвигах в составе расчета противотанковой пушки 381 стрелковой дивизии и освещу вторую сторону этой страшной войны – </a:t>
            </a:r>
            <a:r>
              <a:rPr lang="ru-RU" b="1" i="1" u="sng" dirty="0" smtClean="0">
                <a:solidFill>
                  <a:schemeClr val="accent5">
                    <a:lumMod val="50000"/>
                  </a:schemeClr>
                </a:solidFill>
              </a:rPr>
              <a:t>личные трагедии и страдания</a:t>
            </a:r>
            <a:r>
              <a:rPr lang="en-US" b="1" i="1" u="sng" dirty="0" smtClean="0">
                <a:solidFill>
                  <a:schemeClr val="accent5">
                    <a:lumMod val="50000"/>
                  </a:schemeClr>
                </a:solidFill>
              </a:rPr>
              <a:t>.</a:t>
            </a:r>
            <a:endParaRPr lang="ru-RU" b="1" i="1" u="sng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ФОТО07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87624" y="1729766"/>
            <a:ext cx="6984776" cy="4767442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2192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Военная служба у Сергея Яковлевича началась с сентября 1939 года</a:t>
            </a:r>
            <a:r>
              <a:rPr lang="en-US" dirty="0" smtClean="0">
                <a:solidFill>
                  <a:schemeClr val="accent4">
                    <a:lumMod val="50000"/>
                  </a:schemeClr>
                </a:solidFill>
              </a:rPr>
              <a:t>.</a:t>
            </a:r>
            <a:endParaRPr lang="ru-RU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stoneman2_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3284984"/>
            <a:ext cx="8640960" cy="3175156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237626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6600" b="1" i="1" dirty="0" smtClean="0">
                <a:solidFill>
                  <a:schemeClr val="accent2">
                    <a:lumMod val="50000"/>
                  </a:schemeClr>
                </a:solidFill>
              </a:rPr>
              <a:t>Безусловно – рядовые фронтовики !</a:t>
            </a:r>
            <a:endParaRPr lang="ru-RU" sz="6600" b="1" i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5085184"/>
            <a:ext cx="8229600" cy="101081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012904"/>
          </a:xfrm>
        </p:spPr>
        <p:txBody>
          <a:bodyPr>
            <a:normAutofit/>
          </a:bodyPr>
          <a:lstStyle/>
          <a:p>
            <a:r>
              <a:rPr lang="ru-RU" sz="4400" dirty="0" smtClean="0">
                <a:solidFill>
                  <a:schemeClr val="accent4">
                    <a:lumMod val="50000"/>
                  </a:schemeClr>
                </a:solidFill>
              </a:rPr>
              <a:t>В период прохождения службы 1939-1940 годы дедушка участвовал в событиях Второй мировой войны – в 1939 году в Польском походе, в июне 1940 года - в присоединении Литвы к СССР. </a:t>
            </a:r>
            <a:endParaRPr lang="ru-RU" sz="4400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ФОТО06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95936" y="476672"/>
            <a:ext cx="4568695" cy="6044189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9552" y="836712"/>
            <a:ext cx="3106688" cy="5148808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Таким он был в июле 1940 года</a:t>
            </a:r>
            <a:r>
              <a:rPr lang="en-US" dirty="0" smtClean="0">
                <a:solidFill>
                  <a:schemeClr val="accent4">
                    <a:lumMod val="50000"/>
                  </a:schemeClr>
                </a:solidFill>
              </a:rPr>
              <a:t>.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/>
            </a:r>
            <a:b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</a:br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/>
            </a:r>
            <a:b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</a:br>
            <a:r>
              <a:rPr lang="ru-RU" sz="3200" i="1" dirty="0" smtClean="0">
                <a:solidFill>
                  <a:schemeClr val="accent4">
                    <a:lumMod val="50000"/>
                  </a:schemeClr>
                </a:solidFill>
              </a:rPr>
              <a:t>(фото от</a:t>
            </a:r>
            <a:br>
              <a:rPr lang="ru-RU" sz="3200" i="1" dirty="0" smtClean="0">
                <a:solidFill>
                  <a:schemeClr val="accent4">
                    <a:lumMod val="50000"/>
                  </a:schemeClr>
                </a:solidFill>
              </a:rPr>
            </a:br>
            <a:r>
              <a:rPr lang="ru-RU" sz="3200" i="1" dirty="0" smtClean="0">
                <a:solidFill>
                  <a:schemeClr val="accent4">
                    <a:lumMod val="50000"/>
                  </a:schemeClr>
                </a:solidFill>
              </a:rPr>
              <a:t> 28 июля 1940 г., Литва)</a:t>
            </a:r>
            <a:endParaRPr lang="ru-RU" sz="3200" i="1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012904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Но в декабре 1940 года он был комиссован по состоянию здоровья – получил воспаление легких в период службы в Литве.</a:t>
            </a:r>
            <a:b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</a:br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Уже менее чем через год в августе 1941 года дедушка вновь был призван в ряды Красной Армии – по мобилизации.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на войну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lum bright="26000" contrast="-38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9552" y="260648"/>
            <a:ext cx="8136904" cy="6407813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-675456"/>
            <a:ext cx="8229600" cy="4176464"/>
          </a:xfrm>
        </p:spPr>
        <p:txBody>
          <a:bodyPr>
            <a:normAutofit/>
          </a:bodyPr>
          <a:lstStyle/>
          <a:p>
            <a:r>
              <a:rPr lang="ru-RU" dirty="0" smtClean="0">
                <a:ln w="3200">
                  <a:solidFill>
                    <a:schemeClr val="bg1">
                      <a:alpha val="25000"/>
                    </a:schemeClr>
                  </a:solidFill>
                  <a:prstDash val="solid"/>
                  <a:round/>
                </a:ln>
                <a:solidFill>
                  <a:schemeClr val="accent5">
                    <a:lumMod val="50000"/>
                  </a:schemeClr>
                </a:solidFill>
              </a:rPr>
              <a:t>Его личные страдания состояли в том, что в то время, когда он находился на фронте, 14 ноября 1941 года у него родилась дочь - моя бабушка Тамара Сергеевна.</a:t>
            </a:r>
            <a:endParaRPr lang="ru-RU" dirty="0">
              <a:ln w="3200">
                <a:solidFill>
                  <a:schemeClr val="bg1">
                    <a:alpha val="25000"/>
                  </a:schemeClr>
                </a:solidFill>
                <a:prstDash val="solid"/>
                <a:round/>
              </a:ln>
              <a:solidFill>
                <a:schemeClr val="accent5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125"/>
                    </a14:imgEffect>
                    <a14:imgEffect>
                      <a14:saturation sat="365000"/>
                    </a14:imgEffect>
                  </a14:imgLayer>
                </a14:imgProps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возврашение.jpg"/>
          <p:cNvPicPr>
            <a:picLocks noGrp="1" noChangeAspect="1"/>
          </p:cNvPicPr>
          <p:nvPr>
            <p:ph idx="1"/>
          </p:nvPr>
        </p:nvPicPr>
        <p:blipFill>
          <a:blip r:embed="rId4" cstate="print">
            <a:lum bright="70000" contrast="-70000"/>
          </a:blip>
          <a:stretch>
            <a:fillRect/>
          </a:stretch>
        </p:blipFill>
        <p:spPr>
          <a:xfrm>
            <a:off x="344558" y="620688"/>
            <a:ext cx="8619932" cy="5688258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55576" y="152400"/>
            <a:ext cx="7931224" cy="6084912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Сергей Яковлевич увидел свою дочь лишь спустя более чем четыре года – в мае 1946 года.</a:t>
            </a:r>
            <a:b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Бабушка рассказывала, что конфеты, подаренные ей отцом в день их первой встречи, оказались самыми сладкими и долгожданными за всю жизнь.</a:t>
            </a:r>
            <a:b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</a:b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353760533-0449403-www.nevsepic.com.ua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1520" y="620688"/>
            <a:ext cx="8640960" cy="5781588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156920"/>
          </a:xfrm>
        </p:spPr>
        <p:txBody>
          <a:bodyPr>
            <a:normAutofit/>
          </a:bodyPr>
          <a:lstStyle/>
          <a:p>
            <a:r>
              <a:rPr lang="ru-RU" dirty="0" smtClean="0">
                <a:ln w="3200">
                  <a:solidFill>
                    <a:schemeClr val="bg1">
                      <a:alpha val="25000"/>
                    </a:schemeClr>
                  </a:solidFill>
                  <a:prstDash val="solid"/>
                  <a:round/>
                </a:ln>
                <a:solidFill>
                  <a:schemeClr val="accent5">
                    <a:lumMod val="50000"/>
                  </a:schemeClr>
                </a:solidFill>
              </a:rPr>
              <a:t>После Победного дня 9 мая 1945 г. ему пришлось дослуживать срочную службу – в период с июня 1945 г. по май 1946 г. он участвовал в операциях по зачистке городов Западной Украины от нацистских формирований.</a:t>
            </a:r>
            <a:endParaRPr lang="ru-RU" dirty="0">
              <a:ln w="3200">
                <a:solidFill>
                  <a:schemeClr val="bg1">
                    <a:alpha val="25000"/>
                  </a:schemeClr>
                </a:solidFill>
                <a:prstDash val="solid"/>
                <a:round/>
              </a:ln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4068688"/>
          </a:xfrm>
        </p:spPr>
        <p:txBody>
          <a:bodyPr>
            <a:normAutofit/>
          </a:bodyPr>
          <a:lstStyle/>
          <a:p>
            <a:r>
              <a:rPr lang="ru-RU" dirty="0" smtClean="0">
                <a:ln w="3200">
                  <a:solidFill>
                    <a:schemeClr val="bg1">
                      <a:alpha val="25000"/>
                    </a:schemeClr>
                  </a:solidFill>
                  <a:prstDash val="solid"/>
                  <a:round/>
                </a:ln>
                <a:solidFill>
                  <a:schemeClr val="accent5">
                    <a:lumMod val="50000"/>
                  </a:schemeClr>
                </a:solidFill>
              </a:rPr>
              <a:t>В период Великой Отечественной войны Сергей Яковлевич был </a:t>
            </a:r>
            <a:r>
              <a:rPr lang="ru-RU" dirty="0" smtClean="0">
                <a:ln w="3200">
                  <a:solidFill>
                    <a:schemeClr val="bg1">
                      <a:alpha val="25000"/>
                    </a:schemeClr>
                  </a:solidFill>
                  <a:prstDash val="solid"/>
                  <a:round/>
                </a:ln>
                <a:solidFill>
                  <a:schemeClr val="accent5">
                    <a:lumMod val="50000"/>
                  </a:schemeClr>
                </a:solidFill>
              </a:rPr>
              <a:t>удостоен </a:t>
            </a:r>
            <a:r>
              <a:rPr lang="ru-RU" dirty="0" smtClean="0">
                <a:ln w="3200">
                  <a:solidFill>
                    <a:schemeClr val="bg1">
                      <a:alpha val="25000"/>
                    </a:schemeClr>
                  </a:solidFill>
                  <a:prstDash val="solid"/>
                  <a:round/>
                </a:ln>
                <a:solidFill>
                  <a:schemeClr val="accent5">
                    <a:lumMod val="50000"/>
                  </a:schemeClr>
                </a:solidFill>
              </a:rPr>
              <a:t>рядом наград</a:t>
            </a:r>
            <a:r>
              <a:rPr lang="en-US" dirty="0" smtClean="0">
                <a:ln w="3200">
                  <a:solidFill>
                    <a:schemeClr val="bg1">
                      <a:alpha val="25000"/>
                    </a:schemeClr>
                  </a:solidFill>
                  <a:prstDash val="solid"/>
                  <a:round/>
                </a:ln>
                <a:solidFill>
                  <a:schemeClr val="accent5">
                    <a:lumMod val="50000"/>
                  </a:schemeClr>
                </a:solidFill>
              </a:rPr>
              <a:t>.</a:t>
            </a:r>
            <a:endParaRPr lang="ru-RU" dirty="0">
              <a:ln w="3200">
                <a:solidFill>
                  <a:schemeClr val="bg1">
                    <a:alpha val="25000"/>
                  </a:schemeClr>
                </a:solidFill>
                <a:prstDash val="solid"/>
                <a:round/>
              </a:ln>
              <a:solidFill>
                <a:schemeClr val="accent5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16016" y="3284984"/>
            <a:ext cx="3898776" cy="262515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i="1" dirty="0" smtClean="0">
                <a:solidFill>
                  <a:schemeClr val="accent5">
                    <a:lumMod val="50000"/>
                  </a:schemeClr>
                </a:solidFill>
              </a:rPr>
              <a:t>В боях в районе деревни Шитики, Витебской области, в составе расчета своей пушки уничтожил 2 пулемета противника и 20 немцев</a:t>
            </a:r>
            <a:r>
              <a:rPr lang="en-US" i="1" dirty="0" smtClean="0">
                <a:solidFill>
                  <a:schemeClr val="accent5">
                    <a:lumMod val="50000"/>
                  </a:schemeClr>
                </a:solidFill>
              </a:rPr>
              <a:t>.</a:t>
            </a:r>
            <a:endParaRPr lang="ru-RU" i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1143000"/>
          </a:xfrm>
        </p:spPr>
        <p:txBody>
          <a:bodyPr>
            <a:normAutofit/>
          </a:bodyPr>
          <a:lstStyle/>
          <a:p>
            <a:r>
              <a:rPr lang="ru-RU" sz="5400" dirty="0" smtClean="0">
                <a:solidFill>
                  <a:schemeClr val="accent4">
                    <a:lumMod val="50000"/>
                  </a:schemeClr>
                </a:solidFill>
              </a:rPr>
              <a:t>Медаль «За отвагу»:</a:t>
            </a:r>
            <a:endParaRPr lang="ru-RU" sz="5400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188640"/>
            <a:ext cx="1224136" cy="250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9525" y="2924944"/>
            <a:ext cx="5324475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 descr="http://www.podvignaroda.mil.ru/filter/filterimage?path=VS/434/033-0717037-2157%2B060-2157/00000159.jpg&amp;id=45216267&amp;id=45216267&amp;id1=f01d5c375ceac187640b6faac29fde8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360124"/>
            <a:ext cx="3816424" cy="5409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67544" y="4293096"/>
            <a:ext cx="3456384" cy="8640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8424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548680"/>
            <a:ext cx="7596336" cy="11007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07904" y="3143910"/>
            <a:ext cx="5436096" cy="2908702"/>
          </a:xfrm>
          <a:solidFill>
            <a:schemeClr val="accent1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i="1" dirty="0" smtClean="0">
                <a:solidFill>
                  <a:schemeClr val="accent6">
                    <a:lumMod val="50000"/>
                  </a:schemeClr>
                </a:solidFill>
              </a:rPr>
              <a:t>При прорыве сильно укрепленной обороны противника на Карельском перешейке 10-6-44 стрельбой прямой наводкой он своим орудием уничтожил:</a:t>
            </a:r>
          </a:p>
          <a:p>
            <a:pPr marL="0" indent="0">
              <a:buNone/>
            </a:pPr>
            <a:r>
              <a:rPr lang="ru-RU" sz="2400" i="1" dirty="0" smtClean="0">
                <a:solidFill>
                  <a:schemeClr val="accent6">
                    <a:lumMod val="50000"/>
                  </a:schemeClr>
                </a:solidFill>
              </a:rPr>
              <a:t>Наблюдательных пунктов – 2</a:t>
            </a:r>
            <a:r>
              <a:rPr lang="en-US" sz="2400" i="1" dirty="0" smtClean="0">
                <a:solidFill>
                  <a:schemeClr val="accent6">
                    <a:lumMod val="50000"/>
                  </a:schemeClr>
                </a:solidFill>
              </a:rPr>
              <a:t>;</a:t>
            </a:r>
            <a:endParaRPr lang="ru-RU" sz="2400" i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ru-RU" sz="2400" i="1" dirty="0" smtClean="0">
                <a:solidFill>
                  <a:schemeClr val="accent6">
                    <a:lumMod val="50000"/>
                  </a:schemeClr>
                </a:solidFill>
              </a:rPr>
              <a:t>Станковых пулеметов - 2</a:t>
            </a:r>
            <a:endParaRPr lang="ru-RU" sz="2400" i="1" dirty="0">
              <a:solidFill>
                <a:schemeClr val="accent6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ru-RU" sz="2800" dirty="0" smtClean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0"/>
            <a:ext cx="6192688" cy="1143000"/>
          </a:xfrm>
        </p:spPr>
        <p:txBody>
          <a:bodyPr/>
          <a:lstStyle/>
          <a:p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Орден Красной Звезды:</a:t>
            </a:r>
            <a:endParaRPr lang="ru-RU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260648"/>
            <a:ext cx="1645051" cy="1598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9241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0"/>
            <a:ext cx="7772400" cy="1628800"/>
          </a:xfrm>
        </p:spPr>
        <p:txBody>
          <a:bodyPr/>
          <a:lstStyle/>
          <a:p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Таким Сергей Яковлевич встретил Великую Победу.</a:t>
            </a: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484784"/>
            <a:ext cx="6840707" cy="5131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2702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37908" y="2996952"/>
            <a:ext cx="8229600" cy="237626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ln w="3200">
                  <a:solidFill>
                    <a:srgbClr val="C00000">
                      <a:alpha val="25000"/>
                    </a:srgbClr>
                  </a:solidFill>
                  <a:prstDash val="solid"/>
                  <a:round/>
                </a:ln>
                <a:solidFill>
                  <a:schemeClr val="accent2">
                    <a:lumMod val="50000"/>
                  </a:schemeClr>
                </a:solidFill>
              </a:rPr>
              <a:t>Мои прадеды:</a:t>
            </a:r>
            <a:br>
              <a:rPr lang="ru-RU" dirty="0" smtClean="0">
                <a:ln w="3200">
                  <a:solidFill>
                    <a:srgbClr val="C00000">
                      <a:alpha val="25000"/>
                    </a:srgbClr>
                  </a:solidFill>
                  <a:prstDash val="solid"/>
                  <a:round/>
                </a:ln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dirty="0" smtClean="0">
                <a:ln w="3200">
                  <a:solidFill>
                    <a:srgbClr val="C00000">
                      <a:alpha val="25000"/>
                    </a:srgbClr>
                  </a:solidFill>
                  <a:prstDash val="solid"/>
                  <a:round/>
                </a:ln>
                <a:solidFill>
                  <a:schemeClr val="accent2">
                    <a:lumMod val="50000"/>
                  </a:schemeClr>
                </a:solidFill>
              </a:rPr>
              <a:t>Блинов Андрей Матвеевич – 1913 г.р.</a:t>
            </a:r>
            <a:br>
              <a:rPr lang="ru-RU" dirty="0" smtClean="0">
                <a:ln w="3200">
                  <a:solidFill>
                    <a:srgbClr val="C00000">
                      <a:alpha val="25000"/>
                    </a:srgbClr>
                  </a:solidFill>
                  <a:prstDash val="solid"/>
                  <a:round/>
                </a:ln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dirty="0" err="1" smtClean="0">
                <a:ln w="3200">
                  <a:solidFill>
                    <a:srgbClr val="C00000">
                      <a:alpha val="25000"/>
                    </a:srgbClr>
                  </a:solidFill>
                  <a:prstDash val="solid"/>
                  <a:round/>
                </a:ln>
                <a:solidFill>
                  <a:schemeClr val="accent2">
                    <a:lumMod val="50000"/>
                  </a:schemeClr>
                </a:solidFill>
              </a:rPr>
              <a:t>Мацикин</a:t>
            </a:r>
            <a:r>
              <a:rPr lang="ru-RU" dirty="0" smtClean="0">
                <a:ln w="3200">
                  <a:solidFill>
                    <a:srgbClr val="C00000">
                      <a:alpha val="25000"/>
                    </a:srgbClr>
                  </a:solidFill>
                  <a:prstDash val="solid"/>
                  <a:round/>
                </a:ln>
                <a:solidFill>
                  <a:schemeClr val="accent2">
                    <a:lumMod val="50000"/>
                  </a:schemeClr>
                </a:solidFill>
              </a:rPr>
              <a:t> Сергей Яковлевич – 1918 г.р.</a:t>
            </a:r>
            <a:endParaRPr lang="ru-RU" dirty="0">
              <a:ln w="3200">
                <a:solidFill>
                  <a:srgbClr val="C00000">
                    <a:alpha val="25000"/>
                  </a:srgbClr>
                </a:solidFill>
                <a:prstDash val="solid"/>
                <a:round/>
              </a:ln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Заголовок 2"/>
          <p:cNvSpPr txBox="1">
            <a:spLocks/>
          </p:cNvSpPr>
          <p:nvPr/>
        </p:nvSpPr>
        <p:spPr>
          <a:xfrm>
            <a:off x="467544" y="548680"/>
            <a:ext cx="8229600" cy="2304256"/>
          </a:xfrm>
          <a:prstGeom prst="rect">
            <a:avLst/>
          </a:prstGeom>
          <a:ln w="6350" cap="rnd">
            <a:noFill/>
          </a:ln>
        </p:spPr>
        <p:txBody>
          <a:bodyPr vert="horz" rtlCol="0" anchor="b" anchorCtr="0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900" b="0" i="0" u="none" strike="noStrike" kern="1200" cap="none" spc="-100" normalizeH="0" baseline="0" noProof="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accent4">
                    <a:lumMod val="50000"/>
                  </a:schemeClr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+mj-lt"/>
                <a:ea typeface="+mj-ea"/>
                <a:cs typeface="+mj-cs"/>
              </a:rPr>
              <a:t>Герои Великой отечественной войны в моей семье</a:t>
            </a:r>
            <a:r>
              <a:rPr kumimoji="0" lang="ru-RU" sz="4200" b="0" i="0" u="none" strike="noStrike" kern="1200" cap="none" spc="-100" normalizeH="0" baseline="0" noProof="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accent4">
                    <a:lumMod val="50000"/>
                  </a:schemeClr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4200" b="0" i="0" u="none" strike="noStrike" kern="1200" cap="none" spc="-100" normalizeH="0" baseline="0" noProof="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accent4">
                    <a:lumMod val="50000"/>
                  </a:schemeClr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4200" b="0" i="0" u="none" strike="noStrike" kern="1200" cap="none" spc="-100" normalizeH="0" baseline="0" noProof="0" dirty="0">
              <a:ln w="3200">
                <a:solidFill>
                  <a:schemeClr val="bg2">
                    <a:shade val="75000"/>
                    <a:alpha val="25000"/>
                  </a:schemeClr>
                </a:solidFill>
                <a:prstDash val="solid"/>
                <a:round/>
              </a:ln>
              <a:solidFill>
                <a:schemeClr val="accent4">
                  <a:lumMod val="50000"/>
                </a:schemeClr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  <a:innerShdw blurRad="50800" dist="25400" dir="13500000">
                  <a:prstClr val="black">
                    <a:alpha val="70000"/>
                  </a:prstClr>
                </a:inn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95536" y="1484784"/>
            <a:ext cx="8229600" cy="2299320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</a:rPr>
              <a:t>Докладчик </a:t>
            </a:r>
            <a:br>
              <a:rPr lang="ru-RU" b="1" dirty="0" smtClean="0">
                <a:solidFill>
                  <a:schemeClr val="accent4">
                    <a:lumMod val="50000"/>
                  </a:schemeClr>
                </a:solidFill>
              </a:rPr>
            </a:b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</a:rPr>
              <a:t>воспитанница 9 г класса</a:t>
            </a:r>
            <a:br>
              <a:rPr lang="ru-RU" b="1" dirty="0" smtClean="0">
                <a:solidFill>
                  <a:schemeClr val="accent4">
                    <a:lumMod val="50000"/>
                  </a:schemeClr>
                </a:solidFill>
              </a:rPr>
            </a:b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</a:rPr>
              <a:t>Блинова Анна.</a:t>
            </a:r>
            <a:endParaRPr lang="ru-RU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7" name="Заголовок 4"/>
          <p:cNvSpPr txBox="1">
            <a:spLocks/>
          </p:cNvSpPr>
          <p:nvPr/>
        </p:nvSpPr>
        <p:spPr>
          <a:xfrm>
            <a:off x="539552" y="3717032"/>
            <a:ext cx="8229600" cy="2299320"/>
          </a:xfrm>
          <a:prstGeom prst="rect">
            <a:avLst/>
          </a:prstGeom>
          <a:ln w="6350" cap="rnd">
            <a:noFill/>
          </a:ln>
        </p:spPr>
        <p:txBody>
          <a:bodyPr vert="horz" rtlCol="0" anchor="b" anchorCtr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1" u="none" strike="noStrike" kern="1200" cap="none" spc="-100" normalizeH="0" baseline="0" noProof="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accent6">
                    <a:lumMod val="50000"/>
                  </a:schemeClr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+mj-lt"/>
                <a:ea typeface="+mj-ea"/>
                <a:cs typeface="+mj-cs"/>
              </a:rPr>
              <a:t>Используемые при подготовке презентации</a:t>
            </a:r>
            <a:r>
              <a:rPr kumimoji="0" lang="ru-RU" sz="3600" b="0" i="1" u="none" strike="noStrike" kern="1200" cap="none" spc="-100" normalizeH="0" noProof="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accent6">
                    <a:lumMod val="50000"/>
                  </a:schemeClr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+mj-lt"/>
                <a:ea typeface="+mj-ea"/>
                <a:cs typeface="+mj-cs"/>
              </a:rPr>
              <a:t> ресурсы (</a:t>
            </a:r>
            <a:r>
              <a:rPr kumimoji="0" lang="ru-RU" sz="3600" b="0" i="1" u="none" strike="noStrike" kern="1200" cap="none" spc="-100" normalizeH="0" noProof="0" dirty="0" err="1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accent6">
                    <a:lumMod val="50000"/>
                  </a:schemeClr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+mj-lt"/>
                <a:ea typeface="+mj-ea"/>
                <a:cs typeface="+mj-cs"/>
              </a:rPr>
              <a:t>веб-сайты</a:t>
            </a:r>
            <a:r>
              <a:rPr kumimoji="0" lang="ru-RU" sz="3600" b="0" i="1" u="none" strike="noStrike" kern="1200" cap="none" spc="-100" normalizeH="0" noProof="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accent6">
                    <a:lumMod val="50000"/>
                  </a:schemeClr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+mj-lt"/>
                <a:ea typeface="+mj-ea"/>
                <a:cs typeface="+mj-cs"/>
              </a:rPr>
              <a:t>):</a:t>
            </a:r>
            <a:endParaRPr kumimoji="0" lang="ru-RU" sz="3600" b="0" i="1" u="none" strike="noStrike" kern="1200" cap="none" spc="-100" normalizeH="0" baseline="0" noProof="0" dirty="0">
              <a:ln w="3200">
                <a:solidFill>
                  <a:schemeClr val="bg2">
                    <a:shade val="75000"/>
                    <a:alpha val="25000"/>
                  </a:schemeClr>
                </a:solidFill>
                <a:prstDash val="solid"/>
                <a:round/>
              </a:ln>
              <a:solidFill>
                <a:schemeClr val="accent6">
                  <a:lumMod val="50000"/>
                </a:schemeClr>
              </a:solidFill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889530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bannerLogo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27584" y="2564904"/>
            <a:ext cx="7097479" cy="3409575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9552" y="332656"/>
            <a:ext cx="8229600" cy="2155304"/>
          </a:xfrm>
        </p:spPr>
        <p:txBody>
          <a:bodyPr>
            <a:normAutofit/>
          </a:bodyPr>
          <a:lstStyle/>
          <a:p>
            <a:pPr algn="ctr"/>
            <a:r>
              <a:rPr lang="ru-RU" sz="4800" dirty="0" smtClean="0">
                <a:solidFill>
                  <a:schemeClr val="accent6">
                    <a:lumMod val="50000"/>
                  </a:schemeClr>
                </a:solidFill>
              </a:rPr>
              <a:t>Подвиг народа</a:t>
            </a:r>
            <a:r>
              <a:rPr lang="ru-RU" sz="4400" dirty="0" smtClean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sz="4400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en-US" sz="4000" i="1" dirty="0" smtClean="0">
                <a:solidFill>
                  <a:schemeClr val="accent6">
                    <a:lumMod val="50000"/>
                  </a:schemeClr>
                </a:solidFill>
              </a:rPr>
              <a:t>http://www.podvignaroda.mil.ru</a:t>
            </a:r>
            <a:endParaRPr lang="ru-RU" sz="4000" i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0303441_622986561121069_1973194871745650020_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339752" y="1988840"/>
            <a:ext cx="4536504" cy="4536504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74848" y="332656"/>
            <a:ext cx="8229600" cy="1728192"/>
          </a:xfrm>
        </p:spPr>
        <p:txBody>
          <a:bodyPr>
            <a:normAutofit/>
          </a:bodyPr>
          <a:lstStyle/>
          <a:p>
            <a:pPr algn="ctr"/>
            <a:r>
              <a:rPr lang="ru-RU" sz="4800" dirty="0" smtClean="0">
                <a:solidFill>
                  <a:schemeClr val="accent6">
                    <a:lumMod val="50000"/>
                  </a:schemeClr>
                </a:solidFill>
              </a:rPr>
              <a:t>Календарь Победы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en-US" i="1" dirty="0" smtClean="0">
                <a:solidFill>
                  <a:schemeClr val="accent6">
                    <a:lumMod val="50000"/>
                  </a:schemeClr>
                </a:solidFill>
              </a:rPr>
              <a:t>http://pobeda.elar.ru</a:t>
            </a:r>
            <a:endParaRPr lang="ru-RU" i="1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74848" y="332656"/>
            <a:ext cx="8229600" cy="1728192"/>
          </a:xfrm>
        </p:spPr>
        <p:txBody>
          <a:bodyPr>
            <a:normAutofit/>
          </a:bodyPr>
          <a:lstStyle/>
          <a:p>
            <a:pPr algn="ctr"/>
            <a:r>
              <a:rPr lang="ru-RU" sz="4800" dirty="0" smtClean="0">
                <a:solidFill>
                  <a:schemeClr val="accent6">
                    <a:lumMod val="50000"/>
                  </a:schemeClr>
                </a:solidFill>
              </a:rPr>
              <a:t>Память народа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en-US" i="1" dirty="0" smtClean="0">
                <a:solidFill>
                  <a:schemeClr val="accent6">
                    <a:lumMod val="50000"/>
                  </a:schemeClr>
                </a:solidFill>
              </a:rPr>
              <a:t>http://pamyat-naroda.ru/</a:t>
            </a:r>
            <a:endParaRPr lang="ru-RU" i="1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6" name="Содержимое 5" descr="site-mo-rf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23728" y="2132856"/>
            <a:ext cx="4830741" cy="418204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1261938590_1-4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  <a:lum contrast="-30000"/>
          </a:blip>
          <a:stretch>
            <a:fillRect/>
          </a:stretch>
        </p:blipFill>
        <p:spPr>
          <a:xfrm>
            <a:off x="395536" y="692696"/>
            <a:ext cx="8424936" cy="5429403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476672"/>
            <a:ext cx="8229600" cy="5436840"/>
          </a:xfrm>
        </p:spPr>
        <p:txBody>
          <a:bodyPr>
            <a:noAutofit/>
          </a:bodyPr>
          <a:lstStyle/>
          <a:p>
            <a:r>
              <a:rPr lang="ru-RU" sz="3200" dirty="0" smtClean="0">
                <a:ln w="12700">
                  <a:solidFill>
                    <a:schemeClr val="accent6">
                      <a:alpha val="25000"/>
                    </a:schemeClr>
                  </a:solidFill>
                  <a:prstDash val="solid"/>
                  <a:round/>
                </a:ln>
                <a:solidFill>
                  <a:sysClr val="windowText" lastClr="000000"/>
                </a:solidFill>
              </a:rPr>
              <a:t>Основную тяжесть борьбы в самые тяжелые для нашей страны годы с танками приняла на себя противотанковая артиллерия. </a:t>
            </a:r>
            <a:br>
              <a:rPr lang="ru-RU" sz="3200" dirty="0" smtClean="0">
                <a:ln w="12700">
                  <a:solidFill>
                    <a:schemeClr val="accent6">
                      <a:alpha val="25000"/>
                    </a:schemeClr>
                  </a:solidFill>
                  <a:prstDash val="solid"/>
                  <a:round/>
                </a:ln>
                <a:solidFill>
                  <a:sysClr val="windowText" lastClr="000000"/>
                </a:solidFill>
              </a:rPr>
            </a:br>
            <a:r>
              <a:rPr lang="ru-RU" sz="3200" dirty="0" smtClean="0">
                <a:ln w="12700">
                  <a:solidFill>
                    <a:schemeClr val="accent6">
                      <a:alpha val="25000"/>
                    </a:schemeClr>
                  </a:solidFill>
                  <a:prstDash val="solid"/>
                  <a:round/>
                </a:ln>
                <a:solidFill>
                  <a:sysClr val="windowText" lastClr="000000"/>
                </a:solidFill>
              </a:rPr>
              <a:t>«Ствол длинный, жизнь короткая»,</a:t>
            </a:r>
            <a:br>
              <a:rPr lang="ru-RU" sz="3200" dirty="0" smtClean="0">
                <a:ln w="12700">
                  <a:solidFill>
                    <a:schemeClr val="accent6">
                      <a:alpha val="25000"/>
                    </a:schemeClr>
                  </a:solidFill>
                  <a:prstDash val="solid"/>
                  <a:round/>
                </a:ln>
                <a:solidFill>
                  <a:sysClr val="windowText" lastClr="000000"/>
                </a:solidFill>
              </a:rPr>
            </a:br>
            <a:r>
              <a:rPr lang="ru-RU" sz="3200" dirty="0" smtClean="0">
                <a:ln w="12700">
                  <a:solidFill>
                    <a:schemeClr val="accent6">
                      <a:alpha val="25000"/>
                    </a:schemeClr>
                  </a:solidFill>
                  <a:prstDash val="solid"/>
                  <a:round/>
                </a:ln>
                <a:solidFill>
                  <a:sysClr val="windowText" lastClr="000000"/>
                </a:solidFill>
              </a:rPr>
              <a:t>«Прощай, Родина!»... </a:t>
            </a:r>
            <a:br>
              <a:rPr lang="ru-RU" sz="3200" dirty="0" smtClean="0">
                <a:ln w="12700">
                  <a:solidFill>
                    <a:schemeClr val="accent6">
                      <a:alpha val="25000"/>
                    </a:schemeClr>
                  </a:solidFill>
                  <a:prstDash val="solid"/>
                  <a:round/>
                </a:ln>
                <a:solidFill>
                  <a:sysClr val="windowText" lastClr="000000"/>
                </a:solidFill>
              </a:rPr>
            </a:br>
            <a:r>
              <a:rPr lang="ru-RU" sz="3200" dirty="0" smtClean="0">
                <a:ln w="12700">
                  <a:solidFill>
                    <a:schemeClr val="accent6">
                      <a:alpha val="25000"/>
                    </a:schemeClr>
                  </a:solidFill>
                  <a:prstDash val="solid"/>
                  <a:round/>
                </a:ln>
                <a:solidFill>
                  <a:sysClr val="windowText" lastClr="000000"/>
                </a:solidFill>
              </a:rPr>
              <a:t>Какими только эпитетами не награждались бойцы и командиры, которые воевали в артиллерии, стоявшей на прямой наводке сразу позади, а то и впереди порядков пехоты. </a:t>
            </a:r>
            <a:endParaRPr lang="ru-RU" sz="3200" dirty="0">
              <a:ln w="12700">
                <a:solidFill>
                  <a:schemeClr val="accent6">
                    <a:alpha val="25000"/>
                  </a:schemeClr>
                </a:solidFill>
                <a:prstDash val="solid"/>
                <a:round/>
              </a:ln>
              <a:solidFill>
                <a:sysClr val="windowText" lastClr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://bug-voenpoisk.ucoz.ru/vsakoe/-3.jpg"/>
          <p:cNvPicPr/>
          <p:nvPr/>
        </p:nvPicPr>
        <p:blipFill>
          <a:blip r:embed="rId2" cstate="print">
            <a:lum bright="27000" contrast="-47000"/>
          </a:blip>
          <a:srcRect/>
          <a:stretch>
            <a:fillRect/>
          </a:stretch>
        </p:blipFill>
        <p:spPr bwMode="auto">
          <a:xfrm>
            <a:off x="323528" y="404664"/>
            <a:ext cx="8496944" cy="6032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520" y="620688"/>
            <a:ext cx="8568952" cy="5652864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Фронтовая судьба моих героев была связана с артиллерией: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en-US" dirty="0" smtClean="0"/>
              <a:t>   </a:t>
            </a:r>
            <a:r>
              <a:rPr lang="ru-RU" sz="4000" dirty="0" smtClean="0">
                <a:solidFill>
                  <a:schemeClr val="bg2">
                    <a:lumMod val="50000"/>
                  </a:schemeClr>
                </a:solidFill>
              </a:rPr>
              <a:t>Андрей Матвеевич служил командиром 76 мм орудия 688 артиллерийского полка 239 стрелковой Краснознаменной дивизии</a:t>
            </a:r>
            <a:r>
              <a:rPr lang="en-US" sz="4000" dirty="0" smtClean="0">
                <a:solidFill>
                  <a:schemeClr val="bg2">
                    <a:lumMod val="50000"/>
                  </a:schemeClr>
                </a:solidFill>
              </a:rPr>
              <a:t/>
            </a:r>
            <a:br>
              <a:rPr lang="en-US" sz="4000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en-US" sz="4000" dirty="0" smtClean="0">
                <a:solidFill>
                  <a:schemeClr val="bg2">
                    <a:lumMod val="50000"/>
                  </a:schemeClr>
                </a:solidFill>
              </a:rPr>
              <a:t>   </a:t>
            </a:r>
            <a:r>
              <a:rPr lang="ru-RU" sz="4000" dirty="0" smtClean="0">
                <a:solidFill>
                  <a:schemeClr val="bg2">
                    <a:lumMod val="50000"/>
                  </a:schemeClr>
                </a:solidFill>
              </a:rPr>
              <a:t>Сергей Яковлевич служил наводчиком 45 мм орудия 1263стрелкового полка 381 стрелковой дивизии</a:t>
            </a:r>
            <a:endParaRPr lang="ru-RU" sz="40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http://bug-voenpoisk.ucoz.ru/vsakoe/76_1939.jpg"/>
          <p:cNvPicPr>
            <a:picLocks noGrp="1"/>
          </p:cNvPicPr>
          <p:nvPr>
            <p:ph idx="1"/>
          </p:nvPr>
        </p:nvPicPr>
        <p:blipFill>
          <a:blip r:embed="rId2" cstate="print">
            <a:lum bright="34000" contrast="-52000"/>
          </a:blip>
          <a:srcRect/>
          <a:stretch>
            <a:fillRect/>
          </a:stretch>
        </p:blipFill>
        <p:spPr bwMode="auto">
          <a:xfrm>
            <a:off x="467544" y="548680"/>
            <a:ext cx="8208912" cy="5688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6444952"/>
          </a:xfrm>
        </p:spPr>
        <p:txBody>
          <a:bodyPr>
            <a:normAutofit/>
          </a:bodyPr>
          <a:lstStyle/>
          <a:p>
            <a:r>
              <a:rPr lang="ru-RU" dirty="0" smtClean="0">
                <a:ln w="3200">
                  <a:solidFill>
                    <a:schemeClr val="bg1"/>
                  </a:solidFill>
                  <a:prstDash val="solid"/>
                  <a:round/>
                </a:ln>
              </a:rPr>
              <a:t/>
            </a:r>
            <a:br>
              <a:rPr lang="ru-RU" dirty="0" smtClean="0">
                <a:ln w="3200">
                  <a:solidFill>
                    <a:schemeClr val="bg1"/>
                  </a:solidFill>
                  <a:prstDash val="solid"/>
                  <a:round/>
                </a:ln>
              </a:rPr>
            </a:br>
            <a:r>
              <a:rPr lang="ru-RU" sz="3100" dirty="0" smtClean="0">
                <a:ln w="3200">
                  <a:solidFill>
                    <a:schemeClr val="bg1"/>
                  </a:solidFill>
                  <a:prstDash val="solid"/>
                  <a:round/>
                </a:ln>
                <a:solidFill>
                  <a:schemeClr val="accent6">
                    <a:lumMod val="50000"/>
                  </a:schemeClr>
                </a:solidFill>
              </a:rPr>
              <a:t>На долю артиллеристов орудий калибра 45 и 76 миллиметров легла самая ответственная и смертельно опасная задача – выбивать немецкие танки. Каждый бой, каждый подбитый танк давался кровью. Каждая смена позиции – потом. Победа в противостоянии бронированного и хорошо вооруженного танка с людьми, спрятавшимися за щитом орудия, требует от последних колоссальной выдержки, отваги и мастерства.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152400"/>
            <a:ext cx="8291264" cy="6228928"/>
          </a:xfrm>
        </p:spPr>
        <p:txBody>
          <a:bodyPr>
            <a:normAutofit/>
          </a:bodyPr>
          <a:lstStyle/>
          <a:p>
            <a:r>
              <a:rPr lang="en-US" sz="3600" dirty="0" smtClean="0">
                <a:ln w="3200">
                  <a:solidFill>
                    <a:srgbClr val="FF0000">
                      <a:alpha val="25000"/>
                    </a:srgbClr>
                  </a:solidFill>
                  <a:prstDash val="solid"/>
                  <a:round/>
                </a:ln>
                <a:solidFill>
                  <a:schemeClr val="bg2">
                    <a:lumMod val="50000"/>
                  </a:schemeClr>
                </a:solidFill>
              </a:rPr>
              <a:t>  </a:t>
            </a:r>
            <a:r>
              <a:rPr lang="ru-RU" sz="3600" dirty="0" smtClean="0">
                <a:ln w="3200">
                  <a:solidFill>
                    <a:srgbClr val="FF0000">
                      <a:alpha val="25000"/>
                    </a:srgbClr>
                  </a:solidFill>
                  <a:prstDash val="solid"/>
                  <a:round/>
                </a:ln>
                <a:solidFill>
                  <a:schemeClr val="bg2">
                    <a:lumMod val="50000"/>
                  </a:schemeClr>
                </a:solidFill>
              </a:rPr>
              <a:t>Блинов Андрей Матвеевич ушел на фронт добровольцем в марте 1942 года </a:t>
            </a:r>
            <a:r>
              <a:rPr lang="en-US" sz="3600" dirty="0" smtClean="0">
                <a:ln w="3200">
                  <a:solidFill>
                    <a:srgbClr val="FF0000">
                      <a:alpha val="25000"/>
                    </a:srgbClr>
                  </a:solidFill>
                  <a:prstDash val="solid"/>
                  <a:round/>
                </a:ln>
                <a:solidFill>
                  <a:schemeClr val="bg2">
                    <a:lumMod val="50000"/>
                  </a:schemeClr>
                </a:solidFill>
              </a:rPr>
              <a:t>.</a:t>
            </a:r>
            <a:r>
              <a:rPr lang="ru-RU" sz="3600" dirty="0" smtClean="0">
                <a:ln w="3200">
                  <a:solidFill>
                    <a:srgbClr val="FF0000">
                      <a:alpha val="25000"/>
                    </a:srgbClr>
                  </a:solidFill>
                  <a:prstDash val="solid"/>
                  <a:round/>
                </a:ln>
                <a:solidFill>
                  <a:schemeClr val="bg2">
                    <a:lumMod val="50000"/>
                  </a:schemeClr>
                </a:solidFill>
              </a:rPr>
              <a:t/>
            </a:r>
            <a:br>
              <a:rPr lang="ru-RU" sz="3600" dirty="0" smtClean="0">
                <a:ln w="3200">
                  <a:solidFill>
                    <a:srgbClr val="FF0000">
                      <a:alpha val="25000"/>
                    </a:srgbClr>
                  </a:solidFill>
                  <a:prstDash val="solid"/>
                  <a:round/>
                </a:ln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3600" dirty="0" smtClean="0">
                <a:ln w="3200">
                  <a:solidFill>
                    <a:srgbClr val="FF0000">
                      <a:alpha val="25000"/>
                    </a:srgbClr>
                  </a:solidFill>
                  <a:prstDash val="solid"/>
                  <a:round/>
                </a:ln>
                <a:solidFill>
                  <a:schemeClr val="bg2">
                    <a:lumMod val="50000"/>
                  </a:schemeClr>
                </a:solidFill>
              </a:rPr>
              <a:t>В составе 239 стрелковой Краснознаменной </a:t>
            </a:r>
            <a:r>
              <a:rPr lang="ru-RU" sz="3600" dirty="0" smtClean="0">
                <a:ln w="3200">
                  <a:solidFill>
                    <a:srgbClr val="FF0000">
                      <a:alpha val="25000"/>
                    </a:srgbClr>
                  </a:solidFill>
                  <a:prstDash val="solid"/>
                  <a:round/>
                </a:ln>
                <a:solidFill>
                  <a:schemeClr val="bg2">
                    <a:lumMod val="50000"/>
                  </a:schemeClr>
                </a:solidFill>
              </a:rPr>
              <a:t>дивизии. Участвовал во </a:t>
            </a:r>
            <a:r>
              <a:rPr lang="ru-RU" sz="3600" dirty="0" smtClean="0">
                <a:ln w="3200">
                  <a:solidFill>
                    <a:srgbClr val="FF0000">
                      <a:alpha val="25000"/>
                    </a:srgbClr>
                  </a:solidFill>
                  <a:prstDash val="solid"/>
                  <a:round/>
                </a:ln>
                <a:solidFill>
                  <a:schemeClr val="bg2">
                    <a:lumMod val="50000"/>
                  </a:schemeClr>
                </a:solidFill>
              </a:rPr>
              <a:t>многих боях и сражениях</a:t>
            </a:r>
            <a:r>
              <a:rPr lang="en-US" sz="3600" dirty="0">
                <a:ln w="3200">
                  <a:solidFill>
                    <a:srgbClr val="FF0000">
                      <a:alpha val="25000"/>
                    </a:srgbClr>
                  </a:solidFill>
                  <a:prstDash val="solid"/>
                  <a:round/>
                </a:ln>
                <a:solidFill>
                  <a:schemeClr val="bg2">
                    <a:lumMod val="50000"/>
                  </a:schemeClr>
                </a:solidFill>
              </a:rPr>
              <a:t>.</a:t>
            </a:r>
            <a:r>
              <a:rPr lang="ru-RU" sz="3600" dirty="0" smtClean="0">
                <a:solidFill>
                  <a:schemeClr val="bg2">
                    <a:lumMod val="50000"/>
                  </a:schemeClr>
                </a:solidFill>
              </a:rPr>
              <a:t/>
            </a:r>
            <a:br>
              <a:rPr lang="ru-RU" sz="3600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36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3600" dirty="0" smtClean="0">
                <a:solidFill>
                  <a:schemeClr val="bg2">
                    <a:lumMod val="50000"/>
                  </a:schemeClr>
                </a:solidFill>
              </a:rPr>
              <a:t>  </a:t>
            </a:r>
            <a:r>
              <a:rPr lang="ru-RU" sz="3600" dirty="0" smtClean="0">
                <a:solidFill>
                  <a:schemeClr val="bg2">
                    <a:lumMod val="50000"/>
                  </a:schemeClr>
                </a:solidFill>
              </a:rPr>
              <a:t>В </a:t>
            </a:r>
            <a:r>
              <a:rPr lang="ru-RU" sz="3600" b="1" dirty="0" smtClean="0">
                <a:solidFill>
                  <a:schemeClr val="bg2">
                    <a:lumMod val="50000"/>
                  </a:schemeClr>
                </a:solidFill>
              </a:rPr>
              <a:t>августе 1942 года </a:t>
            </a:r>
            <a:r>
              <a:rPr lang="ru-RU" sz="3600" dirty="0" smtClean="0">
                <a:solidFill>
                  <a:schemeClr val="bg2">
                    <a:lumMod val="50000"/>
                  </a:schemeClr>
                </a:solidFill>
              </a:rPr>
              <a:t>в рамках </a:t>
            </a:r>
            <a:r>
              <a:rPr lang="ru-RU" sz="3600" b="1" dirty="0" smtClean="0">
                <a:solidFill>
                  <a:schemeClr val="bg2">
                    <a:lumMod val="50000"/>
                  </a:schemeClr>
                </a:solidFill>
              </a:rPr>
              <a:t>Ржевско-</a:t>
            </a:r>
            <a:r>
              <a:rPr lang="ru-RU" sz="3600" b="1" dirty="0" err="1" smtClean="0">
                <a:solidFill>
                  <a:schemeClr val="bg2">
                    <a:lumMod val="50000"/>
                  </a:schemeClr>
                </a:solidFill>
              </a:rPr>
              <a:t>Сычевской</a:t>
            </a:r>
            <a:r>
              <a:rPr lang="ru-RU" sz="3600" b="1" dirty="0" smtClean="0">
                <a:solidFill>
                  <a:schemeClr val="bg2">
                    <a:lumMod val="50000"/>
                  </a:schemeClr>
                </a:solidFill>
              </a:rPr>
              <a:t> операции</a:t>
            </a:r>
            <a:r>
              <a:rPr lang="ru-RU" sz="36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3600" dirty="0" smtClean="0">
                <a:solidFill>
                  <a:schemeClr val="bg2">
                    <a:lumMod val="50000"/>
                  </a:schemeClr>
                </a:solidFill>
              </a:rPr>
              <a:t>принимал </a:t>
            </a:r>
            <a:r>
              <a:rPr lang="ru-RU" sz="3600" dirty="0" smtClean="0">
                <a:solidFill>
                  <a:schemeClr val="bg2">
                    <a:lumMod val="50000"/>
                  </a:schemeClr>
                </a:solidFill>
              </a:rPr>
              <a:t>участие в освобождении населённых пунктов Калининской области. </a:t>
            </a:r>
            <a:br>
              <a:rPr lang="ru-RU" sz="3600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en-US" sz="3600" dirty="0" smtClean="0">
                <a:solidFill>
                  <a:schemeClr val="bg2">
                    <a:lumMod val="50000"/>
                  </a:schemeClr>
                </a:solidFill>
              </a:rPr>
              <a:t>     </a:t>
            </a:r>
            <a:r>
              <a:rPr lang="ru-RU" sz="3600" dirty="0" smtClean="0">
                <a:solidFill>
                  <a:schemeClr val="bg2">
                    <a:lumMod val="50000"/>
                  </a:schemeClr>
                </a:solidFill>
              </a:rPr>
              <a:t>В </a:t>
            </a:r>
            <a:r>
              <a:rPr lang="ru-RU" sz="3600" b="1" dirty="0" smtClean="0">
                <a:solidFill>
                  <a:schemeClr val="bg2">
                    <a:lumMod val="50000"/>
                  </a:schemeClr>
                </a:solidFill>
              </a:rPr>
              <a:t>ноябре 1942</a:t>
            </a:r>
            <a:r>
              <a:rPr lang="ru-RU" sz="3600" dirty="0" smtClean="0">
                <a:solidFill>
                  <a:schemeClr val="bg2">
                    <a:lumMod val="50000"/>
                  </a:schemeClr>
                </a:solidFill>
              </a:rPr>
              <a:t> года </a:t>
            </a:r>
            <a:r>
              <a:rPr lang="ru-RU" sz="3600" dirty="0" smtClean="0">
                <a:solidFill>
                  <a:schemeClr val="bg2">
                    <a:lumMod val="50000"/>
                  </a:schemeClr>
                </a:solidFill>
              </a:rPr>
              <a:t>участвовал </a:t>
            </a:r>
            <a:r>
              <a:rPr lang="ru-RU" sz="3600" dirty="0" smtClean="0">
                <a:solidFill>
                  <a:schemeClr val="bg2">
                    <a:lumMod val="50000"/>
                  </a:schemeClr>
                </a:solidFill>
              </a:rPr>
              <a:t>в </a:t>
            </a:r>
            <a:r>
              <a:rPr lang="ru-RU" sz="3600" b="1" dirty="0" smtClean="0">
                <a:solidFill>
                  <a:schemeClr val="bg2">
                    <a:lumMod val="50000"/>
                  </a:schemeClr>
                </a:solidFill>
              </a:rPr>
              <a:t>Ржевско-Вяземской операции</a:t>
            </a:r>
            <a:r>
              <a:rPr lang="en-US" sz="3600" b="1" dirty="0" smtClean="0">
                <a:solidFill>
                  <a:schemeClr val="bg2">
                    <a:lumMod val="50000"/>
                  </a:schemeClr>
                </a:solidFill>
              </a:rPr>
              <a:t>/</a:t>
            </a:r>
            <a:endParaRPr lang="ru-RU" sz="3600" b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024px-Operation_Iskra_January_1943._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99592" y="260648"/>
            <a:ext cx="6912768" cy="5912395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4725144"/>
            <a:ext cx="8568952" cy="1867272"/>
          </a:xfrm>
          <a:solidFill>
            <a:schemeClr val="accent1">
              <a:alpha val="89000"/>
            </a:schemeClr>
          </a:solidFill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chemeClr val="bg2">
                    <a:lumMod val="50000"/>
                  </a:schemeClr>
                </a:solidFill>
              </a:rPr>
              <a:t>Уже в январе 1943 года в составе 2 ударной армии </a:t>
            </a:r>
            <a:r>
              <a:rPr lang="ru-RU" sz="3600" dirty="0" err="1" smtClean="0">
                <a:solidFill>
                  <a:schemeClr val="bg2">
                    <a:lumMod val="50000"/>
                  </a:schemeClr>
                </a:solidFill>
              </a:rPr>
              <a:t>Волховского</a:t>
            </a:r>
            <a:r>
              <a:rPr lang="ru-RU" sz="3600" dirty="0" smtClean="0">
                <a:solidFill>
                  <a:schemeClr val="bg2">
                    <a:lumMod val="50000"/>
                  </a:schemeClr>
                </a:solidFill>
              </a:rPr>
              <a:t> фронта </a:t>
            </a:r>
            <a:r>
              <a:rPr lang="ru-RU" sz="3600" dirty="0" smtClean="0">
                <a:solidFill>
                  <a:schemeClr val="bg2">
                    <a:lumMod val="50000"/>
                  </a:schemeClr>
                </a:solidFill>
              </a:rPr>
              <a:t>участвовал </a:t>
            </a:r>
            <a:r>
              <a:rPr lang="ru-RU" sz="3600" dirty="0" smtClean="0">
                <a:solidFill>
                  <a:schemeClr val="bg2">
                    <a:lumMod val="50000"/>
                  </a:schemeClr>
                </a:solidFill>
              </a:rPr>
              <a:t>в прорыве блокады Ленинграда</a:t>
            </a:r>
            <a:r>
              <a:rPr lang="en-US" sz="3600" dirty="0" smtClean="0">
                <a:solidFill>
                  <a:schemeClr val="bg2">
                    <a:lumMod val="50000"/>
                  </a:schemeClr>
                </a:solidFill>
              </a:rPr>
              <a:t>.</a:t>
            </a:r>
            <a:endParaRPr lang="ru-RU" sz="36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За оборону Ленинграда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1149847"/>
            <a:ext cx="8640960" cy="4572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008" y="382862"/>
            <a:ext cx="7740352" cy="1728192"/>
          </a:xfrm>
        </p:spPr>
        <p:txBody>
          <a:bodyPr>
            <a:noAutofit/>
          </a:bodyPr>
          <a:lstStyle/>
          <a:p>
            <a:r>
              <a:rPr lang="ru-RU" sz="3600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Как участник прорыва блокады г. Ленинграда дедушка </a:t>
            </a:r>
            <a:r>
              <a:rPr lang="ru-RU" sz="3600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был награжден </a:t>
            </a:r>
            <a:r>
              <a:rPr lang="ru-RU" sz="3600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медалью </a:t>
            </a:r>
            <a:r>
              <a:rPr lang="ru-RU" sz="3600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«За оборону Ленинграда</a:t>
            </a:r>
            <a:r>
              <a:rPr lang="ru-RU" sz="3600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»</a:t>
            </a:r>
            <a:r>
              <a:rPr lang="en-US" sz="3600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  <a:endParaRPr lang="ru-RU" sz="3600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188640"/>
            <a:ext cx="1103298" cy="1922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482821"/>
            <a:ext cx="6865175" cy="414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5625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521</TotalTime>
  <Words>540</Words>
  <Application>Microsoft Office PowerPoint</Application>
  <PresentationFormat>Экран (4:3)</PresentationFormat>
  <Paragraphs>40</Paragraphs>
  <Slides>33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Бумажная</vt:lpstr>
      <vt:lpstr>Кто ковал Великую Победу?</vt:lpstr>
      <vt:lpstr>Безусловно – рядовые фронтовики !</vt:lpstr>
      <vt:lpstr>Мои прадеды: Блинов Андрей Матвеевич – 1913 г.р. Мацикин Сергей Яковлевич – 1918 г.р.</vt:lpstr>
      <vt:lpstr>Основную тяжесть борьбы в самые тяжелые для нашей страны годы с танками приняла на себя противотанковая артиллерия.  «Ствол длинный, жизнь короткая», «Прощай, Родина!»...  Какими только эпитетами не награждались бойцы и командиры, которые воевали в артиллерии, стоявшей на прямой наводке сразу позади, а то и впереди порядков пехоты. </vt:lpstr>
      <vt:lpstr>Фронтовая судьба моих героев была связана с артиллерией:     Андрей Матвеевич служил командиром 76 мм орудия 688 артиллерийского полка 239 стрелковой Краснознаменной дивизии    Сергей Яковлевич служил наводчиком 45 мм орудия 1263стрелкового полка 381 стрелковой дивизии</vt:lpstr>
      <vt:lpstr> На долю артиллеристов орудий калибра 45 и 76 миллиметров легла самая ответственная и смертельно опасная задача – выбивать немецкие танки. Каждый бой, каждый подбитый танк давался кровью. Каждая смена позиции – потом. Победа в противостоянии бронированного и хорошо вооруженного танка с людьми, спрятавшимися за щитом орудия, требует от последних колоссальной выдержки, отваги и мастерства. </vt:lpstr>
      <vt:lpstr>  Блинов Андрей Матвеевич ушел на фронт добровольцем в марте 1942 года . В составе 239 стрелковой Краснознаменной дивизии. Участвовал во многих боях и сражениях.    В августе 1942 года в рамках Ржевско-Сычевской операции принимал участие в освобождении населённых пунктов Калининской области.       В ноябре 1942 года участвовал в Ржевско-Вяземской операции/</vt:lpstr>
      <vt:lpstr>Уже в январе 1943 года в составе 2 ударной армии Волховского фронта участвовал в прорыве блокады Ленинграда.</vt:lpstr>
      <vt:lpstr>Как участник прорыва блокады г. Ленинграда дедушка был награжден медалью «За оборону Ленинграда».</vt:lpstr>
      <vt:lpstr>В ходе Новгородско-Лужской операции в составе войск 59 армии участвовал в освобождении Новгорода .</vt:lpstr>
      <vt:lpstr>За участие в  прорыве первой полосы обороны противника в боях под Новгородом дедушка был награжден Орденом Славы III степени.</vt:lpstr>
      <vt:lpstr>Кроме того, за освобождение Новгорода командиру дивизии приказом Верховного Главнокомандующего была объявлена благодарность.</vt:lpstr>
      <vt:lpstr>При дальнейшем продвижении на Псковском направлении было место очередному подвигу, за что награжден Орденом Отечественной войны II степени.</vt:lpstr>
      <vt:lpstr>   В июне 1944 года его дивизия вела тяжёлые наступательные бои в Островском районе Псковской области, в ходе которых погибло три из четырех командиров полков 239 дивизии, в том числе и командир 688 артиллерийского полка подполковник Павел Тимофеевич Нестеров.</vt:lpstr>
      <vt:lpstr>После описанных боёв дивизия была доукомплектована и с боями дошла до г. Риги. Частями дивизии была взята крепость в г. Двинске (ныне Даугавпилс), а также много других городов и населенных пунктов Прибалтики.</vt:lpstr>
      <vt:lpstr>С февраля 1945 года дедушкина дивизия была переброшена в Европу, где она принимала участие в освобождении городов Польши, Чехословакии и Германии. День Победы 9 мая 1945 года дедушка встретил в составе войск 1-го Украинского фронта  в пригороде Праги. Именно там их застал приказ о прекращении наступления.</vt:lpstr>
      <vt:lpstr>За проявленный героизм в ходе боев за освобождение населенных пунктов немецкой Силезии (ныне Польша) дедушка награжден Орденом Славы II степени.</vt:lpstr>
      <vt:lpstr>При рассказе о втором моем герое, Сергее Яковлевиче Мацикине,  я кратко расскажу о его подвигах в составе расчета противотанковой пушки 381 стрелковой дивизии и освещу вторую сторону этой страшной войны – личные трагедии и страдания.</vt:lpstr>
      <vt:lpstr>Военная служба у Сергея Яковлевича началась с сентября 1939 года.</vt:lpstr>
      <vt:lpstr>В период прохождения службы 1939-1940 годы дедушка участвовал в событиях Второй мировой войны – в 1939 году в Польском походе, в июне 1940 года - в присоединении Литвы к СССР. </vt:lpstr>
      <vt:lpstr>Таким он был в июле 1940 года.  (фото от  28 июля 1940 г., Литва)</vt:lpstr>
      <vt:lpstr>Но в декабре 1940 года он был комиссован по состоянию здоровья – получил воспаление легких в период службы в Литве. Уже менее чем через год в августе 1941 года дедушка вновь был призван в ряды Красной Армии – по мобилизации.</vt:lpstr>
      <vt:lpstr>Его личные страдания состояли в том, что в то время, когда он находился на фронте, 14 ноября 1941 года у него родилась дочь - моя бабушка Тамара Сергеевна.</vt:lpstr>
      <vt:lpstr>Сергей Яковлевич увидел свою дочь лишь спустя более чем четыре года – в мае 1946 года. Бабушка рассказывала, что конфеты, подаренные ей отцом в день их первой встречи, оказались самыми сладкими и долгожданными за всю жизнь. </vt:lpstr>
      <vt:lpstr>После Победного дня 9 мая 1945 г. ему пришлось дослуживать срочную службу – в период с июня 1945 г. по май 1946 г. он участвовал в операциях по зачистке городов Западной Украины от нацистских формирований.</vt:lpstr>
      <vt:lpstr>В период Великой Отечественной войны Сергей Яковлевич был удостоен рядом наград.</vt:lpstr>
      <vt:lpstr>Медаль «За отвагу»:</vt:lpstr>
      <vt:lpstr>Орден Красной Звезды:</vt:lpstr>
      <vt:lpstr>Таким Сергей Яковлевич встретил Великую Победу.</vt:lpstr>
      <vt:lpstr>Докладчик  воспитанница 9 г класса Блинова Анна.</vt:lpstr>
      <vt:lpstr>Подвиг народа http://www.podvignaroda.mil.ru</vt:lpstr>
      <vt:lpstr>Календарь Победы http://pobeda.elar.ru</vt:lpstr>
      <vt:lpstr>Память народа http://pamyat-naroda.ru/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Мацикин Сергей Яковлевич</dc:title>
  <dc:creator>Блинова Анна Александровна</dc:creator>
  <cp:lastModifiedBy>Поденок Татьяна Владимировна</cp:lastModifiedBy>
  <cp:revision>50</cp:revision>
  <dcterms:created xsi:type="dcterms:W3CDTF">2015-04-28T12:06:22Z</dcterms:created>
  <dcterms:modified xsi:type="dcterms:W3CDTF">2015-11-18T15:49:53Z</dcterms:modified>
</cp:coreProperties>
</file>