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285B-2F5C-4863-A2F7-5901730301B0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93F7-1B74-4235-BE64-5C4A18C2A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2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285B-2F5C-4863-A2F7-5901730301B0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93F7-1B74-4235-BE64-5C4A18C2A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8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285B-2F5C-4863-A2F7-5901730301B0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93F7-1B74-4235-BE64-5C4A18C2A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5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285B-2F5C-4863-A2F7-5901730301B0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93F7-1B74-4235-BE64-5C4A18C2A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6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285B-2F5C-4863-A2F7-5901730301B0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93F7-1B74-4235-BE64-5C4A18C2A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0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285B-2F5C-4863-A2F7-5901730301B0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93F7-1B74-4235-BE64-5C4A18C2A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1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285B-2F5C-4863-A2F7-5901730301B0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93F7-1B74-4235-BE64-5C4A18C2A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2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285B-2F5C-4863-A2F7-5901730301B0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93F7-1B74-4235-BE64-5C4A18C2A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7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285B-2F5C-4863-A2F7-5901730301B0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93F7-1B74-4235-BE64-5C4A18C2A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6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285B-2F5C-4863-A2F7-5901730301B0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93F7-1B74-4235-BE64-5C4A18C2A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9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285B-2F5C-4863-A2F7-5901730301B0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93F7-1B74-4235-BE64-5C4A18C2A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5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285B-2F5C-4863-A2F7-5901730301B0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93F7-1B74-4235-BE64-5C4A18C2A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1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89" y="0"/>
            <a:ext cx="9137335" cy="6867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20688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Monotype Corsiva" panose="03010101010201010101" pitchFamily="66" charset="0"/>
              </a:rPr>
              <a:t>ПРОЕКТ</a:t>
            </a:r>
          </a:p>
          <a:p>
            <a:pPr algn="ctr"/>
            <a:r>
              <a:rPr lang="ru-RU" sz="4000" i="1" dirty="0" smtClean="0">
                <a:latin typeface="Monotype Corsiva" panose="03010101010201010101" pitchFamily="66" charset="0"/>
              </a:rPr>
              <a:t>«НАГРАДЫ ВЕЛИКОЙ ОТЕЧЕСТВЕННОЙ ВОЙНЫ. ОРДЕНА.»</a:t>
            </a:r>
            <a:endParaRPr lang="ru-RU" sz="4000" i="1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4546753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Подготовила ученица 3 «С» класса</a:t>
            </a:r>
          </a:p>
          <a:p>
            <a:r>
              <a:rPr lang="ru-RU" sz="2000" i="1" dirty="0" smtClean="0"/>
              <a:t>Фомичева Вероника</a:t>
            </a:r>
          </a:p>
          <a:p>
            <a:r>
              <a:rPr lang="ru-RU" sz="2000" i="1" dirty="0" smtClean="0"/>
              <a:t>Руководитель проекта</a:t>
            </a:r>
          </a:p>
          <a:p>
            <a:r>
              <a:rPr lang="ru-RU" sz="2000" i="1" dirty="0" err="1" smtClean="0"/>
              <a:t>Захарычева</a:t>
            </a:r>
            <a:r>
              <a:rPr lang="ru-RU" sz="2000" i="1" dirty="0" smtClean="0"/>
              <a:t> Ольга Ивановна.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38633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3" name="Рисунок 2" descr="http://www.chaltlib.ru/images/medali/7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853"/>
            <a:ext cx="19812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4252" y="2403502"/>
            <a:ext cx="2339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Monotype Corsiva" panose="03010101010201010101" pitchFamily="66" charset="0"/>
              </a:rPr>
              <a:t>ОРДЕН </a:t>
            </a:r>
            <a:endParaRPr lang="ru-RU" b="1" i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БОГДАНА </a:t>
            </a:r>
          </a:p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ХМЕЛЬНИЦКОГО</a:t>
            </a:r>
            <a:r>
              <a:rPr lang="ru-RU" b="1" i="1" dirty="0">
                <a:latin typeface="Monotype Corsiva" panose="03010101010201010101" pitchFamily="66" charset="0"/>
              </a:rPr>
              <a:t/>
            </a:r>
            <a:br>
              <a:rPr lang="ru-RU" b="1" i="1" dirty="0">
                <a:latin typeface="Monotype Corsiva" panose="03010101010201010101" pitchFamily="66" charset="0"/>
              </a:rPr>
            </a:br>
            <a:r>
              <a:rPr lang="ru-RU" b="1" i="1" dirty="0">
                <a:latin typeface="Monotype Corsiva" panose="03010101010201010101" pitchFamily="66" charset="0"/>
              </a:rPr>
              <a:t>I степени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http://www.chaltlib.ru/images/medali/7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9540"/>
            <a:ext cx="198120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chaltlib.ru/images/medali/7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9540"/>
            <a:ext cx="1981200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652120" y="23618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ОРДЕН </a:t>
            </a:r>
          </a:p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БОГДАНА </a:t>
            </a:r>
          </a:p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ХМЕЛЬНИЦКОГО</a:t>
            </a:r>
            <a:br>
              <a:rPr lang="ru-RU" b="1" i="1" dirty="0" smtClean="0">
                <a:latin typeface="Monotype Corsiva" panose="03010101010201010101" pitchFamily="66" charset="0"/>
              </a:rPr>
            </a:br>
            <a:r>
              <a:rPr lang="ru-RU" b="1" i="1" dirty="0" smtClean="0">
                <a:latin typeface="Monotype Corsiva" panose="03010101010201010101" pitchFamily="66" charset="0"/>
              </a:rPr>
              <a:t>I</a:t>
            </a:r>
            <a:r>
              <a:rPr lang="en-US" b="1" i="1" dirty="0" smtClean="0">
                <a:latin typeface="Monotype Corsiva" panose="03010101010201010101" pitchFamily="66" charset="0"/>
              </a:rPr>
              <a:t>II</a:t>
            </a:r>
            <a:r>
              <a:rPr lang="ru-RU" b="1" i="1" dirty="0" smtClean="0">
                <a:latin typeface="Monotype Corsiva" panose="03010101010201010101" pitchFamily="66" charset="0"/>
              </a:rPr>
              <a:t> степени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5075" y="23390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ОРДЕН </a:t>
            </a:r>
          </a:p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БОГДАНА </a:t>
            </a:r>
          </a:p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ХМЕЛЬНИЦКОГО</a:t>
            </a:r>
            <a:br>
              <a:rPr lang="ru-RU" b="1" i="1" dirty="0" smtClean="0">
                <a:latin typeface="Monotype Corsiva" panose="03010101010201010101" pitchFamily="66" charset="0"/>
              </a:rPr>
            </a:br>
            <a:r>
              <a:rPr lang="ru-RU" b="1" i="1" dirty="0" smtClean="0">
                <a:latin typeface="Monotype Corsiva" panose="03010101010201010101" pitchFamily="66" charset="0"/>
              </a:rPr>
              <a:t>I</a:t>
            </a:r>
            <a:r>
              <a:rPr lang="en-US" b="1" i="1" dirty="0" smtClean="0">
                <a:latin typeface="Monotype Corsiva" panose="03010101010201010101" pitchFamily="66" charset="0"/>
              </a:rPr>
              <a:t>I</a:t>
            </a:r>
            <a:r>
              <a:rPr lang="ru-RU" b="1" i="1" dirty="0" smtClean="0">
                <a:latin typeface="Monotype Corsiva" panose="03010101010201010101" pitchFamily="66" charset="0"/>
              </a:rPr>
              <a:t> степени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797152"/>
            <a:ext cx="8533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Орденом Богдана Хмельницкого награждались бойцы и командиры Красной Армии, а также партизаны за отличие в боях при освобождении советской земли от фашистских захватчиков.  </a:t>
            </a:r>
            <a:r>
              <a:rPr lang="ru-RU" dirty="0"/>
              <a:t>  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3717032"/>
            <a:ext cx="55652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Дата учреждения: 10 октября 1943 года</a:t>
            </a:r>
            <a:br>
              <a:rPr lang="ru-RU" sz="2000" i="1" dirty="0"/>
            </a:br>
            <a:r>
              <a:rPr lang="ru-RU" sz="2000" i="1" dirty="0"/>
              <a:t>Первое награждение: 28 октября 1943 года</a:t>
            </a:r>
            <a:br>
              <a:rPr lang="ru-RU" sz="2000" i="1" dirty="0"/>
            </a:br>
            <a:r>
              <a:rPr lang="ru-RU" sz="2000" i="1" dirty="0"/>
              <a:t>Количество награждений: 8451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8086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3" name="Рисунок 2" descr="http://www.chaltlib.ru/images/medali/7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09700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chaltlib.ru/images/medali/7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279610"/>
            <a:ext cx="140970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haltlib.ru/images/medali/8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9135"/>
            <a:ext cx="14097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3184735"/>
            <a:ext cx="178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Monotype Corsiva" panose="03010101010201010101" pitchFamily="66" charset="0"/>
              </a:rPr>
              <a:t>ОРДЕН СЛАВЫ</a:t>
            </a:r>
            <a:br>
              <a:rPr lang="ru-RU" b="1" i="1" dirty="0">
                <a:latin typeface="Monotype Corsiva" panose="03010101010201010101" pitchFamily="66" charset="0"/>
              </a:rPr>
            </a:br>
            <a:r>
              <a:rPr lang="ru-RU" b="1" i="1" dirty="0">
                <a:latin typeface="Monotype Corsiva" panose="03010101010201010101" pitchFamily="66" charset="0"/>
              </a:rPr>
              <a:t>I степени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84633" y="3194260"/>
            <a:ext cx="214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ОРДЕН СЛАВЫ</a:t>
            </a:r>
            <a:br>
              <a:rPr lang="ru-RU" b="1" i="1" dirty="0" smtClean="0">
                <a:latin typeface="Monotype Corsiva" panose="03010101010201010101" pitchFamily="66" charset="0"/>
              </a:rPr>
            </a:br>
            <a:r>
              <a:rPr lang="ru-RU" b="1" i="1" dirty="0" smtClean="0">
                <a:latin typeface="Monotype Corsiva" panose="03010101010201010101" pitchFamily="66" charset="0"/>
              </a:rPr>
              <a:t>I</a:t>
            </a:r>
            <a:r>
              <a:rPr lang="en-US" b="1" i="1" dirty="0" smtClean="0">
                <a:latin typeface="Monotype Corsiva" panose="03010101010201010101" pitchFamily="66" charset="0"/>
              </a:rPr>
              <a:t>II</a:t>
            </a:r>
            <a:r>
              <a:rPr lang="ru-RU" b="1" i="1" dirty="0" smtClean="0">
                <a:latin typeface="Monotype Corsiva" panose="03010101010201010101" pitchFamily="66" charset="0"/>
              </a:rPr>
              <a:t> степени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979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ОРДЕН СЛАВЫ</a:t>
            </a:r>
            <a:br>
              <a:rPr lang="ru-RU" b="1" i="1" dirty="0" smtClean="0">
                <a:latin typeface="Monotype Corsiva" panose="03010101010201010101" pitchFamily="66" charset="0"/>
              </a:rPr>
            </a:br>
            <a:r>
              <a:rPr lang="ru-RU" b="1" i="1" dirty="0" smtClean="0">
                <a:latin typeface="Monotype Corsiva" panose="03010101010201010101" pitchFamily="66" charset="0"/>
              </a:rPr>
              <a:t>I</a:t>
            </a:r>
            <a:r>
              <a:rPr lang="en-US" b="1" i="1" dirty="0" smtClean="0">
                <a:latin typeface="Monotype Corsiva" panose="03010101010201010101" pitchFamily="66" charset="0"/>
              </a:rPr>
              <a:t>I</a:t>
            </a:r>
            <a:r>
              <a:rPr lang="ru-RU" b="1" i="1" dirty="0" smtClean="0">
                <a:latin typeface="Monotype Corsiva" panose="03010101010201010101" pitchFamily="66" charset="0"/>
              </a:rPr>
              <a:t> степени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3228" y="307192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Дата учреждения: </a:t>
            </a:r>
            <a:endParaRPr lang="en-US" i="1" dirty="0" smtClean="0"/>
          </a:p>
          <a:p>
            <a:r>
              <a:rPr lang="ru-RU" i="1" dirty="0" smtClean="0"/>
              <a:t>8</a:t>
            </a:r>
            <a:r>
              <a:rPr lang="ru-RU" i="1" dirty="0"/>
              <a:t> ноября 1943 года</a:t>
            </a:r>
            <a:br>
              <a:rPr lang="ru-RU" i="1" dirty="0"/>
            </a:br>
            <a:r>
              <a:rPr lang="ru-RU" i="1" dirty="0" smtClean="0"/>
              <a:t>Первое </a:t>
            </a:r>
            <a:endParaRPr lang="en-US" i="1" dirty="0" smtClean="0"/>
          </a:p>
          <a:p>
            <a:r>
              <a:rPr lang="ru-RU" i="1" dirty="0" smtClean="0"/>
              <a:t>награждение: </a:t>
            </a:r>
            <a:endParaRPr lang="en-US" i="1" dirty="0" smtClean="0"/>
          </a:p>
          <a:p>
            <a:r>
              <a:rPr lang="ru-RU" i="1" dirty="0" smtClean="0"/>
              <a:t>28 ноября 1943 года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Количество награждений</a:t>
            </a:r>
            <a:r>
              <a:rPr lang="ru-RU" i="1" dirty="0" smtClean="0"/>
              <a:t>:</a:t>
            </a:r>
            <a:endParaRPr lang="en-US" i="1" dirty="0" smtClean="0"/>
          </a:p>
          <a:p>
            <a:r>
              <a:rPr lang="ru-RU" i="1" dirty="0" smtClean="0"/>
              <a:t> </a:t>
            </a:r>
            <a:r>
              <a:rPr lang="ru-RU" i="1" dirty="0"/>
              <a:t>более 1 млн.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1428" y="4221088"/>
            <a:ext cx="85384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</a:t>
            </a:r>
            <a:r>
              <a:rPr lang="ru-RU" b="1" dirty="0" smtClean="0"/>
              <a:t>Этот </a:t>
            </a:r>
            <a:r>
              <a:rPr lang="ru-RU" b="1" dirty="0"/>
              <a:t>знак отличия мог быть выданы за личный подвиг на поле боя, выдавались в порядке строгой последовательности—от низшей степени к высшей.</a:t>
            </a:r>
            <a:br>
              <a:rPr lang="ru-RU" b="1" dirty="0"/>
            </a:br>
            <a:r>
              <a:rPr lang="ru-RU" b="1" dirty="0"/>
              <a:t>     Орден Славы мог получить тот, кто первым ворвался в расположение противника, кто в бою спас знамя своей части или захватил вражеское, кто, рискуя жизнью, спас в сражении командира, кто сбил из личного оружия(винтовки или автомата) фашистский самолет либо уничтожил до 50 вражеских солдат и т. 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24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3" name="Рисунок 2" descr="http://www.chaltlib.ru/images/medali/8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38125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11960" y="692696"/>
            <a:ext cx="3002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Monotype Corsiva" panose="03010101010201010101" pitchFamily="66" charset="0"/>
              </a:rPr>
              <a:t>ОРДЕН «ПОБЕДА»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7332" y="12159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Дата учреждения: 8 ноября 1943 года</a:t>
            </a:r>
            <a:br>
              <a:rPr lang="ru-RU" i="1" dirty="0"/>
            </a:br>
            <a:r>
              <a:rPr lang="ru-RU" i="1" dirty="0"/>
              <a:t>Первое награждение: 10 апреля 1944 года</a:t>
            </a:r>
            <a:br>
              <a:rPr lang="ru-RU" i="1" dirty="0"/>
            </a:br>
            <a:r>
              <a:rPr lang="ru-RU" i="1" dirty="0"/>
              <a:t>Последнее награждение: 9 сентября 1945 года</a:t>
            </a:r>
            <a:br>
              <a:rPr lang="ru-RU" i="1" dirty="0"/>
            </a:br>
            <a:r>
              <a:rPr lang="ru-RU" i="1" dirty="0"/>
              <a:t>(20 февраля 1978 года)</a:t>
            </a:r>
            <a:br>
              <a:rPr lang="ru-RU" i="1" dirty="0"/>
            </a:br>
            <a:r>
              <a:rPr lang="ru-RU" i="1" dirty="0"/>
              <a:t>Количество награждений: </a:t>
            </a:r>
            <a:r>
              <a:rPr lang="ru-RU" i="1" dirty="0" smtClean="0"/>
              <a:t>19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561" y="321297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«Орденом «Победа», как высшим военным орденом, награждаются лица высшего командного состава Красной Армии за успешное проведение таких боевых операций, в масштабе нескольких или одного фронта, в результате которых в корне меняется обстановка в пользу Красной Армии».</a:t>
            </a:r>
            <a:br>
              <a:rPr lang="ru-RU" sz="2000" b="1" i="1" dirty="0"/>
            </a:br>
            <a:r>
              <a:rPr lang="ru-RU" sz="2000" b="1" i="1" dirty="0"/>
              <a:t>     Всего за годы Великой Отечественной войны было произведено 19 награждений орденом «Победа».     </a:t>
            </a:r>
          </a:p>
        </p:txBody>
      </p:sp>
    </p:spTree>
    <p:extLst>
      <p:ext uri="{BB962C8B-B14F-4D97-AF65-F5344CB8AC3E}">
        <p14:creationId xmlns:p14="http://schemas.microsoft.com/office/powerpoint/2010/main" val="311882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3" name="Рисунок 2" descr="http://www.chaltlib.ru/images/medali/8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38125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chaltlib.ru/images/medali/9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1119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15169" y="2812018"/>
            <a:ext cx="214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Monotype Corsiva" panose="03010101010201010101" pitchFamily="66" charset="0"/>
              </a:rPr>
              <a:t>ОРДЕН НАХИМОВА</a:t>
            </a:r>
            <a:br>
              <a:rPr lang="ru-RU" b="1" i="1" dirty="0">
                <a:latin typeface="Monotype Corsiva" panose="03010101010201010101" pitchFamily="66" charset="0"/>
              </a:rPr>
            </a:br>
            <a:r>
              <a:rPr lang="ru-RU" b="1" i="1" dirty="0">
                <a:latin typeface="Monotype Corsiva" panose="03010101010201010101" pitchFamily="66" charset="0"/>
              </a:rPr>
              <a:t>I степени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7826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ОРДЕН НАХИМОВА</a:t>
            </a:r>
            <a:br>
              <a:rPr lang="ru-RU" b="1" i="1" dirty="0" smtClean="0">
                <a:latin typeface="Monotype Corsiva" panose="03010101010201010101" pitchFamily="66" charset="0"/>
              </a:rPr>
            </a:br>
            <a:r>
              <a:rPr lang="ru-RU" b="1" i="1" dirty="0" smtClean="0">
                <a:latin typeface="Monotype Corsiva" panose="03010101010201010101" pitchFamily="66" charset="0"/>
              </a:rPr>
              <a:t>I</a:t>
            </a:r>
            <a:r>
              <a:rPr lang="en-US" b="1" i="1" dirty="0" smtClean="0">
                <a:latin typeface="Monotype Corsiva" panose="03010101010201010101" pitchFamily="66" charset="0"/>
              </a:rPr>
              <a:t>I</a:t>
            </a:r>
            <a:r>
              <a:rPr lang="ru-RU" b="1" i="1" dirty="0" smtClean="0">
                <a:latin typeface="Monotype Corsiva" panose="03010101010201010101" pitchFamily="66" charset="0"/>
              </a:rPr>
              <a:t> степени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764704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Дата учреждения</a:t>
            </a:r>
            <a:r>
              <a:rPr lang="ru-RU" sz="2000" i="1" dirty="0" smtClean="0"/>
              <a:t>:</a:t>
            </a:r>
            <a:endParaRPr lang="en-US" sz="2000" i="1" dirty="0" smtClean="0"/>
          </a:p>
          <a:p>
            <a:r>
              <a:rPr lang="ru-RU" sz="2000" i="1" dirty="0" smtClean="0"/>
              <a:t> </a:t>
            </a:r>
            <a:r>
              <a:rPr lang="ru-RU" sz="2000" i="1" dirty="0"/>
              <a:t>3 марта 1944 года</a:t>
            </a:r>
            <a:br>
              <a:rPr lang="ru-RU" sz="2000" i="1" dirty="0"/>
            </a:br>
            <a:r>
              <a:rPr lang="ru-RU" sz="2000" i="1" dirty="0"/>
              <a:t>Первое награждение: 16 мая 1944 года</a:t>
            </a:r>
            <a:br>
              <a:rPr lang="ru-RU" sz="2000" i="1" dirty="0"/>
            </a:br>
            <a:r>
              <a:rPr lang="ru-RU" sz="2000" i="1" dirty="0"/>
              <a:t>Количество награждений: </a:t>
            </a:r>
            <a:endParaRPr lang="en-US" sz="2000" i="1" dirty="0" smtClean="0"/>
          </a:p>
          <a:p>
            <a:r>
              <a:rPr lang="ru-RU" sz="2000" i="1" dirty="0" smtClean="0"/>
              <a:t>более </a:t>
            </a:r>
            <a:r>
              <a:rPr lang="ru-RU" sz="2000" i="1" dirty="0"/>
              <a:t>500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438626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</a:t>
            </a:r>
            <a:r>
              <a:rPr lang="ru-RU" b="1" i="1" dirty="0"/>
              <a:t> Орден Нахимова выдавался «за выдающиеся успехи в разработке, проведении и обеспечении морских операций, в результате которых была отражена наступательная операция противника или обеспечены активные операции флота, нанесен противнику значительный урон и сохранены свои основные силы; за успешную оборонительную операцию, в результате которой противник был разгромлен; за хорошо проведенную противодесантную операцию, нанесшую врагу большие потери; за умелые действия по обороне от противника своих баз и коммуникаций, приведшие к уничтожению значительных сил врага и срыву его наступательной операции».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1795048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3" name="Рисунок 2" descr="http://www.chaltlib.ru/images/medali/8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38125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chaltlib.ru/images/medali/8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6438"/>
            <a:ext cx="238125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3037" y="2782669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Monotype Corsiva" panose="03010101010201010101" pitchFamily="66" charset="0"/>
              </a:rPr>
              <a:t>ОРДЕН УШАКОВА</a:t>
            </a:r>
            <a:br>
              <a:rPr lang="ru-RU" b="1" i="1" dirty="0">
                <a:latin typeface="Monotype Corsiva" panose="03010101010201010101" pitchFamily="66" charset="0"/>
              </a:rPr>
            </a:br>
            <a:r>
              <a:rPr lang="ru-RU" b="1" i="1" dirty="0">
                <a:latin typeface="Monotype Corsiva" panose="03010101010201010101" pitchFamily="66" charset="0"/>
              </a:rPr>
              <a:t>I степени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9458" y="2667054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Monotype Corsiva" panose="03010101010201010101" pitchFamily="66" charset="0"/>
              </a:rPr>
              <a:t>ОРДЕН УШАКОВА</a:t>
            </a:r>
            <a:br>
              <a:rPr lang="ru-RU" b="1" i="1" dirty="0">
                <a:latin typeface="Monotype Corsiva" panose="03010101010201010101" pitchFamily="66" charset="0"/>
              </a:rPr>
            </a:br>
            <a:r>
              <a:rPr lang="ru-RU" b="1" i="1" dirty="0" smtClean="0">
                <a:latin typeface="Monotype Corsiva" panose="03010101010201010101" pitchFamily="66" charset="0"/>
              </a:rPr>
              <a:t>I</a:t>
            </a:r>
            <a:r>
              <a:rPr lang="en-US" b="1" i="1" dirty="0" smtClean="0">
                <a:latin typeface="Monotype Corsiva" panose="03010101010201010101" pitchFamily="66" charset="0"/>
              </a:rPr>
              <a:t>I</a:t>
            </a:r>
            <a:r>
              <a:rPr lang="ru-RU" b="1" i="1" dirty="0">
                <a:latin typeface="Monotype Corsiva" panose="03010101010201010101" pitchFamily="66" charset="0"/>
              </a:rPr>
              <a:t> степени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313385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 </a:t>
            </a:r>
            <a:r>
              <a:rPr lang="ru-RU" sz="2000" b="1" i="1" dirty="0"/>
              <a:t>Орден Ушакова является высшим по отношению к ордену Нахимова. Орден Ушакова мог быть выдан за активную успешную операцию, в результате чего достигнута победа над численно превосходящим противником. Это могло быть морское сражение, в результате которого уничтожены значительные силы врага; успешная десантная операция, приведшая к уничтожению береговых баз и укреплений противника; смелые действия на морских коммуникациях фашистов, в результате которых потоплены ценные боевые корабли и транспорты противника.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26609" y="469518"/>
            <a:ext cx="316278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Дата учреждения: </a:t>
            </a:r>
            <a:endParaRPr lang="ru-RU" i="1" dirty="0" smtClean="0"/>
          </a:p>
          <a:p>
            <a:r>
              <a:rPr lang="ru-RU" i="1" dirty="0" smtClean="0"/>
              <a:t>3</a:t>
            </a:r>
            <a:r>
              <a:rPr lang="ru-RU" i="1" dirty="0"/>
              <a:t> марта 1944 </a:t>
            </a:r>
            <a:r>
              <a:rPr lang="ru-RU" i="1" dirty="0" smtClean="0"/>
              <a:t>года</a:t>
            </a:r>
            <a:endParaRPr lang="en-US" i="1" dirty="0" smtClean="0"/>
          </a:p>
          <a:p>
            <a:r>
              <a:rPr lang="ru-RU" dirty="0"/>
              <a:t>Первое </a:t>
            </a:r>
            <a:r>
              <a:rPr lang="ru-RU" dirty="0" smtClean="0"/>
              <a:t>награждение: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16 мая</a:t>
            </a:r>
            <a:r>
              <a:rPr lang="ru-RU" dirty="0"/>
              <a:t> 1944 </a:t>
            </a:r>
            <a:r>
              <a:rPr lang="ru-RU" dirty="0" smtClean="0"/>
              <a:t>года</a:t>
            </a:r>
          </a:p>
          <a:p>
            <a:r>
              <a:rPr lang="ru-RU" dirty="0" smtClean="0"/>
              <a:t>Количество награждений:</a:t>
            </a:r>
            <a:endParaRPr lang="ru-RU" dirty="0"/>
          </a:p>
          <a:p>
            <a:r>
              <a:rPr lang="ru-RU" dirty="0" smtClean="0"/>
              <a:t>Ордена </a:t>
            </a:r>
            <a:r>
              <a:rPr lang="ru-RU" dirty="0"/>
              <a:t>Ушакова I степени </a:t>
            </a:r>
            <a:r>
              <a:rPr lang="ru-RU" dirty="0" smtClean="0"/>
              <a:t> </a:t>
            </a:r>
            <a:r>
              <a:rPr lang="ru-RU" dirty="0"/>
              <a:t>22 </a:t>
            </a:r>
            <a:endParaRPr lang="ru-RU" dirty="0" smtClean="0"/>
          </a:p>
          <a:p>
            <a:r>
              <a:rPr lang="ru-RU" dirty="0" smtClean="0"/>
              <a:t>Ордена </a:t>
            </a:r>
            <a:r>
              <a:rPr lang="ru-RU" dirty="0"/>
              <a:t>Ушакова II степени </a:t>
            </a:r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83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47667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Monotype Corsiva" panose="03010101010201010101" pitchFamily="66" charset="0"/>
              </a:rPr>
              <a:t>ОРДЕНА В МОЕЙ СЕМЬЕ.</a:t>
            </a:r>
            <a:endParaRPr lang="ru-RU" sz="2800" b="1" i="1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 моей семье всю войну прошли: </a:t>
            </a:r>
          </a:p>
          <a:p>
            <a:endParaRPr lang="ru-RU" sz="20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прапрадедушка Сильвестров Виктор Михайлович 1901 г.р. подполковник</a:t>
            </a:r>
          </a:p>
          <a:p>
            <a:endParaRPr lang="ru-RU" sz="20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/>
              <a:t>п</a:t>
            </a:r>
            <a:r>
              <a:rPr lang="ru-RU" sz="2000" b="1" i="1" dirty="0" smtClean="0"/>
              <a:t>рапрадедушка </a:t>
            </a:r>
            <a:r>
              <a:rPr lang="ru-RU" sz="2000" b="1" i="1" dirty="0" err="1" smtClean="0"/>
              <a:t>Трощин</a:t>
            </a:r>
            <a:r>
              <a:rPr lang="ru-RU" sz="2000" b="1" i="1" dirty="0" smtClean="0"/>
              <a:t> Алексей Яковлевич 1912 г.р.</a:t>
            </a:r>
          </a:p>
          <a:p>
            <a:endParaRPr lang="ru-RU" sz="20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/>
              <a:t>п</a:t>
            </a:r>
            <a:r>
              <a:rPr lang="ru-RU" sz="2000" b="1" i="1" dirty="0" smtClean="0"/>
              <a:t>рапрабабушка Ковалева Ксения Яковлевна 1918 г.р. </a:t>
            </a:r>
            <a:r>
              <a:rPr lang="ru-RU" sz="2000" b="1" i="1" dirty="0"/>
              <a:t>ст. лейтенант </a:t>
            </a:r>
            <a:r>
              <a:rPr lang="ru-RU" sz="2000" b="1" i="1" dirty="0" err="1"/>
              <a:t>медслужбы</a:t>
            </a:r>
            <a:r>
              <a:rPr lang="ru-RU" dirty="0"/>
              <a:t> 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1798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09439" y="404664"/>
            <a:ext cx="5125121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Трощин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 Алексей Яковлевич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1" i="0" u="none" strike="noStrike" cap="none" normalizeH="0" baseline="0" dirty="0" smtClean="0">
              <a:ln>
                <a:noFill/>
              </a:ln>
              <a:effectLst/>
              <a:latin typeface="Monotype Corsiva" panose="03010101010201010101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Год рождения: __.__.1912 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Место рождения: Украинская ССР, Киевская обл.,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Переяслав-Хмельницкий р-н, с.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Хотьки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 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№ наградного документа: 179 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дата наградного документа: 06.11.1985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effectLst/>
              <a:latin typeface="Monotype Corsiva" panose="03010101010201010101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№ записи: 1521096319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effectLst/>
              <a:latin typeface="Monotype Corsiva" panose="03010101010201010101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Орден Отечественной войны I степени 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" descr="http://podvignaroda.mil.ru/img/awards/award9-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2419139" cy="241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76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1287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Ковалева Ксения Яковлевна </a:t>
            </a:r>
          </a:p>
          <a:p>
            <a:r>
              <a:rPr lang="ru-RU" dirty="0" smtClean="0"/>
              <a:t>Звание</a:t>
            </a:r>
            <a:r>
              <a:rPr lang="ru-RU" dirty="0"/>
              <a:t>: ст. лейтенант </a:t>
            </a:r>
            <a:r>
              <a:rPr lang="ru-RU" dirty="0" err="1"/>
              <a:t>медслужбы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/>
              <a:t>место рождения: Смоленская обл., г. Смоленск </a:t>
            </a:r>
            <a:br>
              <a:rPr lang="ru-RU" dirty="0"/>
            </a:br>
            <a:r>
              <a:rPr lang="ru-RU" dirty="0"/>
              <a:t>в РККА с 07.1941 года </a:t>
            </a:r>
            <a:endParaRPr lang="ru-RU" dirty="0" smtClean="0"/>
          </a:p>
          <a:p>
            <a:r>
              <a:rPr lang="ru-RU" dirty="0" smtClean="0"/>
              <a:t>Место </a:t>
            </a:r>
            <a:r>
              <a:rPr lang="ru-RU" dirty="0"/>
              <a:t>призыва: Смоленский ГВК, Смоленская обл., г. </a:t>
            </a:r>
            <a:r>
              <a:rPr lang="ru-RU" dirty="0" smtClean="0"/>
              <a:t>Смоленск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933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№ наградного документа: 89 </a:t>
            </a:r>
            <a:br>
              <a:rPr lang="ru-RU" dirty="0"/>
            </a:br>
            <a:r>
              <a:rPr lang="ru-RU" dirty="0"/>
              <a:t>дата наградного документа: 06.04.1985</a:t>
            </a:r>
          </a:p>
          <a:p>
            <a:r>
              <a:rPr lang="ru-RU" dirty="0"/>
              <a:t>№ записи: 1523217990</a:t>
            </a:r>
          </a:p>
        </p:txBody>
      </p:sp>
      <p:pic>
        <p:nvPicPr>
          <p:cNvPr id="8" name="Рисунок 7" descr="http://podvignaroda.mil.ru/img/awards/award9_2-s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5" y="2351785"/>
            <a:ext cx="1368152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059832" y="2666529"/>
            <a:ext cx="417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Орден Отечественной войны II степени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14563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10" name="Рисунок 9" descr="http://podvignaroda.ru/filter/filterimage?path=VS/415/033-0686196-4103%2b040-4112/00000594_1.jpg&amp;id=44805134&amp;id1=710e630a9739139a21a733ea209555f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54" y="2060848"/>
            <a:ext cx="7056784" cy="3823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076557" y="692696"/>
            <a:ext cx="2990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Орден Красной Звезды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70576" y="1225771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№ записи: 44805134</a:t>
            </a:r>
            <a:endParaRPr lang="ru-RU" dirty="0"/>
          </a:p>
        </p:txBody>
      </p:sp>
      <p:pic>
        <p:nvPicPr>
          <p:cNvPr id="13" name="Рисунок 12" descr="http://podvignaroda.mil.ru/img/awards/award10-s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63" y="455316"/>
            <a:ext cx="1053607" cy="1003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89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8882" y="408091"/>
            <a:ext cx="8208912" cy="433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39656" rIns="91440" bIns="69828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Сильвестров Виктор Михайлович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200" b="1" dirty="0">
              <a:latin typeface="Monotype Corsiva" panose="03010101010201010101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 </a:t>
            </a:r>
            <a:endParaRPr lang="ru-RU" altLang="ru-RU" sz="2400" dirty="0">
              <a:latin typeface="Monotype Corsiva" panose="03010101010201010101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  <a:t> 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Monotype Corsiva" panose="03010101010201010101" pitchFamily="66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>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6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6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"/>
              <a:cs typeface="Arial" pitchFamily="34" charset="0"/>
            </a:endParaRPr>
          </a:p>
        </p:txBody>
      </p:sp>
      <p:pic>
        <p:nvPicPr>
          <p:cNvPr id="2053" name="Picture 5" descr="D:\НАГРАДЫ\орд.кн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32" y="1293097"/>
            <a:ext cx="2326356" cy="349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D:\НАГРАДЫ\20150218_1959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79341"/>
            <a:ext cx="1134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НАГРАДЫ\20150218_200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24" y="1268760"/>
            <a:ext cx="1139952" cy="20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НАГРАДЫ\20150218_200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919" y="3624194"/>
            <a:ext cx="1125115" cy="20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НАГРАДЫ\20150218_2001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96" y="1279340"/>
            <a:ext cx="1134512" cy="20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D:\НАГРАДЫ\20150218_200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93" y="3615114"/>
            <a:ext cx="1125115" cy="20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Публикации ВэйС - Форум практикующих врачей, студентов УГМА, интернов и ординаторов - Страница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45" y="3568162"/>
            <a:ext cx="1137309" cy="20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НАГРАДЫ\Сильвестров Виктор Михайлович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6498"/>
            <a:ext cx="2408638" cy="331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5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76672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Monotype Corsiva" panose="03010101010201010101" pitchFamily="66" charset="0"/>
              </a:rPr>
              <a:t>ЦЕЛЬ ПРОЕКТА: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06896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Узнать о наградах и их значении в Великой Отечественной Войне;</a:t>
            </a:r>
          </a:p>
          <a:p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Найти сведения о наградах моих прадедов.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307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3074" name="Picture 2" descr="D:\НАГРАДЫ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5" y="320594"/>
            <a:ext cx="1907584" cy="28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АГРАДЫ\20150218_200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35" y="3212976"/>
            <a:ext cx="1536673" cy="27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АГРАДЫ\20150218_2004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7045"/>
            <a:ext cx="2232248" cy="12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НАГРАДЫ\20150218_2004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95" y="637045"/>
            <a:ext cx="2253516" cy="126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НАГРАДЫ\20150218_2005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10" y="2446477"/>
            <a:ext cx="1815980" cy="322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НАГРАДЫ\20150218_2005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11035"/>
            <a:ext cx="1855852" cy="329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67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83" y="-25639"/>
            <a:ext cx="9195275" cy="68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85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6" y="-11499"/>
            <a:ext cx="9185604" cy="6899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4149080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70 ЛЕТ</a:t>
            </a:r>
          </a:p>
          <a:p>
            <a:pPr algn="ctr"/>
            <a:r>
              <a:rPr lang="ru-R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anose="03010101010201010101" pitchFamily="66" charset="0"/>
              </a:rPr>
              <a:t>ПОБЕДЫ</a:t>
            </a:r>
            <a:endParaRPr lang="ru-RU" sz="8000" b="1" dirty="0">
              <a:solidFill>
                <a:schemeClr val="accent1">
                  <a:lumMod val="20000"/>
                  <a:lumOff val="8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6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3" name="Рисунок 2" descr="http://www.chaltlib.ru/images/medali/9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33375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23928" y="617533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ОРДЕН КРАСНОГО ЗНАМЕНИ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412776"/>
            <a:ext cx="4932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Дата учреждения 16 сентября 1918 года</a:t>
            </a:r>
            <a:br>
              <a:rPr lang="ru-RU" sz="2000" i="1" dirty="0"/>
            </a:br>
            <a:r>
              <a:rPr lang="ru-RU" sz="2000" i="1" dirty="0"/>
              <a:t>Первое награждение 30 сентября 1918 года</a:t>
            </a:r>
            <a:br>
              <a:rPr lang="ru-RU" sz="2000" i="1" dirty="0"/>
            </a:br>
            <a:r>
              <a:rPr lang="ru-RU" sz="2000" i="1" dirty="0"/>
              <a:t>Последнее награждение 1991</a:t>
            </a:r>
            <a:br>
              <a:rPr lang="ru-RU" sz="2000" i="1" dirty="0"/>
            </a:br>
            <a:r>
              <a:rPr lang="ru-RU" sz="2000" i="1" dirty="0"/>
              <a:t>Количество награждений 581 300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789040"/>
            <a:ext cx="8244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     Учреждён для награждения за особую храбрость, самоотверженность и мужество, проявленные при защите социалистического Отечества. Орденом Красного Знамени также награждались войсковые части, военные корабли, государственные и общественные организации. Вплоть до учреждения ордена Ленина в 1930 году орден Красного Знамени оставался высшим орденом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97072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3" name="Рисунок 2" descr="http://www.chaltlib.ru/images/medali/9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635896" y="515768"/>
            <a:ext cx="4413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Monotype Corsiva" panose="03010101010201010101" pitchFamily="66" charset="0"/>
              </a:rPr>
              <a:t>ОРДЕН КРАСНОЙ ЗВЕЗДЫ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06303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/>
              <a:t>Дата учреждения: 6 апреля 1930 года</a:t>
            </a:r>
            <a:br>
              <a:rPr lang="ru-RU" sz="2000" i="1" dirty="0"/>
            </a:br>
            <a:r>
              <a:rPr lang="ru-RU" sz="2000" i="1" dirty="0"/>
              <a:t>Первое награждение: В. К. Блюхер</a:t>
            </a:r>
            <a:br>
              <a:rPr lang="ru-RU" sz="2000" i="1" dirty="0"/>
            </a:br>
            <a:r>
              <a:rPr lang="ru-RU" sz="2000" i="1" dirty="0"/>
              <a:t>Последнее награждение: 19 декабря 1991 года</a:t>
            </a:r>
            <a:br>
              <a:rPr lang="ru-RU" sz="2000" i="1" dirty="0"/>
            </a:br>
            <a:r>
              <a:rPr lang="ru-RU" sz="2000" i="1" dirty="0"/>
              <a:t>Количество награждений: 3876740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71703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Учреждён </a:t>
            </a:r>
            <a:r>
              <a:rPr lang="ru-RU" sz="2000" b="1" i="1" dirty="0"/>
              <a:t>для награждения за большие заслуги в деле обороны Союза ССР как в военное, так и в мирное время, в обеспечении государственной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366854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3" name="Рисунок 2" descr="http://www.chaltlib.ru/images/medali/9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333750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932040" y="548680"/>
            <a:ext cx="2792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Monotype Corsiva" panose="03010101010201010101" pitchFamily="66" charset="0"/>
              </a:rPr>
              <a:t>ОРДЕН ЛЕНИНА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2416" y="134076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/>
              <a:t>Дата учреждения: 6 апреля 1930 года</a:t>
            </a:r>
            <a:br>
              <a:rPr lang="ru-RU" sz="2000" i="1" dirty="0"/>
            </a:br>
            <a:r>
              <a:rPr lang="ru-RU" sz="2000" i="1" dirty="0"/>
              <a:t>Первое награждение: 23 мая 1930 года</a:t>
            </a:r>
            <a:br>
              <a:rPr lang="ru-RU" sz="2000" i="1" dirty="0"/>
            </a:br>
            <a:r>
              <a:rPr lang="ru-RU" sz="2000" i="1" dirty="0"/>
              <a:t>Последнее награждение: 21 декабря 1991 года</a:t>
            </a:r>
            <a:br>
              <a:rPr lang="ru-RU" sz="2000" i="1" dirty="0"/>
            </a:br>
            <a:r>
              <a:rPr lang="ru-RU" sz="2000" i="1" dirty="0"/>
              <a:t>Количество награждений: 431 418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8564" y="4221088"/>
            <a:ext cx="8146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 Орден Ленина является высшей наградой СССР за особо выдающиеся заслуги в революционном движении, трудовой деятельности, защите социалистического Отечества, развитии дружбы и сотрудничества между народами, укреплении мира и иные особо выдающиеся заслуги перед Советским государством и обществом.</a:t>
            </a:r>
          </a:p>
        </p:txBody>
      </p:sp>
    </p:spTree>
    <p:extLst>
      <p:ext uri="{BB962C8B-B14F-4D97-AF65-F5344CB8AC3E}">
        <p14:creationId xmlns:p14="http://schemas.microsoft.com/office/powerpoint/2010/main" val="357279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3" name="Рисунок 2" descr="http://www.chaltlib.ru/images/medali/5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695575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0181" y="2937718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ОРДЕН 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ОТЕЧЕСТВЕННОЙ </a:t>
            </a:r>
            <a:r>
              <a:rPr lang="ru-RU" b="1" dirty="0">
                <a:latin typeface="Monotype Corsiva" panose="03010101010201010101" pitchFamily="66" charset="0"/>
              </a:rPr>
              <a:t>ВОЙНЫ</a:t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ru-RU" b="1" dirty="0">
                <a:latin typeface="Monotype Corsiva" panose="03010101010201010101" pitchFamily="66" charset="0"/>
              </a:rPr>
              <a:t>I степени</a:t>
            </a:r>
          </a:p>
        </p:txBody>
      </p:sp>
      <p:pic>
        <p:nvPicPr>
          <p:cNvPr id="5" name="Рисунок 4" descr="http://www.chaltlib.ru/images/medali/5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349"/>
            <a:ext cx="26479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652120" y="2937718"/>
            <a:ext cx="3405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ОРДЕН </a:t>
            </a:r>
          </a:p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ОТЕЧЕСТВЕННОЙ ВОЙНЫ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>I</a:t>
            </a:r>
            <a:r>
              <a:rPr lang="en-US" b="1" dirty="0" smtClean="0">
                <a:latin typeface="Monotype Corsiva" panose="03010101010201010101" pitchFamily="66" charset="0"/>
              </a:rPr>
              <a:t>I</a:t>
            </a:r>
            <a:r>
              <a:rPr lang="ru-RU" b="1" dirty="0" smtClean="0">
                <a:latin typeface="Monotype Corsiva" panose="03010101010201010101" pitchFamily="66" charset="0"/>
              </a:rPr>
              <a:t> степени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5486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/>
              <a:t>Дата учреждения: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20</a:t>
            </a:r>
            <a:r>
              <a:rPr lang="ru-RU" sz="2000" i="1" dirty="0"/>
              <a:t> мая 1942 год</a:t>
            </a:r>
            <a:br>
              <a:rPr lang="ru-RU" sz="2000" i="1" dirty="0"/>
            </a:br>
            <a:r>
              <a:rPr lang="ru-RU" sz="2000" i="1" dirty="0"/>
              <a:t>Первое награждение: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2</a:t>
            </a:r>
            <a:r>
              <a:rPr lang="ru-RU" sz="2000" i="1" dirty="0"/>
              <a:t> июня 1942 года</a:t>
            </a:r>
            <a:br>
              <a:rPr lang="ru-RU" sz="2000" i="1" dirty="0"/>
            </a:br>
            <a:r>
              <a:rPr lang="ru-RU" sz="2000" i="1" dirty="0"/>
              <a:t>Количество награждений: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более </a:t>
            </a:r>
            <a:r>
              <a:rPr lang="ru-RU" sz="2000" i="1" dirty="0"/>
              <a:t>9,1 млн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0212" y="3861048"/>
            <a:ext cx="86246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     Орден Отечественной войны I и II степени могли получить лица рядового и начальствующего состава Красной Армии, Военно-Морского Флота, войск НКВД и партизаны, которые проявили в боях с фашистами храбрость, стойкость и мужество либо своими действиями способствовали успеху боевых операций советских войск. Особо оговаривалось право на этот орден гражданских лиц, награждавшихся за вклад в общую победу над врагом. </a:t>
            </a:r>
            <a:br>
              <a:rPr lang="ru-RU" sz="2000" b="1" i="1" dirty="0"/>
            </a:b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28258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7524" y="222875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   </a:t>
            </a:r>
            <a:r>
              <a:rPr lang="ru-RU" sz="2000" b="1" i="1" dirty="0"/>
              <a:t> В июне 1942 года было принято решение об учреждении орденов, названных в честь великих русских полководцев—Суворова, Кутузова и Александра Невского. Этими орденами могли награждаться генералы и офицеры Красной Армии за отличие в сражениях с фашистами, за умелое руководство боевыми действиями. </a:t>
            </a:r>
            <a:br>
              <a:rPr lang="ru-RU" sz="2000" b="1" i="1" dirty="0"/>
            </a:br>
            <a:endParaRPr lang="ru-RU" sz="2000" b="1" i="1" dirty="0"/>
          </a:p>
        </p:txBody>
      </p:sp>
      <p:pic>
        <p:nvPicPr>
          <p:cNvPr id="4" name="Рисунок 3" descr="http://www.chaltlib.ru/images/medali/5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3" y="1988840"/>
            <a:ext cx="238125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haltlib.ru/images/medali/5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988840"/>
            <a:ext cx="238125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chaltlib.ru/images/medali/6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84" y="1988840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34076" y="4370090"/>
            <a:ext cx="2196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Monotype Corsiva" panose="03010101010201010101" pitchFamily="66" charset="0"/>
              </a:rPr>
              <a:t>ОРДЕН СУВОРОВА</a:t>
            </a:r>
            <a:br>
              <a:rPr lang="ru-RU" b="1" i="1" dirty="0">
                <a:latin typeface="Monotype Corsiva" panose="03010101010201010101" pitchFamily="66" charset="0"/>
              </a:rPr>
            </a:br>
            <a:r>
              <a:rPr lang="ru-RU" b="1" i="1" dirty="0">
                <a:latin typeface="Monotype Corsiva" panose="03010101010201010101" pitchFamily="66" charset="0"/>
              </a:rPr>
              <a:t>I степени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4563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ОРДЕН СУВОРОВА</a:t>
            </a:r>
            <a:br>
              <a:rPr lang="ru-RU" b="1" i="1" dirty="0" smtClean="0">
                <a:latin typeface="Monotype Corsiva" panose="03010101010201010101" pitchFamily="66" charset="0"/>
              </a:rPr>
            </a:br>
            <a:r>
              <a:rPr lang="ru-RU" b="1" i="1" dirty="0" smtClean="0">
                <a:latin typeface="Monotype Corsiva" panose="03010101010201010101" pitchFamily="66" charset="0"/>
              </a:rPr>
              <a:t>I</a:t>
            </a:r>
            <a:r>
              <a:rPr lang="en-US" b="1" i="1" dirty="0">
                <a:latin typeface="Monotype Corsiva" panose="03010101010201010101" pitchFamily="66" charset="0"/>
              </a:rPr>
              <a:t>I</a:t>
            </a:r>
            <a:r>
              <a:rPr lang="ru-RU" b="1" i="1" dirty="0" smtClean="0">
                <a:latin typeface="Monotype Corsiva" panose="03010101010201010101" pitchFamily="66" charset="0"/>
              </a:rPr>
              <a:t>степени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7746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ОРДЕН СУВОРОВА</a:t>
            </a:r>
            <a:br>
              <a:rPr lang="ru-RU" b="1" i="1" dirty="0" smtClean="0">
                <a:latin typeface="Monotype Corsiva" panose="03010101010201010101" pitchFamily="66" charset="0"/>
              </a:rPr>
            </a:br>
            <a:r>
              <a:rPr lang="ru-RU" b="1" i="1" dirty="0" smtClean="0">
                <a:latin typeface="Monotype Corsiva" panose="03010101010201010101" pitchFamily="66" charset="0"/>
              </a:rPr>
              <a:t>I</a:t>
            </a:r>
            <a:r>
              <a:rPr lang="en-US" b="1" i="1" dirty="0" smtClean="0">
                <a:latin typeface="Monotype Corsiva" panose="03010101010201010101" pitchFamily="66" charset="0"/>
              </a:rPr>
              <a:t>II</a:t>
            </a:r>
            <a:r>
              <a:rPr lang="ru-RU" b="1" i="1" dirty="0" smtClean="0">
                <a:latin typeface="Monotype Corsiva" panose="03010101010201010101" pitchFamily="66" charset="0"/>
              </a:rPr>
              <a:t> степени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502691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/>
              <a:t>Дата учреждения: 29 июля 1942 года</a:t>
            </a:r>
            <a:br>
              <a:rPr lang="ru-RU" sz="2000" i="1" dirty="0"/>
            </a:br>
            <a:r>
              <a:rPr lang="ru-RU" sz="2000" i="1" dirty="0"/>
              <a:t>Первое награждение: 28 января 1943</a:t>
            </a:r>
            <a:br>
              <a:rPr lang="ru-RU" sz="2000" i="1" dirty="0"/>
            </a:br>
            <a:r>
              <a:rPr lang="ru-RU" sz="2000" i="1" dirty="0"/>
              <a:t>Количество награждений: 7267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4348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3" name="Рисунок 2" descr="http://www.chaltlib.ru/images/medali/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3812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chaltlib.ru/images/medali/6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7163"/>
            <a:ext cx="23812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haltlib.ru/images/medali/6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7163"/>
            <a:ext cx="2381250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3105833"/>
            <a:ext cx="2468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Monotype Corsiva" panose="03010101010201010101" pitchFamily="66" charset="0"/>
              </a:rPr>
              <a:t>ОРДЕН КУТУЗОВА</a:t>
            </a:r>
            <a:br>
              <a:rPr lang="ru-RU" b="1" i="1" dirty="0">
                <a:latin typeface="Monotype Corsiva" panose="03010101010201010101" pitchFamily="66" charset="0"/>
              </a:rPr>
            </a:br>
            <a:r>
              <a:rPr lang="ru-RU" b="1" i="1" dirty="0">
                <a:latin typeface="Monotype Corsiva" panose="03010101010201010101" pitchFamily="66" charset="0"/>
              </a:rPr>
              <a:t>I степени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ОРДЕН КУТУЗОВА</a:t>
            </a:r>
            <a:br>
              <a:rPr lang="ru-RU" b="1" i="1" dirty="0" smtClean="0">
                <a:latin typeface="Monotype Corsiva" panose="03010101010201010101" pitchFamily="66" charset="0"/>
              </a:rPr>
            </a:br>
            <a:r>
              <a:rPr lang="ru-RU" b="1" i="1" dirty="0" smtClean="0">
                <a:latin typeface="Monotype Corsiva" panose="03010101010201010101" pitchFamily="66" charset="0"/>
              </a:rPr>
              <a:t>I</a:t>
            </a:r>
            <a:r>
              <a:rPr lang="en-US" b="1" i="1" dirty="0" smtClean="0">
                <a:latin typeface="Monotype Corsiva" panose="03010101010201010101" pitchFamily="66" charset="0"/>
              </a:rPr>
              <a:t>I</a:t>
            </a:r>
            <a:r>
              <a:rPr lang="ru-RU" b="1" i="1" dirty="0" smtClean="0">
                <a:latin typeface="Monotype Corsiva" panose="03010101010201010101" pitchFamily="66" charset="0"/>
              </a:rPr>
              <a:t> степени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1234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Monotype Corsiva" panose="03010101010201010101" pitchFamily="66" charset="0"/>
              </a:rPr>
              <a:t>ОРДЕН КУТУЗОВА</a:t>
            </a:r>
            <a:br>
              <a:rPr lang="ru-RU" b="1" i="1" dirty="0" smtClean="0">
                <a:latin typeface="Monotype Corsiva" panose="03010101010201010101" pitchFamily="66" charset="0"/>
              </a:rPr>
            </a:br>
            <a:r>
              <a:rPr lang="ru-RU" b="1" i="1" dirty="0" smtClean="0">
                <a:latin typeface="Monotype Corsiva" panose="03010101010201010101" pitchFamily="66" charset="0"/>
              </a:rPr>
              <a:t>I</a:t>
            </a:r>
            <a:r>
              <a:rPr lang="en-US" b="1" i="1" dirty="0" smtClean="0">
                <a:latin typeface="Monotype Corsiva" panose="03010101010201010101" pitchFamily="66" charset="0"/>
              </a:rPr>
              <a:t>II</a:t>
            </a:r>
            <a:r>
              <a:rPr lang="ru-RU" b="1" i="1" dirty="0" smtClean="0">
                <a:latin typeface="Monotype Corsiva" panose="03010101010201010101" pitchFamily="66" charset="0"/>
              </a:rPr>
              <a:t> степени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99830" y="4077072"/>
            <a:ext cx="5760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Дата учреждения: 29 июля 1942 года</a:t>
            </a:r>
            <a:br>
              <a:rPr lang="ru-RU" sz="2000" i="1" dirty="0"/>
            </a:br>
            <a:r>
              <a:rPr lang="ru-RU" sz="2000" i="1" dirty="0"/>
              <a:t>Первое награждение: 28 января 1943 года</a:t>
            </a:r>
            <a:br>
              <a:rPr lang="ru-RU" sz="2000" i="1" dirty="0"/>
            </a:br>
            <a:r>
              <a:rPr lang="ru-RU" sz="2000" i="1" dirty="0"/>
              <a:t>Количество награждений: I степень — 675</a:t>
            </a:r>
            <a:br>
              <a:rPr lang="ru-RU" sz="2000" i="1" dirty="0"/>
            </a:br>
            <a:r>
              <a:rPr lang="ru-RU" sz="2000" i="1" dirty="0"/>
              <a:t>II степень — 3326</a:t>
            </a:r>
            <a:br>
              <a:rPr lang="ru-RU" sz="2000" i="1" dirty="0"/>
            </a:br>
            <a:r>
              <a:rPr lang="ru-RU" sz="2000" i="1" dirty="0"/>
              <a:t>III степень — 3328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789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3" name="Рисунок 2" descr="http://www.chaltlib.ru/images/medali/68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38125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03848" y="791126"/>
            <a:ext cx="5436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Monotype Corsiva" panose="03010101010201010101" pitchFamily="66" charset="0"/>
              </a:rPr>
              <a:t>ОРДЕН АЛЕКСАНДРА НЕВСКОГО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900" y="15899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Дата учреждения: 29 июля 1942 года</a:t>
            </a:r>
            <a:br>
              <a:rPr lang="ru-RU" i="1" dirty="0"/>
            </a:br>
            <a:r>
              <a:rPr lang="ru-RU" i="1" dirty="0"/>
              <a:t>Первое награждение: 5 ноября 1942 года</a:t>
            </a:r>
            <a:br>
              <a:rPr lang="ru-RU" i="1" dirty="0"/>
            </a:br>
            <a:r>
              <a:rPr lang="ru-RU" i="1" dirty="0"/>
              <a:t>Количество награждений: 42 165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3428999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Награждались </a:t>
            </a:r>
            <a:r>
              <a:rPr lang="ru-RU" sz="2000" b="1" i="1" dirty="0"/>
              <a:t>офицеры Красной Армии (</a:t>
            </a:r>
            <a:r>
              <a:rPr lang="ru-RU" sz="2000" b="1" i="1" dirty="0" smtClean="0"/>
              <a:t>от командира </a:t>
            </a:r>
            <a:r>
              <a:rPr lang="ru-RU" sz="2000" b="1" i="1" dirty="0"/>
              <a:t>дивизии до командира взвода) за проявленную инициативу по выбору удачного момента для внезапного, смелого и успешного нападения на врага и нанесение ему крупного поражения с малыми потерями для своих войск; за успешное выполнение боевого задания с уничтожением полностью или большей части превосходящих сил противника; за командование артиллерийским, танковым или авиационным подразделением, нанесшим тяжелый урон противнику. </a:t>
            </a:r>
          </a:p>
        </p:txBody>
      </p:sp>
    </p:spTree>
    <p:extLst>
      <p:ext uri="{BB962C8B-B14F-4D97-AF65-F5344CB8AC3E}">
        <p14:creationId xmlns:p14="http://schemas.microsoft.com/office/powerpoint/2010/main" val="3700156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261</Words>
  <Application>Microsoft Office PowerPoint</Application>
  <PresentationFormat>Экран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 SubZero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Фомичи</dc:creator>
  <cp:lastModifiedBy>Фомичи</cp:lastModifiedBy>
  <cp:revision>20</cp:revision>
  <dcterms:created xsi:type="dcterms:W3CDTF">2015-02-28T04:33:54Z</dcterms:created>
  <dcterms:modified xsi:type="dcterms:W3CDTF">2015-03-23T10:20:28Z</dcterms:modified>
</cp:coreProperties>
</file>