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296" r:id="rId4"/>
    <p:sldId id="256" r:id="rId5"/>
    <p:sldId id="298" r:id="rId6"/>
    <p:sldId id="260" r:id="rId7"/>
    <p:sldId id="300" r:id="rId8"/>
    <p:sldId id="261" r:id="rId9"/>
    <p:sldId id="262" r:id="rId10"/>
    <p:sldId id="263" r:id="rId11"/>
    <p:sldId id="305" r:id="rId12"/>
    <p:sldId id="304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303" r:id="rId21"/>
    <p:sldId id="271" r:id="rId22"/>
    <p:sldId id="272" r:id="rId23"/>
    <p:sldId id="273" r:id="rId24"/>
    <p:sldId id="274" r:id="rId25"/>
    <p:sldId id="308" r:id="rId26"/>
    <p:sldId id="276" r:id="rId27"/>
    <p:sldId id="277" r:id="rId28"/>
    <p:sldId id="302" r:id="rId29"/>
    <p:sldId id="309" r:id="rId30"/>
    <p:sldId id="307" r:id="rId31"/>
    <p:sldId id="292" r:id="rId32"/>
    <p:sldId id="286" r:id="rId33"/>
    <p:sldId id="284" r:id="rId34"/>
    <p:sldId id="285" r:id="rId35"/>
    <p:sldId id="287" r:id="rId36"/>
    <p:sldId id="295" r:id="rId37"/>
    <p:sldId id="281" r:id="rId38"/>
    <p:sldId id="258" r:id="rId39"/>
    <p:sldId id="30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4660"/>
  </p:normalViewPr>
  <p:slideViewPr>
    <p:cSldViewPr>
      <p:cViewPr varScale="1">
        <p:scale>
          <a:sx n="68" d="100"/>
          <a:sy n="68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054E-BD25-419B-9795-193B9AC2294F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75EC-BACF-4856-A335-5925D1020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054E-BD25-419B-9795-193B9AC2294F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75EC-BACF-4856-A335-5925D1020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054E-BD25-419B-9795-193B9AC2294F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75EC-BACF-4856-A335-5925D1020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054E-BD25-419B-9795-193B9AC2294F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75EC-BACF-4856-A335-5925D1020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054E-BD25-419B-9795-193B9AC2294F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75EC-BACF-4856-A335-5925D1020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054E-BD25-419B-9795-193B9AC2294F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75EC-BACF-4856-A335-5925D1020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054E-BD25-419B-9795-193B9AC2294F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75EC-BACF-4856-A335-5925D1020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054E-BD25-419B-9795-193B9AC2294F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75EC-BACF-4856-A335-5925D1020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054E-BD25-419B-9795-193B9AC2294F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75EC-BACF-4856-A335-5925D1020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054E-BD25-419B-9795-193B9AC2294F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75EC-BACF-4856-A335-5925D1020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1054E-BD25-419B-9795-193B9AC2294F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075EC-BACF-4856-A335-5925D1020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1054E-BD25-419B-9795-193B9AC2294F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075EC-BACF-4856-A335-5925D10209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s\Desktop\проект Сергей\86134826_large_0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571536" y="2571744"/>
            <a:ext cx="1050138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&lt;&lt;</a:t>
            </a: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От Руси до России: </a:t>
            </a:r>
            <a:endParaRPr lang="en-US" sz="4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связь времён и поколений</a:t>
            </a:r>
            <a:r>
              <a:rPr lang="en-US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&gt;&gt;</a:t>
            </a:r>
            <a:r>
              <a:rPr lang="ru-RU" sz="4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0"/>
            <a:ext cx="3643338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Недалеко от Москвы в г.Сергиеве-Посаде находится старинная православная обитель:  Троице-Сергиева лавра. Сюда до сих пор со всех концов приходят люди, чтобы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приложиться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 мощам преподобного Сергия, которому в этом году исполнилось 700 лет- он вошёл в сознание русского народа, как всенародный учитель, заступник,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ободритель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! Подвижник земли русской, 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преподобный Сергий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никогда не брал в руки меча, но одно его слово на весах победы стоило сотен мечей…</a:t>
            </a:r>
          </a:p>
          <a:p>
            <a:endParaRPr lang="ru-RU" sz="1700" i="1" dirty="0"/>
          </a:p>
        </p:txBody>
      </p:sp>
      <p:pic>
        <p:nvPicPr>
          <p:cNvPr id="5" name="Picture 2" descr="C:\Users\Teachers\Desktop\A6r4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887669"/>
            <a:ext cx="3960440" cy="297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Максим\Desktop\Конкурс\Изображение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20688"/>
            <a:ext cx="2455112" cy="314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Teachers\Desktop\0_45162_76cd833d_orig-520x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2000659" cy="277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6567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Перед Куликовской битвой , получив </a:t>
            </a:r>
            <a:r>
              <a:rPr lang="ru-RU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благословение </a:t>
            </a:r>
            <a:r>
              <a:rPr lang="ru-RU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Сергия , </a:t>
            </a:r>
            <a:r>
              <a:rPr lang="ru-RU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князь </a:t>
            </a:r>
            <a:r>
              <a:rPr lang="ru-RU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Дмитрий </a:t>
            </a:r>
            <a:r>
              <a:rPr lang="ru-RU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для </a:t>
            </a:r>
            <a:r>
              <a:rPr lang="ru-RU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духовной поддержки попросил у него двух </a:t>
            </a:r>
            <a:r>
              <a:rPr lang="ru-RU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воинов-иноков: Александра </a:t>
            </a:r>
            <a:r>
              <a:rPr lang="ru-RU" b="1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Пересвета</a:t>
            </a:r>
            <a:r>
              <a:rPr lang="ru-RU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(боярин Брянский) </a:t>
            </a:r>
            <a:r>
              <a:rPr lang="ru-RU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Андрея </a:t>
            </a:r>
            <a:r>
              <a:rPr lang="ru-RU" b="1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Ослябю</a:t>
            </a:r>
            <a:r>
              <a:rPr lang="ru-RU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.(боярин Любецкий).</a:t>
            </a:r>
            <a:r>
              <a:rPr lang="en-US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Как известно , Мамай </a:t>
            </a:r>
            <a:r>
              <a:rPr lang="ru-RU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предложил сразиться в поединке лучшему по выбору русскому воину с татарским богатырём </a:t>
            </a:r>
            <a:r>
              <a:rPr lang="ru-RU" b="1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Челубеем</a:t>
            </a:r>
            <a:r>
              <a:rPr lang="ru-RU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обещая отступить без битвы, если </a:t>
            </a:r>
            <a:r>
              <a:rPr lang="ru-RU" b="1" i="1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Челубей</a:t>
            </a:r>
            <a:r>
              <a:rPr lang="ru-RU" b="1" i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будет побеждён.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i="1" dirty="0"/>
          </a:p>
        </p:txBody>
      </p:sp>
      <p:pic>
        <p:nvPicPr>
          <p:cNvPr id="4" name="Picture 2" descr="C:\Documents and Settings\User\Рабочий стол\фото\Конкурс\Изображение 0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492896"/>
            <a:ext cx="3000364" cy="4031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643182"/>
            <a:ext cx="5476875" cy="357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0" y="520681"/>
            <a:ext cx="442912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5857892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    </a:t>
            </a:r>
            <a:r>
              <a:rPr lang="ru-RU" sz="2400" b="1" i="1" dirty="0" smtClean="0"/>
              <a:t>Худ. </a:t>
            </a:r>
            <a:r>
              <a:rPr lang="ru-RU" sz="2400" b="1" i="1" dirty="0" err="1" smtClean="0"/>
              <a:t>П.Рыженко</a:t>
            </a:r>
            <a:r>
              <a:rPr lang="en-US" sz="2400" b="1" i="1" dirty="0" smtClean="0"/>
              <a:t> </a:t>
            </a:r>
          </a:p>
          <a:p>
            <a:r>
              <a:rPr lang="en-US" sz="2400" b="1" i="1" dirty="0" smtClean="0"/>
              <a:t>“</a:t>
            </a:r>
            <a:r>
              <a:rPr lang="ru-RU" sz="2400" b="1" i="1" dirty="0" smtClean="0"/>
              <a:t>Победа </a:t>
            </a:r>
            <a:r>
              <a:rPr lang="ru-RU" sz="2400" b="1" i="1" dirty="0" err="1" smtClean="0"/>
              <a:t>Пересвета</a:t>
            </a:r>
            <a:r>
              <a:rPr lang="en-US" sz="2400" b="1" i="1" dirty="0" smtClean="0"/>
              <a:t>”</a:t>
            </a:r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43438" y="500042"/>
            <a:ext cx="4071966" cy="6009531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Для обеих сторон, сошедшихся в поле, было неожиданностью, что на поединок вызвался  какой-то монах, на котором даже не было доспехов.</a:t>
            </a:r>
            <a:r>
              <a:rPr lang="ru-RU" sz="1800" b="1" i="1" dirty="0" smtClean="0">
                <a:solidFill>
                  <a:srgbClr val="333333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И вот два всадника стремительно понеслись навстречу друг друга и столкнулись в яростной схватке. На картине «Победа </a:t>
            </a:r>
            <a:r>
              <a:rPr lang="ru-RU" sz="1800" b="1" i="1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Пересвета</a:t>
            </a:r>
            <a:r>
              <a:rPr lang="ru-RU" sz="1800" b="1" i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 изображён тот самый момент, когда русский богатырь-схимник пережил на мгновении сокрушительный смертельный удар. Он вместе с копьём врага отметает рукой от себя уже неминуемую смерть, но его лик освещён небесной радостью победы.</a:t>
            </a:r>
            <a:endParaRPr lang="ru-RU" sz="1800" b="1" i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357166"/>
            <a:ext cx="38872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годовщину Куликовской битвы 21 сентября обучающиеся колледжа приходят в Симонов монастырь, в храм Рождества Пресвятой Богородицы и возлагают цветы на могилы воинов христовых: Александра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Пересвета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Андрея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Осляби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Этот день стал  Днём призывника, и военкомат Южного Административного округа города Москвы приводит будущих защитников Отечества поклонится  бессмертным героям .</a:t>
            </a:r>
          </a:p>
          <a:p>
            <a:endParaRPr lang="ru-RU" dirty="0"/>
          </a:p>
        </p:txBody>
      </p:sp>
      <p:pic>
        <p:nvPicPr>
          <p:cNvPr id="8" name="Picture 2" descr="C:\Users\Teachers\Desktop\Слобода\P1010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2214546" cy="4040880"/>
          </a:xfrm>
          <a:prstGeom prst="rect">
            <a:avLst/>
          </a:prstGeom>
          <a:noFill/>
        </p:spPr>
      </p:pic>
      <p:pic>
        <p:nvPicPr>
          <p:cNvPr id="9" name="Picture 3" descr="C:\Users\Teachers\Desktop\Слобода\P1010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8308" y="214290"/>
            <a:ext cx="2331410" cy="4071966"/>
          </a:xfrm>
          <a:prstGeom prst="rect">
            <a:avLst/>
          </a:prstGeom>
          <a:noFill/>
        </p:spPr>
      </p:pic>
      <p:pic>
        <p:nvPicPr>
          <p:cNvPr id="10" name="Picture 2" descr="C:\Users\Teachers\Desktop\лаал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426513"/>
            <a:ext cx="2428892" cy="2431487"/>
          </a:xfrm>
          <a:prstGeom prst="rect">
            <a:avLst/>
          </a:prstGeom>
          <a:noFill/>
        </p:spPr>
      </p:pic>
      <p:pic>
        <p:nvPicPr>
          <p:cNvPr id="11" name="Рисунок 10" descr="sen2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357694"/>
            <a:ext cx="2428892" cy="2500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0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Сергий Радонежский – Заступник Земли Русской входил в жизнь скромным мальчиком Варфоломеем, а уходил Величайшим Сыном России. И тогда на Куликовом поле взошла Первая Великая Слава Руси на все      времена! </a:t>
            </a:r>
            <a:r>
              <a:rPr lang="ru-RU" b="1" dirty="0" smtClean="0"/>
              <a:t>	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14290"/>
            <a:ext cx="3000396" cy="320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Teachers\Desktop\otrok--580x4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85992"/>
            <a:ext cx="427408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Teachers\Desktop\03189883a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714752"/>
            <a:ext cx="2571768" cy="295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24402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После падения монголо-татарского ига при Иване 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 его внуке Иване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Грозном создается централизованное русское государство: великие ханства Золотой Орды:  Казанское, Астраханское и Сибирское приняли подданство московского царя. Русь стала называться Россией, а Москва – третьим Римом! </a:t>
            </a:r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675" y="0"/>
            <a:ext cx="5648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023320" y="500042"/>
            <a:ext cx="61206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i="1" spc="1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РЮРИКОВИЧИ</a:t>
            </a:r>
            <a:endParaRPr lang="ru-RU" sz="5400" b="1" i="1" cap="none" spc="150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конце XVI века возник династический кризис – одна из причин возникновения  смутного времени – начало польско-литовской и шведской интервенции, Россия снова оказалась на краю гибели, перед потерей своей независимости. Каждый год 4 ноября в день народного Единства мы вспоминаем героев народного ополчения и её лидеров: князя М.Скопина-Шуйского и патриарха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Гермогена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нижегородского гражданина Кузьму Минина и князя Дмитрия Пожарского, благодаря им интервенты из страны были изгнаны, суверенитет России был восстановлен!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Teachers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4092" y="3643314"/>
            <a:ext cx="2108404" cy="288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Teachers\Desktop\740632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2195736" cy="292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Teachers\Desktop\58033663_1271785474_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571744"/>
            <a:ext cx="3693352" cy="279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16632"/>
            <a:ext cx="8358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огромной территории Евразии объединяются в единое целое различные этносы и культуры, создается многонациональное государство: Россия ждала государственного деятеля, который бы продолжил политику защиты интересов страны и её подданных. И он пришел: это был великий царь России –Пётр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Были созданы боеспособные армия и российский флот, одержаны победы над шведами под Полтавой и на море, было «прорублено окно в Европу». Россия стала империей!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Teachers\Desktop\1089980818247219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571744"/>
            <a:ext cx="4083846" cy="400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Teachers\Desktop\3e6d9e46c2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00306"/>
            <a:ext cx="2519883" cy="407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achers\Desktop\pam-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50405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43570" y="285728"/>
            <a:ext cx="321471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Петровых дел великое начало…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Грохочут пушки, бьются шведы,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Летят уланы, клич победы разносят шведы над землей,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 русский брат не унывает: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Штыки и душу в бой бросает,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Атака яростью горит.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Балтийский берег вновь блистает!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 стягом русским вновь стоит!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Петрова Русь опять сияет,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Церквами русскими блестит!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Народ обрадован, ликует!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Ура народу и орлу!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Стяг наш блестит !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Ура Петру!                           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 И.В.Никитин)</a:t>
            </a:r>
          </a:p>
          <a:p>
            <a:endParaRPr lang="ru-RU" b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868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Дело Петра I продолжила Екатерина II . Благодаря блестящим победам русских полководцев над турками: А.Суворова,  П. Румянцева, Ф.Ушакова Россия вышла в Чёрное море, приобрела Крым, Севастополь, сильный Черноморский флот…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Екатерина II учредила орден Св. Георгия носить его полагалось на особой ленте с двумя желтыми и тремя черными полосами, эти два цвета символизируют: жизнь и смерть, огонь и дым, сквозь которые пришлось пройти отважным чудо-богатырям Суворова под Измаилом, гренадёрам Багратиона на батарее Раевского, матросам Нахимова  осажденного Севастополя, красноармейцам Жукова на подступах к Рейхстагу. Мы гордимся нашей историей и её героями!</a:t>
            </a:r>
          </a:p>
          <a:p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3429024" cy="381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Teachers\Desktop\33459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786058"/>
            <a:ext cx="2786082" cy="37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Teachers\Desktop\_2063476-v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98987" y="3687959"/>
            <a:ext cx="3714778" cy="191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лександр\Desktop\xgHv_uCwvso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675456"/>
            <a:ext cx="9144000" cy="8175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87624" y="1196752"/>
            <a:ext cx="67687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целях духовно-нравственного воспитания обучающихся Политехнического колледжа №31 преподаватели работают над  учебно-исследовательском проектом –  «От Руси до России - связь времён и поколений». Проект нацелен как на  формирование у обучающихся чувства гордости, любви, духа и веры за своё Отечество, так и таких качеств, как милосердие, сострадание , терпение, послушание. Проект включает в себя открытые уроки мужества, экскурсии,  фестивали, творческие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работы обучающихся 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 городских и межрегиональных конкурсах, а также проведение культурно-образовательных мероприятий в детских домах г. Москвы.  9 декабря в День героев Отечества мы провели интегрированный урок, посвященный знаменательным датам 2014 года: 700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 дня рождения Сергия Радонежского, 285-летию Александра Васильевича Суворова, 100-летию Первой мировой войне – об этом уроке мы хотим рассказать в нашей работе.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0364" y="285728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achers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1" y="0"/>
            <a:ext cx="9163051" cy="6877050"/>
          </a:xfrm>
          <a:prstGeom prst="rect">
            <a:avLst/>
          </a:prstGeom>
          <a:noFill/>
        </p:spPr>
      </p:pic>
      <p:pic>
        <p:nvPicPr>
          <p:cNvPr id="13" name="Picture 3" descr="C:\Users\Виктор\Desktop\19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80"/>
            <a:ext cx="171448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Teachers\Desktop\d0b5d581d67860dedf39c9aeb3ec0276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3732" y="3429000"/>
            <a:ext cx="2510268" cy="18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Teachers\Desktop\suvorov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776526" cy="208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Teachers\Desktop\64594045_1285661285_428pxPrincepotemk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0"/>
            <a:ext cx="2357454" cy="238441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6380" y="0"/>
            <a:ext cx="3672408" cy="7200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СУВОРОВ! У редкого человека в России не дрогнет сердце и не станет теплее на душе при упоминании этого имени. Имя Суворова заставляло трепетать врагов, восхищаться друзей и временных союзников.  Появление СУВОРОВА на поле боя творило чудеса, уставшие обретали силы, раненные возвращались в строй, дрогнувшие устремлялись в атаку!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Его знаменитую «Науку побеждать» солдаты цитировали наизусть: «Тяжело в учении, легко в бою!», «Сам погибай, а товарища выручай!», «Пуля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дура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а штык молодец!», «Победи себя, будешь непобедим!» эти афоризмы стали молитвами для стойкости духа и душевного равновесия многих поколений защитников Отечества.</a:t>
            </a:r>
          </a:p>
          <a:p>
            <a:pPr algn="ctr"/>
            <a:endParaRPr lang="ru-RU" sz="1600" dirty="0"/>
          </a:p>
        </p:txBody>
      </p:sp>
      <p:pic>
        <p:nvPicPr>
          <p:cNvPr id="3" name="Picture 2" descr="C:\Users\Teachers\Desktop\suvor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66801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Teachers\Desktop\2361_0_448x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446449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374441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 всех в душе у нас Суворов</a:t>
            </a:r>
          </a:p>
          <a:p>
            <a:pPr algn="ctr"/>
            <a:r>
              <a:rPr lang="ru-RU" b="1" i="1" dirty="0" smtClean="0"/>
              <a:t>Он для России образец</a:t>
            </a:r>
          </a:p>
          <a:p>
            <a:pPr algn="ctr"/>
            <a:r>
              <a:rPr lang="ru-RU" b="1" i="1" dirty="0" smtClean="0"/>
              <a:t>В нем доброта и справедливость</a:t>
            </a:r>
          </a:p>
          <a:p>
            <a:pPr algn="ctr"/>
            <a:r>
              <a:rPr lang="ru-RU" b="1" i="1" dirty="0" smtClean="0"/>
              <a:t>И ум, и гений  и мудрец!        </a:t>
            </a:r>
          </a:p>
          <a:p>
            <a:pPr algn="ctr"/>
            <a:r>
              <a:rPr lang="ru-RU" b="1" i="1" dirty="0" smtClean="0"/>
              <a:t>Его победы всю Европу,</a:t>
            </a:r>
          </a:p>
          <a:p>
            <a:pPr algn="ctr"/>
            <a:r>
              <a:rPr lang="ru-RU" b="1" i="1" dirty="0" smtClean="0"/>
              <a:t>И Порту приводили в страх,</a:t>
            </a:r>
          </a:p>
          <a:p>
            <a:pPr algn="ctr"/>
            <a:r>
              <a:rPr lang="ru-RU" b="1" i="1" dirty="0" smtClean="0"/>
              <a:t>&lt;&lt;Свои прокладывал он тропы&gt;&gt;,</a:t>
            </a:r>
          </a:p>
          <a:p>
            <a:pPr algn="ctr"/>
            <a:r>
              <a:rPr lang="ru-RU" b="1" i="1" dirty="0" smtClean="0"/>
              <a:t>Меняя тактику в боях.</a:t>
            </a:r>
          </a:p>
          <a:p>
            <a:pPr algn="ctr"/>
            <a:r>
              <a:rPr lang="ru-RU" b="1" i="1" dirty="0" smtClean="0"/>
              <a:t>При нем  французы не дерзали,</a:t>
            </a:r>
          </a:p>
          <a:p>
            <a:pPr algn="ctr"/>
            <a:r>
              <a:rPr lang="ru-RU" b="1" i="1" dirty="0" smtClean="0"/>
              <a:t>Ввязаться &lt;&lt;в русскую  войну&gt;&gt;,</a:t>
            </a:r>
          </a:p>
          <a:p>
            <a:pPr algn="ctr"/>
            <a:r>
              <a:rPr lang="ru-RU" b="1" i="1" dirty="0" smtClean="0"/>
              <a:t>При нем стране не угрожали,</a:t>
            </a:r>
          </a:p>
          <a:p>
            <a:pPr algn="ctr"/>
            <a:r>
              <a:rPr lang="ru-RU" b="1" i="1" dirty="0" smtClean="0"/>
              <a:t>Прощая всякую вину.                         </a:t>
            </a:r>
          </a:p>
          <a:p>
            <a:pPr algn="ctr"/>
            <a:r>
              <a:rPr lang="ru-RU" b="1" i="1" dirty="0" smtClean="0"/>
              <a:t>Его солдаты сходу взяли,</a:t>
            </a:r>
          </a:p>
          <a:p>
            <a:pPr algn="ctr"/>
            <a:r>
              <a:rPr lang="ru-RU" b="1" i="1" dirty="0" smtClean="0"/>
              <a:t>&lt;&lt;Непобедимый Измаил&gt;&gt;,</a:t>
            </a:r>
          </a:p>
          <a:p>
            <a:pPr algn="ctr"/>
            <a:r>
              <a:rPr lang="ru-RU" b="1" i="1" dirty="0" smtClean="0"/>
              <a:t>Его османы проклинали,</a:t>
            </a:r>
          </a:p>
          <a:p>
            <a:pPr algn="ctr"/>
            <a:r>
              <a:rPr lang="ru-RU" b="1" i="1" dirty="0" smtClean="0"/>
              <a:t>А наш народ боготворил.</a:t>
            </a:r>
          </a:p>
          <a:p>
            <a:pPr algn="ctr"/>
            <a:r>
              <a:rPr lang="ru-RU" b="1" i="1" dirty="0" smtClean="0"/>
              <a:t>Везде он шел победным маршем,</a:t>
            </a:r>
          </a:p>
          <a:p>
            <a:pPr algn="ctr"/>
            <a:r>
              <a:rPr lang="ru-RU" b="1" i="1" dirty="0" smtClean="0"/>
              <a:t>Весь мир его таким и знал,</a:t>
            </a:r>
          </a:p>
          <a:p>
            <a:pPr algn="ctr"/>
            <a:r>
              <a:rPr lang="ru-RU" b="1" i="1" dirty="0" smtClean="0"/>
              <a:t>Генералиссимус-Фельдмаршал,</a:t>
            </a:r>
          </a:p>
          <a:p>
            <a:pPr algn="ctr"/>
            <a:r>
              <a:rPr lang="ru-RU" b="1" i="1" dirty="0" smtClean="0"/>
              <a:t>Своим талантом потрясал                  (Ю.А. Галкин) </a:t>
            </a:r>
          </a:p>
          <a:p>
            <a:pPr algn="ctr"/>
            <a:endParaRPr lang="ru-RU" sz="1600" i="1" dirty="0"/>
          </a:p>
        </p:txBody>
      </p:sp>
      <p:pic>
        <p:nvPicPr>
          <p:cNvPr id="3" name="Picture 2" descr="C:\Users\Teachers\Desktop\w5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2304256" cy="261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Teachers\Desktop\1324705988_22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68960"/>
            <a:ext cx="3672408" cy="353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35004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215 лет назад в 1799 году в ходе Швейцарского похода Суворова русские войска с боем прошли по Чёртову мосту, наполовину разрушенному французами. Офицеры, возглавляемые братьями Мещерскими связали доски своими шарфами и накрыли ими провал на высоте 23 м., по ним русские солдаты  форсировали Чёртов мост и отбросили французов. </a:t>
            </a:r>
          </a:p>
          <a:p>
            <a:endParaRPr lang="ru-RU" dirty="0"/>
          </a:p>
        </p:txBody>
      </p:sp>
      <p:pic>
        <p:nvPicPr>
          <p:cNvPr id="3" name="Picture 2" descr="C:\Users\Teachers\Desktop\a0adfd1b8c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6064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Teachers\Desktop\w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2375052" cy="2692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6116" y="4429132"/>
            <a:ext cx="5006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Суворов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Имя Победы! 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Ни одного проигранного боя и сражения за полвека боевого служения России!  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Суворов  –  Русская легенда!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Суворов  –  Необъяснимое чудо!  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Суворов  –  Величие и слава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России!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3857628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Русские – враг перед нами дрожит!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0"/>
            <a:ext cx="4207400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Ну ж был денек! Сквозь дым летучий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Французы двинулись, как тучи,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       И всё на наш редут.</a:t>
            </a:r>
          </a:p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Уланы с пестрыми значками,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Драгуны с конскими хвостами,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Все промелькнули перед нами,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       Все побывали тут.</a:t>
            </a:r>
          </a:p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Вам не видать таких сражений!..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Носились знамена́, как тени,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       В дыму огонь блестел,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Звучал булат, картечь визжала,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Рука бойцов колоть устала,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И ядрам пролетать мешала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       Гора кровавых тел.</a:t>
            </a:r>
          </a:p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Изведал враг в тот день немало,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Что значит русский бой удалый,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       Наш рукопашный бой!..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Земля тряслась — как наши груди;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Смешались в кучу кони, люди,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И залпы тысячи орудий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       Слились в протяжный вой...</a:t>
            </a:r>
          </a:p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Вот смерклось. Были все готовы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Заутра бой затеять новый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       И до конца стоять...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Вот затрещали барабаны —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И отступили 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бусурманы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Тогда считать мы стали раны,</a:t>
            </a:r>
            <a:b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       Товарищей считать.</a:t>
            </a:r>
          </a:p>
          <a:p>
            <a:pPr algn="ctr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(М.Ю.Лермонтов)</a:t>
            </a:r>
          </a:p>
          <a:p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285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Бородинское поле – ещё одно поле воинской славы, героизма и доблести русских солдат…</a:t>
            </a:r>
          </a:p>
        </p:txBody>
      </p:sp>
      <p:pic>
        <p:nvPicPr>
          <p:cNvPr id="4" name="Picture 2" descr="C:\Users\Teachers\Desktop\1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57628"/>
            <a:ext cx="4286280" cy="26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Teachers\Desktop\БОРОДИНСКОЕ_СРА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439020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середине XIX века, опасаясь усиления влияния России на Балканах, Турция, Англия и Франция начали очередной крестовый поход против России  и объявили ей войну, которую в истории называется –Крымской войной. В  1854 г. на Крымском полуострове был высажен 60-тысячный десант с целью, захвата главной базы черноморского флота - Севастополя. Обороной города руководили адмиралы В.А.Корнилов, П.С.Нахимов, В.И.Истомин, героически погибшие во время штурмов. Защитниками Севастополя были: врач- хирург Н.И.Пирогов, военный инженер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Э.И.Тотлебен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генерал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С.А.Хрулев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матросы П.Кошка, И.Шевченко, солдат А.Елисеев.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Teachers\Desktop\post-23-1295542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357430"/>
            <a:ext cx="1857388" cy="194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Teachers\Desktop\1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357431"/>
            <a:ext cx="17509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Teachers\Desktop\116999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2357430"/>
            <a:ext cx="208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Teachers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357430"/>
            <a:ext cx="1785950" cy="203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Teachers\Desktop\post-81-11656759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429132"/>
            <a:ext cx="2000264" cy="219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Teachers\Desktop\хрулё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429132"/>
            <a:ext cx="2071670" cy="223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Teachers\Desktop\6aded62f141a-e12918307651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4500570"/>
            <a:ext cx="333643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536408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 свою более чем тысячелетнюю историю, не смотря на природное миролюбие, русскому народу пришлось воевать треть своей жизни. Поэтому чувство патриотизма от века присуще нашему народу -с ним государство и человек выше, благороднее!                                                                                                 Во время русско-японской войны, произошёл неравный бой крейсера «Варяг» и канонерки «Кореец» против целой японской эскадры. Русские моряки вновь  продемонстрировали несгибаемые силу духа, стойкость, мужество, героизм.</a:t>
            </a:r>
          </a:p>
          <a:p>
            <a:pPr algn="ctr"/>
            <a:endParaRPr lang="ru-RU" sz="1600" dirty="0"/>
          </a:p>
        </p:txBody>
      </p:sp>
      <p:pic>
        <p:nvPicPr>
          <p:cNvPr id="3" name="Picture 4" descr="C:\Users\Виктор\Desktop\vary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6192688" cy="34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72264" y="285728"/>
            <a:ext cx="23042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Варяг – это слово золотое, как – заря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Это имя корабля богатыря.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Он у дальних чужеземных берегов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Храбро бился в окружении врагов.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Бился так, что свои раны не считал,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 сдаваться неприятелю не стал.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бывать ему во вражеском плену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Крейсер сам ушёл в морскую глубину.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в России, на родной его земле,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забудут о геройском корабле.                         (П.Синявский)</a:t>
            </a:r>
          </a:p>
          <a:p>
            <a:endParaRPr lang="ru-RU" b="1" i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Война - короче нету слова,</a:t>
            </a:r>
            <a:endParaRPr lang="ru-RU" b="1" dirty="0" smtClean="0"/>
          </a:p>
          <a:p>
            <a:r>
              <a:rPr lang="ru-RU" b="1" i="1" dirty="0" smtClean="0"/>
              <a:t>Война - печальней нету слова,</a:t>
            </a:r>
            <a:endParaRPr lang="ru-RU" b="1" dirty="0" smtClean="0"/>
          </a:p>
          <a:p>
            <a:r>
              <a:rPr lang="ru-RU" b="1" i="1" dirty="0" smtClean="0"/>
              <a:t>Война - святее нету слова…             </a:t>
            </a:r>
            <a:r>
              <a:rPr lang="ru-RU" i="1" dirty="0" smtClean="0"/>
              <a:t>(А.Твардовский)</a:t>
            </a:r>
            <a:endParaRPr lang="ru-RU" dirty="0" smtClean="0"/>
          </a:p>
          <a:p>
            <a:endParaRPr lang="ru-RU" b="1" dirty="0"/>
          </a:p>
        </p:txBody>
      </p:sp>
      <p:pic>
        <p:nvPicPr>
          <p:cNvPr id="3" name="Picture 2" descr="C:\Users\Teachers\Desktop\pamyat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6977111" cy="523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357422" y="1500174"/>
            <a:ext cx="25717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4400" b="1" i="1" dirty="0">
                <a:solidFill>
                  <a:srgbClr val="FF0000"/>
                </a:solidFill>
                <a:latin typeface="Constantia" pitchFamily="18" charset="0"/>
              </a:rPr>
              <a:t>1914-2014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Первая мировая война, 100 </a:t>
            </a:r>
            <a:r>
              <a:rPr lang="ru-RU" b="1" i="1" dirty="0" err="1" smtClean="0"/>
              <a:t>летие</a:t>
            </a:r>
            <a:r>
              <a:rPr lang="ru-RU" b="1" i="1" dirty="0" smtClean="0"/>
              <a:t> которой, мы отмечаем в этом году,  унесла 9,5 млн.жизней, оставила калеками свыше 3 млн.человек. «Быстрая победоносная война, о которой многие думали: «К Рождеству мы вернемся домой!», длилась 4 года, 3 месяца и 2 недели, привела к крушению четырёх империй…</a:t>
            </a:r>
            <a:endParaRPr lang="ru-RU" b="1" i="1" dirty="0"/>
          </a:p>
        </p:txBody>
      </p:sp>
      <p:pic>
        <p:nvPicPr>
          <p:cNvPr id="3" name="Picture 2" descr="C:\Users\Teachers\Desktop\0_5244_c59b66d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842968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eachers\Desktop\89432969_large_photo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14488"/>
            <a:ext cx="2916225" cy="4500594"/>
          </a:xfrm>
          <a:prstGeom prst="rect">
            <a:avLst/>
          </a:prstGeom>
          <a:noFill/>
        </p:spPr>
      </p:pic>
      <p:pic>
        <p:nvPicPr>
          <p:cNvPr id="1028" name="Picture 4" descr="C:\Users\Teachers\Desktop\romano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5673735" cy="5429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Российская империя стала первой…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Династия Романовых была свергнута…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ктор\Desktop\90356968_fOaUiLcFD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3397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642918"/>
            <a:ext cx="28083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Отечество моё, Россия!</a:t>
            </a:r>
          </a:p>
          <a:p>
            <a:pPr algn="ctr"/>
            <a:r>
              <a:rPr lang="ru-RU" b="1" i="1" dirty="0" smtClean="0"/>
              <a:t>В тебе дух старины живет.</a:t>
            </a:r>
          </a:p>
          <a:p>
            <a:pPr algn="ctr"/>
            <a:r>
              <a:rPr lang="ru-RU" b="1" i="1" dirty="0" smtClean="0"/>
              <a:t>И не одна еще стихия,</a:t>
            </a:r>
          </a:p>
          <a:p>
            <a:pPr algn="ctr"/>
            <a:r>
              <a:rPr lang="ru-RU" b="1" i="1" dirty="0" smtClean="0"/>
              <a:t>Не победила твой народ.</a:t>
            </a:r>
          </a:p>
          <a:p>
            <a:pPr algn="ctr"/>
            <a:r>
              <a:rPr lang="ru-RU" b="1" i="1" dirty="0" smtClean="0"/>
              <a:t>Тогда на поле Куликовым </a:t>
            </a:r>
          </a:p>
          <a:p>
            <a:pPr algn="ctr"/>
            <a:r>
              <a:rPr lang="ru-RU" b="1" i="1" dirty="0" smtClean="0"/>
              <a:t>Была Россия спасена.</a:t>
            </a:r>
          </a:p>
          <a:p>
            <a:pPr algn="ctr"/>
            <a:r>
              <a:rPr lang="ru-RU" b="1" i="1" dirty="0" smtClean="0"/>
              <a:t>Так неужели будет снова</a:t>
            </a:r>
          </a:p>
          <a:p>
            <a:pPr algn="ctr"/>
            <a:r>
              <a:rPr lang="ru-RU" b="1" i="1" dirty="0" smtClean="0"/>
              <a:t>При нас повержена она?</a:t>
            </a:r>
          </a:p>
          <a:p>
            <a:pPr algn="ctr"/>
            <a:r>
              <a:rPr lang="ru-RU" b="1" i="1" dirty="0" smtClean="0"/>
              <a:t>Заступник, господу угодный!</a:t>
            </a:r>
          </a:p>
          <a:p>
            <a:pPr algn="ctr"/>
            <a:r>
              <a:rPr lang="ru-RU" b="1" i="1" dirty="0" smtClean="0"/>
              <a:t>Крест помоги нам донести.</a:t>
            </a:r>
          </a:p>
          <a:p>
            <a:pPr algn="ctr"/>
            <a:r>
              <a:rPr lang="ru-RU" b="1" i="1" dirty="0" smtClean="0"/>
              <a:t>Моли, нам Сергей преподобный,</a:t>
            </a:r>
            <a:br>
              <a:rPr lang="ru-RU" b="1" i="1" dirty="0" smtClean="0"/>
            </a:br>
            <a:r>
              <a:rPr lang="ru-RU" b="1" i="1" dirty="0" smtClean="0"/>
              <a:t>Русь православную спасти!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Teachers\Desktop\5254725n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4143404" cy="2714644"/>
          </a:xfrm>
          <a:prstGeom prst="rect">
            <a:avLst/>
          </a:prstGeom>
          <a:noFill/>
        </p:spPr>
      </p:pic>
      <p:pic>
        <p:nvPicPr>
          <p:cNvPr id="3" name="Picture 3" descr="C:\Users\Teachers\Desktop\24494698_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4214842" cy="2898809"/>
          </a:xfrm>
          <a:prstGeom prst="rect">
            <a:avLst/>
          </a:prstGeom>
          <a:noFill/>
        </p:spPr>
      </p:pic>
      <p:pic>
        <p:nvPicPr>
          <p:cNvPr id="4" name="Picture 2" descr="C:\Users\Teachers\Desktop\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857628"/>
            <a:ext cx="4214810" cy="2714644"/>
          </a:xfrm>
          <a:prstGeom prst="rect">
            <a:avLst/>
          </a:prstGeom>
          <a:noFill/>
        </p:spPr>
      </p:pic>
      <p:pic>
        <p:nvPicPr>
          <p:cNvPr id="5" name="Picture 4" descr="C:\Users\Teachers\Desktop\2a981135-60db-45a5-ad34-1f4b86134c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00042"/>
            <a:ext cx="4214842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14678" y="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1914 - провал блицкрига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328612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1915 -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Бруссиловский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прорыв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Виктор\Desktop\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2456724" cy="1842543"/>
          </a:xfrm>
          <a:prstGeom prst="rect">
            <a:avLst/>
          </a:prstGeom>
          <a:noFill/>
        </p:spPr>
      </p:pic>
      <p:pic>
        <p:nvPicPr>
          <p:cNvPr id="18436" name="Picture 4" descr="C:\Users\Виктор\Desktop\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2592288" cy="1944216"/>
          </a:xfrm>
          <a:prstGeom prst="rect">
            <a:avLst/>
          </a:prstGeom>
          <a:noFill/>
        </p:spPr>
      </p:pic>
      <p:pic>
        <p:nvPicPr>
          <p:cNvPr id="18437" name="Picture 5" descr="C:\Users\Виктор\Desktop\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14290"/>
            <a:ext cx="2569597" cy="1927198"/>
          </a:xfrm>
          <a:prstGeom prst="rect">
            <a:avLst/>
          </a:prstGeom>
          <a:noFill/>
        </p:spPr>
      </p:pic>
      <p:pic>
        <p:nvPicPr>
          <p:cNvPr id="18439" name="Picture 7" descr="C:\Users\Виктор\Desktop\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509120"/>
            <a:ext cx="2699792" cy="2024844"/>
          </a:xfrm>
          <a:prstGeom prst="rect">
            <a:avLst/>
          </a:prstGeom>
          <a:noFill/>
        </p:spPr>
      </p:pic>
      <p:pic>
        <p:nvPicPr>
          <p:cNvPr id="18440" name="Picture 8" descr="C:\Users\Виктор\Desktop\1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725144"/>
            <a:ext cx="2592288" cy="1944216"/>
          </a:xfrm>
          <a:prstGeom prst="rect">
            <a:avLst/>
          </a:prstGeom>
          <a:noFill/>
        </p:spPr>
      </p:pic>
      <p:pic>
        <p:nvPicPr>
          <p:cNvPr id="18441" name="Picture 9" descr="C:\Users\Виктор\Desktop\1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2376264" cy="1782198"/>
          </a:xfrm>
          <a:prstGeom prst="rect">
            <a:avLst/>
          </a:prstGeom>
          <a:noFill/>
        </p:spPr>
      </p:pic>
      <p:pic>
        <p:nvPicPr>
          <p:cNvPr id="18442" name="Picture 10" descr="C:\Users\Виктор\Desktop\1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188640"/>
            <a:ext cx="2592288" cy="1944216"/>
          </a:xfrm>
          <a:prstGeom prst="rect">
            <a:avLst/>
          </a:prstGeom>
          <a:noFill/>
        </p:spPr>
      </p:pic>
      <p:pic>
        <p:nvPicPr>
          <p:cNvPr id="18443" name="Picture 11" descr="C:\Users\Виктор\Desktop\11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52188" y="2276872"/>
            <a:ext cx="2599730" cy="1949798"/>
          </a:xfrm>
          <a:prstGeom prst="rect">
            <a:avLst/>
          </a:prstGeom>
          <a:noFill/>
        </p:spPr>
      </p:pic>
      <p:pic>
        <p:nvPicPr>
          <p:cNvPr id="12" name="Picture 2" descr="C:\Users\Teachers\Desktop\9 декабр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2285992"/>
            <a:ext cx="298607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иктор\Desktop\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1428960">
            <a:off x="3246908" y="1230948"/>
            <a:ext cx="3571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                          </a:t>
            </a:r>
            <a:r>
              <a:rPr lang="ru-RU" sz="2000" b="1" dirty="0" smtClean="0">
                <a:solidFill>
                  <a:srgbClr val="C00000"/>
                </a:solidFill>
              </a:rPr>
              <a:t>Интегрированный урок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“</a:t>
            </a:r>
            <a:r>
              <a:rPr lang="ru-RU" sz="2000" b="1" dirty="0" smtClean="0">
                <a:solidFill>
                  <a:srgbClr val="C00000"/>
                </a:solidFill>
              </a:rPr>
              <a:t> От Руси до России: связь времён и поколений </a:t>
            </a:r>
            <a:r>
              <a:rPr lang="en-US" sz="2000" b="1" dirty="0" smtClean="0">
                <a:solidFill>
                  <a:srgbClr val="C00000"/>
                </a:solidFill>
              </a:rPr>
              <a:t>“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иктор\Desktop\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иктор\Desktop\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иктор\Desktop\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ктор\Desktop\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12976"/>
            <a:ext cx="4176464" cy="3429000"/>
          </a:xfrm>
          <a:prstGeom prst="rect">
            <a:avLst/>
          </a:prstGeom>
          <a:noFill/>
        </p:spPr>
      </p:pic>
      <p:pic>
        <p:nvPicPr>
          <p:cNvPr id="3" name="Picture 2" descr="C:\Users\Виктор\Desktop\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4355976" cy="3429000"/>
          </a:xfrm>
          <a:prstGeom prst="rect">
            <a:avLst/>
          </a:prstGeom>
          <a:noFill/>
        </p:spPr>
      </p:pic>
      <p:pic>
        <p:nvPicPr>
          <p:cNvPr id="4" name="Picture 2" descr="C:\Users\Виктор\Desktop\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4320480" cy="2924944"/>
          </a:xfrm>
          <a:prstGeom prst="rect">
            <a:avLst/>
          </a:prstGeom>
          <a:noFill/>
        </p:spPr>
      </p:pic>
      <p:pic>
        <p:nvPicPr>
          <p:cNvPr id="5" name="Picture 2" descr="C:\Users\Виктор\Desktop\1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6632"/>
            <a:ext cx="4176464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иктор\Desktop\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\Desktop\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Teachers\Desktop\проект Сергей\86134826_large_0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571612"/>
            <a:ext cx="23574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1442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Спасибо ,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что посмотрели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</a:t>
            </a:r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ашу работу!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357166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Отечество, Родина, Россия…!  Многими красотами изукрашена ты и всего исполнена…здесь святые обители церковные и грады великие, хоромы величественные и озера хрустальные, дубравы высокие, реки,  исполненные рыб великих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 малых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села красные и поля чистые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ru-RU" dirty="0"/>
          </a:p>
        </p:txBody>
      </p:sp>
      <p:pic>
        <p:nvPicPr>
          <p:cNvPr id="5" name="Picture 2" descr="C:\Users\Teachers\Desktop\проект Сергей\0002-006-Istorija-10-k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85926"/>
            <a:ext cx="3286116" cy="246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Teachers\Desktop\проект Сергей\0_97971_c2e78fda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429132"/>
            <a:ext cx="3500430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Teachers\Desktop\проект Сергей\www_artru_inf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86256"/>
            <a:ext cx="342902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Teachers\Desktop\проект Сергей\4f4a587cafdd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1785926"/>
            <a:ext cx="350046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ктор\Desktop\10349954_804212219638297_592757991754119116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85728"/>
            <a:ext cx="8429684" cy="29700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Светлая,  благословенная земля русская… в ней великий сон людей божьих на земле российской просиявших- православных святых: Борис  и  Глеб, Александр Невский и Дмитрий  Донской, Сергий Радонежский и Андрей Рублёв,  Серафим </a:t>
            </a:r>
            <a:r>
              <a:rPr lang="ru-RU" sz="19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Саровский</a:t>
            </a:r>
            <a:r>
              <a:rPr lang="ru-RU" sz="1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и Иоанн </a:t>
            </a:r>
            <a:r>
              <a:rPr lang="ru-RU" sz="19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Кронштадтский</a:t>
            </a:r>
            <a:r>
              <a:rPr lang="ru-RU" sz="19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…не зря нашу Родину называли: «Святая Русь!».  Как и в далёком прошлом, они и сегодня своими примерами самопожертвования вдохновляют нас на подвиги ради великой  России…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85728"/>
            <a:ext cx="4357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Наша  многовековая история…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Великие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русские князья, которых народ прозвал: -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Олега-вещим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Святослава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– храбрым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Ольгу и Ярослава  -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мудрыми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Владимира – Красным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солнышком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конце Х в. Владимир Святославович ввел на Руси христианство как государственную религию, и Древнерусское государство стало христианской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державой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2" descr="C:\Users\Teachers\Desktop\проект Сергей\0044-093-Voennoe-de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0648"/>
            <a:ext cx="2031499" cy="281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Teachers\Desktop\проект Сергей\svyatoslav---xrabry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60648"/>
            <a:ext cx="1944216" cy="297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Виктор\Desktop\yar mudri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429000"/>
            <a:ext cx="1962456" cy="327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Users\Виктор\Desktop\dhh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284984"/>
            <a:ext cx="4000528" cy="34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Виктор\Desktop\10486127_804211166305069_2005503175201888357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284984"/>
            <a:ext cx="2155829" cy="331135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14290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Именно при Владимире на южных рубежах страны появились сторожевые службы –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пагранзаставы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 русскими богатырями  защитниками родной земли от набегов кочевников.</a:t>
            </a:r>
            <a:endParaRPr lang="ru-RU" b="1" i="1" dirty="0"/>
          </a:p>
        </p:txBody>
      </p:sp>
      <p:pic>
        <p:nvPicPr>
          <p:cNvPr id="5" name="Picture 2" descr="C:\Users\Виктор\Desktop\1266993421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28680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0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далёкие и мудрые предки  - славяне были верующими людьми и не столько имели,  сколько умели всё делать руками своими… с терпением,  смирением, с душой…</a:t>
            </a:r>
          </a:p>
        </p:txBody>
      </p:sp>
      <p:pic>
        <p:nvPicPr>
          <p:cNvPr id="8" name="Picture 3" descr="C:\Users\Teachers\Desktop\проект Сергей\460a73eef86f9a1116a71fd152c778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9" y="785794"/>
            <a:ext cx="338289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Teachers\Desktop\проект Сергей\28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4596878" cy="264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Teachers\Desktop\проект Сергей\miasoyedov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14780"/>
            <a:ext cx="4143404" cy="280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643274" y="3071810"/>
            <a:ext cx="5500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Россия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начиналась не с меча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	Она с косы и плуга начиналась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	 Не потому , что кровь не горяча,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	А потому что русского плеча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	Ни разу в жизни злоба не касалась…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	И вечна тем сильна моя страна,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	Что никого нигде не унижала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	Ведь доброта сильнее, чем война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	Как бескорыстие действеннее жала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	Встаёт заря, светла и горяча.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	И будет так навеки нерушима.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	Россия начиналась не с меча,</a:t>
            </a: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	И потому она непобедима!</a:t>
            </a:r>
          </a:p>
          <a:p>
            <a:endParaRPr lang="ru-RU" i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0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Немало тяжёлых испытаний выпало на долю Отечества, много раз унижали и разоряли её вороги: в XIII веке возникла известная поговорка: «Русь между двух огней» с юга-востока на Русь двинулись полчища монголо-татар, а с севера-запада: шведы и рыцари Ливонского и Тевтонского орденов. Много русских богатырей полегли на полях сражений … И мало тогда кто верил, что разбить шведов и немецких рыцарей сможет юный полководец Александр Ярославович, прозванный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Невским.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Teachers\Desktop\9_04_11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3714744" cy="282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3422184" cy="200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Виктор\Desktop\22823cd6bcf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556792"/>
            <a:ext cx="3096344" cy="507899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1608</Words>
  <Application>Microsoft Office PowerPoint</Application>
  <PresentationFormat>Экран (4:3)</PresentationFormat>
  <Paragraphs>124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Teachers</dc:creator>
  <cp:lastModifiedBy>Teachers</cp:lastModifiedBy>
  <cp:revision>98</cp:revision>
  <dcterms:created xsi:type="dcterms:W3CDTF">2014-12-19T10:15:23Z</dcterms:created>
  <dcterms:modified xsi:type="dcterms:W3CDTF">2014-12-26T08:37:59Z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3405745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D6.2.5</vt:lpwstr>
  </property>
</Properties>
</file>