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80" r:id="rId3"/>
    <p:sldId id="282" r:id="rId4"/>
    <p:sldId id="270" r:id="rId5"/>
    <p:sldId id="263" r:id="rId6"/>
    <p:sldId id="278" r:id="rId7"/>
    <p:sldId id="286" r:id="rId8"/>
    <p:sldId id="276" r:id="rId9"/>
    <p:sldId id="273" r:id="rId10"/>
    <p:sldId id="267" r:id="rId11"/>
    <p:sldId id="281" r:id="rId12"/>
    <p:sldId id="283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E173B4A-79BD-4F89-9D33-3B020A335B32}" type="datetimeFigureOut">
              <a:rPr lang="ru-RU" smtClean="0"/>
              <a:pPr/>
              <a:t>09.12.2014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09FD3E5-7259-4D82-8BA8-655D8CFD7BED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214313"/>
            <a:ext cx="8229600" cy="5786437"/>
          </a:xfrm>
        </p:spPr>
        <p:txBody>
          <a:bodyPr/>
          <a:lstStyle/>
          <a:p>
            <a:pPr>
              <a:buFont typeface="Wingdings" pitchFamily="2" charset="2"/>
              <a:buNone/>
              <a:defRPr/>
            </a:pPr>
            <a:r>
              <a:rPr lang="ru-RU" sz="1800" dirty="0" smtClean="0"/>
              <a:t>Муниципальное бюджетное общеобразовательное учреждение  средняя общеобразовательная  школа села </a:t>
            </a:r>
            <a:r>
              <a:rPr lang="ru-RU" sz="1800" dirty="0" err="1" smtClean="0"/>
              <a:t>Индерка</a:t>
            </a:r>
            <a:r>
              <a:rPr lang="ru-RU" sz="1800" dirty="0" smtClean="0"/>
              <a:t> </a:t>
            </a:r>
            <a:r>
              <a:rPr lang="ru-RU" sz="1800" dirty="0" err="1" smtClean="0"/>
              <a:t>Сосновоборского</a:t>
            </a:r>
            <a:r>
              <a:rPr lang="ru-RU" sz="1800" dirty="0" smtClean="0"/>
              <a:t> района Пензенской области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800" dirty="0" smtClean="0"/>
              <a:t> Научно- практическая конференция «</a:t>
            </a:r>
            <a:r>
              <a:rPr lang="ru-RU" sz="1800" dirty="0" err="1" smtClean="0"/>
              <a:t>Туган</a:t>
            </a:r>
            <a:r>
              <a:rPr lang="ru-RU" sz="1800" dirty="0" smtClean="0"/>
              <a:t> як»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1800" dirty="0" smtClean="0"/>
              <a:t>Номинация «Родословие»</a:t>
            </a:r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 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ru-RU" sz="2800" b="1" dirty="0" smtClean="0"/>
              <a:t>«Фронтовой путь моего прадеда»</a:t>
            </a:r>
            <a:endParaRPr lang="ru-RU" sz="2800" dirty="0" smtClean="0"/>
          </a:p>
          <a:p>
            <a:pPr>
              <a:buFont typeface="Wingdings" pitchFamily="2" charset="2"/>
              <a:buNone/>
              <a:defRPr/>
            </a:pPr>
            <a:r>
              <a:rPr lang="ru-RU" sz="2400" dirty="0" smtClean="0"/>
              <a:t> </a:t>
            </a:r>
          </a:p>
          <a:p>
            <a:pPr algn="r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r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r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r">
              <a:buFont typeface="Wingdings" pitchFamily="2" charset="2"/>
              <a:buNone/>
              <a:defRPr/>
            </a:pPr>
            <a:endParaRPr lang="ru-RU" sz="2400" dirty="0" smtClean="0"/>
          </a:p>
          <a:p>
            <a:pPr algn="r">
              <a:buFont typeface="Wingdings" pitchFamily="2" charset="2"/>
              <a:buNone/>
              <a:defRPr/>
            </a:pPr>
            <a:r>
              <a:rPr lang="ru-RU" sz="2400" dirty="0" smtClean="0"/>
              <a:t> Выполнил учащийся 7а класса</a:t>
            </a:r>
          </a:p>
          <a:p>
            <a:pPr algn="r">
              <a:buFont typeface="Wingdings" pitchFamily="2" charset="2"/>
              <a:buNone/>
              <a:defRPr/>
            </a:pPr>
            <a:r>
              <a:rPr lang="ru-RU" sz="2400" b="1" dirty="0" err="1" smtClean="0"/>
              <a:t>Субханкулов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Наиль</a:t>
            </a:r>
            <a:r>
              <a:rPr lang="ru-RU" sz="2400" b="1" dirty="0" smtClean="0"/>
              <a:t> </a:t>
            </a:r>
            <a:r>
              <a:rPr lang="ru-RU" sz="2400" b="1" dirty="0" err="1" smtClean="0"/>
              <a:t>Рамилевич</a:t>
            </a:r>
            <a:endParaRPr lang="ru-RU" sz="2400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3075" name="Picture 2" descr="G:\SAM_14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5" y="3214688"/>
            <a:ext cx="2786063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2984"/>
            <a:ext cx="8229600" cy="5181616"/>
          </a:xfrm>
        </p:spPr>
        <p:txBody>
          <a:bodyPr>
            <a:normAutofit fontScale="70000" lnSpcReduction="20000"/>
          </a:bodyPr>
          <a:lstStyle/>
          <a:p>
            <a:r>
              <a:rPr lang="ru-RU" sz="3200" dirty="0" smtClean="0"/>
              <a:t>Изучив и проанализировав сохранившиеся в семейном архиве документы, награды, я узнал  о тяжелых испытаниях, которые легли на плечи моего прадеда и других людей в военные годы. Судьба моего прадеда, судьба всех тех, кто защищал свою Родину -  яркое отражение истории нашей страны. Изучив жизнь своего прадедушки </a:t>
            </a:r>
            <a:r>
              <a:rPr lang="ru-RU" sz="3200" dirty="0" err="1" smtClean="0"/>
              <a:t>Кармакова</a:t>
            </a:r>
            <a:r>
              <a:rPr lang="ru-RU" sz="3200" dirty="0" smtClean="0"/>
              <a:t> И. Х., я понял,  какое тяжелое время выпало на его плечи и плечи его современников. И только любовь к Родине, стойкость в испытаниях войны, чувство долга, ответственность и самоотверженность помогли  выжить им  в это время. Мы с уважением относимся к этим людям, к их прошлому и настоящему, преклоняемся перед ними. Мы  и наше поколение не должны забывать ужасы войны, разруху, страдания и смерть миллионов.  Мы будем  помнить о войне, о героизме и мужестве прошедших ее людей.</a:t>
            </a:r>
          </a:p>
          <a:p>
            <a:pPr>
              <a:buNone/>
            </a:pPr>
            <a:r>
              <a:rPr lang="ru-RU" sz="3200" dirty="0" smtClean="0"/>
              <a:t> </a:t>
            </a:r>
          </a:p>
          <a:p>
            <a:pPr>
              <a:buClrTx/>
              <a:buNone/>
            </a:pPr>
            <a:endParaRPr lang="ru-RU" sz="32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Копия IMG_005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1700213"/>
            <a:ext cx="6840537" cy="4681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TextBox 2"/>
          <p:cNvSpPr txBox="1">
            <a:spLocks noChangeArrowheads="1"/>
          </p:cNvSpPr>
          <p:nvPr/>
        </p:nvSpPr>
        <p:spPr bwMode="auto">
          <a:xfrm>
            <a:off x="755650" y="620713"/>
            <a:ext cx="77771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 u="sng">
                <a:latin typeface="Arial" charset="0"/>
              </a:rPr>
              <a:t>Шествие к памятнику павшим в годы Великой Отечественной войны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10244" name="WordArt 7"/>
          <p:cNvSpPr>
            <a:spLocks noChangeArrowheads="1" noChangeShapeType="1" noTextEdit="1"/>
          </p:cNvSpPr>
          <p:nvPr/>
        </p:nvSpPr>
        <p:spPr bwMode="auto">
          <a:xfrm>
            <a:off x="468313" y="1700213"/>
            <a:ext cx="5327650" cy="1630362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1250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МЫ ПОМНИМ,</a:t>
            </a:r>
          </a:p>
        </p:txBody>
      </p:sp>
      <p:sp>
        <p:nvSpPr>
          <p:cNvPr id="10245" name="WordArt 8"/>
          <p:cNvSpPr>
            <a:spLocks noChangeArrowheads="1" noChangeShapeType="1" noTextEdit="1"/>
          </p:cNvSpPr>
          <p:nvPr/>
        </p:nvSpPr>
        <p:spPr bwMode="auto">
          <a:xfrm>
            <a:off x="2627313" y="3644900"/>
            <a:ext cx="5832475" cy="165576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МЫ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"/>
                <a:cs typeface="Arial"/>
              </a:rPr>
              <a:t>ГОРДИМСЯ</a:t>
            </a:r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...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ChangeArrowheads="1"/>
          </p:cNvSpPr>
          <p:nvPr/>
        </p:nvSpPr>
        <p:spPr bwMode="auto">
          <a:xfrm>
            <a:off x="285750" y="0"/>
            <a:ext cx="9144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dirty="0">
                <a:latin typeface="Calibri" pitchFamily="34" charset="0"/>
              </a:rPr>
              <a:t>  Я знаю о войне очень мало: с уроков истории и внеклассных занятий, из рассказов моей бабушки. Мне представляются разрушенные города, испуганные, голодные плачущие дети, я слышу сильный грохот от разрывающихся снарядов, вижу огни пожарищ. Мне становится страшно. А что же испытывали люди, пережившие это суровое для всей страны время? Какими они были? Как они смогли выстоять, победить? Я хочу рассказать о моём прадедушке </a:t>
            </a:r>
            <a:r>
              <a:rPr lang="ru-RU" sz="2400" dirty="0" err="1">
                <a:latin typeface="Calibri" pitchFamily="34" charset="0"/>
              </a:rPr>
              <a:t>Кармакове</a:t>
            </a:r>
            <a:r>
              <a:rPr lang="ru-RU" sz="2400" dirty="0">
                <a:latin typeface="Calibri" pitchFamily="34" charset="0"/>
              </a:rPr>
              <a:t> Ибрагиме </a:t>
            </a:r>
            <a:r>
              <a:rPr lang="ru-RU" sz="2400" dirty="0" err="1">
                <a:latin typeface="Calibri" pitchFamily="34" charset="0"/>
              </a:rPr>
              <a:t>Хайрулловиче</a:t>
            </a:r>
            <a:r>
              <a:rPr lang="ru-RU" sz="2400" dirty="0">
                <a:latin typeface="Calibri" pitchFamily="34" charset="0"/>
              </a:rPr>
              <a:t>- участнике Великой Отечественной войны.</a:t>
            </a:r>
            <a:endParaRPr lang="ru-RU" sz="2400" dirty="0"/>
          </a:p>
        </p:txBody>
      </p:sp>
      <p:pic>
        <p:nvPicPr>
          <p:cNvPr id="3" name="Picture 2" descr="G:\2014-11-14\кафтаев салих30001.JPG"/>
          <p:cNvPicPr>
            <a:picLocks noChangeAspect="1" noChangeArrowheads="1"/>
          </p:cNvPicPr>
          <p:nvPr/>
        </p:nvPicPr>
        <p:blipFill>
          <a:blip r:embed="rId2"/>
          <a:srcRect l="4423" t="6250" r="13020" b="29166"/>
          <a:stretch>
            <a:fillRect/>
          </a:stretch>
        </p:blipFill>
        <p:spPr bwMode="auto">
          <a:xfrm>
            <a:off x="3071802" y="3286124"/>
            <a:ext cx="3071834" cy="3400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ChangeArrowheads="1"/>
          </p:cNvSpPr>
          <p:nvPr/>
        </p:nvSpPr>
        <p:spPr bwMode="auto">
          <a:xfrm>
            <a:off x="428625" y="0"/>
            <a:ext cx="8143875" cy="674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r>
              <a:rPr lang="ru-RU" sz="2400" dirty="0">
                <a:latin typeface="Calibri" pitchFamily="34" charset="0"/>
              </a:rPr>
              <a:t>Мой прадед родился 10 сентября 1925 года в крестьянской семье. В его семье почитали труд, поэтому прадедушка трудился с самого раннего детства. Окончил  4  класса, затем стал работать в колхозе. Там его и застала война. Горькое это было время для семьи. В первые же дни войны  ушел  на фронт старший  брат </a:t>
            </a:r>
            <a:r>
              <a:rPr lang="ru-RU" sz="2400" dirty="0" err="1">
                <a:latin typeface="Calibri" pitchFamily="34" charset="0"/>
              </a:rPr>
              <a:t>Жалял</a:t>
            </a:r>
            <a:r>
              <a:rPr lang="ru-RU" sz="2400" dirty="0">
                <a:latin typeface="Calibri" pitchFamily="34" charset="0"/>
              </a:rPr>
              <a:t>, которому было 35 лет.  Он был командиром отделения. Через год попал в плен. Вскоре был призван в армию и мой прадедушка. Новобранца отправили на 1-ый Белорусский фронт автоматчиком 415 стрелкового Краснознаменного полка первой стрелковой  Брестской дивизии. Если посмотреть на его военный билет, можно увидеть такую запись: рядовой, командир-стрелок, командир отделения, разведчик- сержант. Часть, в которой нёс службу мой прадедушка, всегда была на переднем крае, где шли тяжёлые изнурительные бои. Вместе с однополчанами он освобождал от врага Белоруссию, страны Прибалтики, Польшу, был участником одной из решающих операций - </a:t>
            </a:r>
            <a:r>
              <a:rPr lang="ru-RU" sz="2400" dirty="0" err="1">
                <a:latin typeface="Calibri" pitchFamily="34" charset="0"/>
              </a:rPr>
              <a:t>Висло-Одерской</a:t>
            </a:r>
            <a:r>
              <a:rPr lang="ru-RU" sz="2400" dirty="0">
                <a:latin typeface="Calibri" pitchFamily="34" charset="0"/>
              </a:rPr>
              <a:t>.    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G:\2014-11-18\кармаков0004.JPG"/>
          <p:cNvPicPr>
            <a:picLocks noChangeAspect="1" noChangeArrowheads="1"/>
          </p:cNvPicPr>
          <p:nvPr/>
        </p:nvPicPr>
        <p:blipFill>
          <a:blip r:embed="rId2"/>
          <a:srcRect l="7247" t="15625" r="10196" b="41666"/>
          <a:stretch>
            <a:fillRect/>
          </a:stretch>
        </p:blipFill>
        <p:spPr bwMode="auto">
          <a:xfrm>
            <a:off x="571472" y="285728"/>
            <a:ext cx="4500594" cy="2928958"/>
          </a:xfrm>
          <a:prstGeom prst="rect">
            <a:avLst/>
          </a:prstGeom>
          <a:noFill/>
        </p:spPr>
      </p:pic>
      <p:pic>
        <p:nvPicPr>
          <p:cNvPr id="6147" name="Picture 3" descr="G:\2014-11-18\кармаков0005.JPG"/>
          <p:cNvPicPr>
            <a:picLocks noChangeAspect="1" noChangeArrowheads="1"/>
          </p:cNvPicPr>
          <p:nvPr/>
        </p:nvPicPr>
        <p:blipFill>
          <a:blip r:embed="rId3"/>
          <a:srcRect l="4423" t="21875" r="13020" b="36458"/>
          <a:stretch>
            <a:fillRect/>
          </a:stretch>
        </p:blipFill>
        <p:spPr bwMode="auto">
          <a:xfrm>
            <a:off x="3286116" y="3000372"/>
            <a:ext cx="4000528" cy="3500462"/>
          </a:xfrm>
          <a:prstGeom prst="rect">
            <a:avLst/>
          </a:prstGeom>
          <a:noFill/>
        </p:spPr>
      </p:pic>
      <p:pic>
        <p:nvPicPr>
          <p:cNvPr id="5" name="Picture 2" descr="G:\SAM_162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2602" y="0"/>
            <a:ext cx="230139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0" y="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 одном из боев  в июле 1944 года прадедушка  с группой разведчиков отрезал путь отхода противника. Автоматным огнем обращена в бегство конница в количестве 50 конников. Лично он уничтожил 7 гитлеровцев. За это красноармеец </a:t>
            </a:r>
            <a:r>
              <a:rPr kumimoji="0" lang="ru-RU" sz="24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Кармаков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был удостоен ордена Славы 3 степени.  В августе 1944  он получил медаль «За отвагу» А в бою за высоту Ю.43 в октябре 1944 года показал себя храбрым бойцом. Первым достиг траншеи противника и гранатой подорвал пулемет, чем обеспечил продвижение всего взвода. В ожесточенной схватке уничтожил 6 немцев, одного взял в плен. За мужество удостоен орденом Славы 2 степени. Также  прадедушка имеет другие награды: медаль «За освобождение Варшавы», «За победу над Германией» и благодарности за освобождение Польши, за битву за Сталинград, за бои за Керчь, за участие в освобождении Севастополя, орденом Отечественной войны 1 степени и другие послевоенные награды.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22248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4400" b="1" i="1" dirty="0">
              <a:solidFill>
                <a:schemeClr val="tx1"/>
              </a:solidFill>
              <a:effectLst/>
              <a:latin typeface="+mn-lt"/>
            </a:endParaRPr>
          </a:p>
        </p:txBody>
      </p:sp>
      <p:pic>
        <p:nvPicPr>
          <p:cNvPr id="1026" name="Picture 2" descr="G:\2014-11-14\кармаков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98485"/>
            <a:ext cx="9144000" cy="646103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Users\Клиент\Pictures\кармаков 1.jpg"/>
          <p:cNvPicPr/>
          <p:nvPr/>
        </p:nvPicPr>
        <p:blipFill>
          <a:blip r:embed="rId2" cstate="print"/>
          <a:srcRect l="5291" t="7215"/>
          <a:stretch>
            <a:fillRect/>
          </a:stretch>
        </p:blipFill>
        <p:spPr bwMode="auto">
          <a:xfrm>
            <a:off x="0" y="142852"/>
            <a:ext cx="3675069" cy="484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Клиент\Pictures\кармаков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142852"/>
            <a:ext cx="3857652" cy="4939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2014-11-18\кармаков0001.JPG"/>
          <p:cNvPicPr>
            <a:picLocks noChangeAspect="1" noChangeArrowheads="1"/>
          </p:cNvPicPr>
          <p:nvPr/>
        </p:nvPicPr>
        <p:blipFill>
          <a:blip r:embed="rId2"/>
          <a:srcRect l="13144" t="8333" r="13144" b="11458"/>
          <a:stretch>
            <a:fillRect/>
          </a:stretch>
        </p:blipFill>
        <p:spPr bwMode="auto">
          <a:xfrm>
            <a:off x="4786314" y="500042"/>
            <a:ext cx="3571900" cy="5500726"/>
          </a:xfrm>
          <a:prstGeom prst="rect">
            <a:avLst/>
          </a:prstGeom>
          <a:noFill/>
        </p:spPr>
      </p:pic>
      <p:pic>
        <p:nvPicPr>
          <p:cNvPr id="5" name="Picture 2" descr="G:\2014-11-18\мельзетдинов0004.JPG"/>
          <p:cNvPicPr>
            <a:picLocks noChangeAspect="1" noChangeArrowheads="1"/>
          </p:cNvPicPr>
          <p:nvPr/>
        </p:nvPicPr>
        <p:blipFill>
          <a:blip r:embed="rId3"/>
          <a:srcRect l="7247" t="9375" r="13144" b="7291"/>
          <a:stretch>
            <a:fillRect/>
          </a:stretch>
        </p:blipFill>
        <p:spPr bwMode="auto">
          <a:xfrm>
            <a:off x="1000100" y="428604"/>
            <a:ext cx="3857652" cy="571504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G:\2014-11-18\кармаков0003.JPG"/>
          <p:cNvPicPr>
            <a:picLocks noChangeAspect="1" noChangeArrowheads="1"/>
          </p:cNvPicPr>
          <p:nvPr/>
        </p:nvPicPr>
        <p:blipFill>
          <a:blip r:embed="rId2"/>
          <a:srcRect l="13144" t="8333" r="10196" b="14583"/>
          <a:stretch>
            <a:fillRect/>
          </a:stretch>
        </p:blipFill>
        <p:spPr bwMode="auto">
          <a:xfrm>
            <a:off x="4429124" y="714356"/>
            <a:ext cx="3714776" cy="5286412"/>
          </a:xfrm>
          <a:prstGeom prst="rect">
            <a:avLst/>
          </a:prstGeom>
          <a:noFill/>
        </p:spPr>
      </p:pic>
      <p:pic>
        <p:nvPicPr>
          <p:cNvPr id="4" name="Picture 2" descr="G:\2014-11-18\кармаков0002.JPG"/>
          <p:cNvPicPr>
            <a:picLocks noChangeAspect="1" noChangeArrowheads="1"/>
          </p:cNvPicPr>
          <p:nvPr/>
        </p:nvPicPr>
        <p:blipFill>
          <a:blip r:embed="rId3"/>
          <a:srcRect l="11670" t="8333" r="11670" b="13542"/>
          <a:stretch>
            <a:fillRect/>
          </a:stretch>
        </p:blipFill>
        <p:spPr bwMode="auto">
          <a:xfrm>
            <a:off x="571472" y="642918"/>
            <a:ext cx="3714776" cy="53578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185</TotalTime>
  <Words>293</Words>
  <Application>Microsoft Office PowerPoint</Application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Поток</vt:lpstr>
      <vt:lpstr>Слайд 1</vt:lpstr>
      <vt:lpstr>Слайд 2</vt:lpstr>
      <vt:lpstr>Слайд 3</vt:lpstr>
      <vt:lpstr>Слайд 4</vt:lpstr>
      <vt:lpstr>Слайд 5</vt:lpstr>
      <vt:lpstr>   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SamForum.ws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SamLab.ws</dc:creator>
  <cp:lastModifiedBy>Клиент</cp:lastModifiedBy>
  <cp:revision>44</cp:revision>
  <dcterms:created xsi:type="dcterms:W3CDTF">2011-04-18T16:46:59Z</dcterms:created>
  <dcterms:modified xsi:type="dcterms:W3CDTF">2014-12-08T22:21:34Z</dcterms:modified>
</cp:coreProperties>
</file>