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5" r:id="rId2"/>
    <p:sldId id="294" r:id="rId3"/>
    <p:sldId id="276" r:id="rId4"/>
    <p:sldId id="281" r:id="rId5"/>
    <p:sldId id="282" r:id="rId6"/>
    <p:sldId id="283" r:id="rId7"/>
    <p:sldId id="284" r:id="rId8"/>
    <p:sldId id="286" r:id="rId9"/>
    <p:sldId id="285" r:id="rId10"/>
    <p:sldId id="277" r:id="rId11"/>
    <p:sldId id="295"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94722" autoAdjust="0"/>
  </p:normalViewPr>
  <p:slideViewPr>
    <p:cSldViewPr>
      <p:cViewPr>
        <p:scale>
          <a:sx n="60" d="100"/>
          <a:sy n="60" d="100"/>
        </p:scale>
        <p:origin x="-2160"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12/26/2013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DCIM\100PHOTO\SAM_39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81000" y="1752600"/>
            <a:ext cx="8458200" cy="2076450"/>
          </a:xfrm>
        </p:spPr>
        <p:txBody>
          <a:bodyPr>
            <a:normAutofit fontScale="90000"/>
          </a:bodyPr>
          <a:lstStyle/>
          <a:p>
            <a:pPr algn="ctr"/>
            <a:r>
              <a:rPr lang="ru-RU" b="1" dirty="0" smtClean="0">
                <a:latin typeface="Times New Roman" pitchFamily="18" charset="0"/>
                <a:cs typeface="Times New Roman" pitchFamily="18" charset="0"/>
              </a:rPr>
              <a:t>«Страницы семейной славы»</a:t>
            </a:r>
            <a:br>
              <a:rPr lang="ru-RU"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музей «Защитники Москвы»</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ГБОУ СОШ № 1190</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гражданско-патриотическое объединение</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«ПОИСК»</a:t>
            </a:r>
            <a:endParaRPr lang="ru-RU" sz="3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Autofit/>
          </a:bodyPr>
          <a:lstStyle/>
          <a:p>
            <a:endParaRPr lang="ru-RU" sz="2400" dirty="0" smtClean="0">
              <a:solidFill>
                <a:schemeClr val="tx1"/>
              </a:solidFill>
            </a:endParaRPr>
          </a:p>
          <a:p>
            <a:endParaRPr lang="ru-RU" sz="2400" dirty="0" smtClean="0">
              <a:solidFill>
                <a:schemeClr val="tx1"/>
              </a:solidFill>
            </a:endParaRPr>
          </a:p>
          <a:p>
            <a:r>
              <a:rPr lang="ru-RU" sz="2400" dirty="0" smtClean="0">
                <a:solidFill>
                  <a:schemeClr val="tx1"/>
                </a:solidFill>
                <a:latin typeface="Times New Roman" pitchFamily="18" charset="0"/>
                <a:cs typeface="Times New Roman" pitchFamily="18" charset="0"/>
              </a:rPr>
              <a:t>Руководитель музея </a:t>
            </a:r>
          </a:p>
          <a:p>
            <a:r>
              <a:rPr lang="ru-RU" sz="2400" dirty="0" smtClean="0">
                <a:solidFill>
                  <a:schemeClr val="tx1"/>
                </a:solidFill>
                <a:latin typeface="Times New Roman" pitchFamily="18" charset="0"/>
                <a:cs typeface="Times New Roman" pitchFamily="18" charset="0"/>
              </a:rPr>
              <a:t>Новожилова Татьяна Васильевна</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914400"/>
            <a:ext cx="8229600" cy="5211763"/>
          </a:xfrm>
        </p:spPr>
        <p:txBody>
          <a:bodyPr/>
          <a:lstStyle/>
          <a:p>
            <a:pPr marL="0" indent="361950" algn="just">
              <a:buNone/>
            </a:pPr>
            <a:r>
              <a:rPr lang="ru-RU" sz="2800" dirty="0" smtClean="0">
                <a:latin typeface="Times New Roman" pitchFamily="18" charset="0"/>
                <a:cs typeface="Times New Roman" pitchFamily="18" charset="0"/>
              </a:rPr>
              <a:t>«У ограды не вянут цветы,</a:t>
            </a:r>
          </a:p>
          <a:p>
            <a:pPr marL="0" indent="361950" algn="just">
              <a:buNone/>
            </a:pPr>
            <a:r>
              <a:rPr lang="ru-RU" sz="2800" dirty="0" smtClean="0">
                <a:latin typeface="Times New Roman" pitchFamily="18" charset="0"/>
                <a:cs typeface="Times New Roman" pitchFamily="18" charset="0"/>
              </a:rPr>
              <a:t>Имя Родины врезано в камень.</a:t>
            </a:r>
          </a:p>
          <a:p>
            <a:pPr marL="0" indent="361950" algn="just">
              <a:buNone/>
            </a:pPr>
            <a:r>
              <a:rPr lang="ru-RU" sz="2800" dirty="0" smtClean="0">
                <a:latin typeface="Times New Roman" pitchFamily="18" charset="0"/>
                <a:cs typeface="Times New Roman" pitchFamily="18" charset="0"/>
              </a:rPr>
              <a:t>Охраняем мы славу твою,</a:t>
            </a:r>
          </a:p>
          <a:p>
            <a:pPr marL="0" indent="361950" algn="just">
              <a:buNone/>
            </a:pPr>
            <a:r>
              <a:rPr lang="ru-RU" sz="2800" dirty="0" smtClean="0">
                <a:latin typeface="Times New Roman" pitchFamily="18" charset="0"/>
                <a:cs typeface="Times New Roman" pitchFamily="18" charset="0"/>
              </a:rPr>
              <a:t>Ту , которую внукам оставил».</a:t>
            </a:r>
          </a:p>
          <a:p>
            <a:pPr marL="0" indent="361950" algn="r">
              <a:buNone/>
            </a:pPr>
            <a:r>
              <a:rPr lang="ru-RU" sz="2800" dirty="0" smtClean="0">
                <a:latin typeface="Times New Roman" pitchFamily="18" charset="0"/>
                <a:cs typeface="Times New Roman" pitchFamily="18" charset="0"/>
              </a:rPr>
              <a:t>Степан </a:t>
            </a:r>
            <a:r>
              <a:rPr lang="ru-RU" sz="2800" dirty="0" err="1" smtClean="0">
                <a:latin typeface="Times New Roman" pitchFamily="18" charset="0"/>
                <a:cs typeface="Times New Roman" pitchFamily="18" charset="0"/>
              </a:rPr>
              <a:t>Сарыг-оол</a:t>
            </a:r>
            <a:r>
              <a:rPr lang="ru-RU" sz="2800" dirty="0" smtClean="0">
                <a:latin typeface="Times New Roman" pitchFamily="18" charset="0"/>
                <a:cs typeface="Times New Roman" pitchFamily="18" charset="0"/>
              </a:rPr>
              <a:t>.</a:t>
            </a:r>
          </a:p>
          <a:p>
            <a:pPr marL="0" indent="361950" algn="r">
              <a:buNone/>
            </a:pPr>
            <a:endParaRPr lang="ru-RU" sz="2400" dirty="0" smtClean="0">
              <a:latin typeface="Times New Roman" pitchFamily="18" charset="0"/>
              <a:cs typeface="Times New Roman" pitchFamily="18" charset="0"/>
            </a:endParaRPr>
          </a:p>
          <a:p>
            <a:pPr marL="0" indent="361950" algn="r">
              <a:buNone/>
            </a:pPr>
            <a:r>
              <a:rPr lang="ru-RU" sz="2400" dirty="0" smtClean="0">
                <a:latin typeface="Times New Roman" pitchFamily="18" charset="0"/>
                <a:cs typeface="Times New Roman" pitchFamily="18" charset="0"/>
              </a:rPr>
              <a:t>Работу выполнил </a:t>
            </a:r>
            <a:r>
              <a:rPr lang="ru-RU" sz="2400" dirty="0" err="1" smtClean="0">
                <a:latin typeface="Times New Roman" pitchFamily="18" charset="0"/>
                <a:cs typeface="Times New Roman" pitchFamily="18" charset="0"/>
              </a:rPr>
              <a:t>Лукашин</a:t>
            </a:r>
            <a:r>
              <a:rPr lang="ru-RU" sz="2400" dirty="0" smtClean="0">
                <a:latin typeface="Times New Roman" pitchFamily="18" charset="0"/>
                <a:cs typeface="Times New Roman" pitchFamily="18" charset="0"/>
              </a:rPr>
              <a:t> Алексей, ученик 5 «А» класса.</a:t>
            </a:r>
          </a:p>
          <a:p>
            <a:endParaRPr lang="ru-RU" dirty="0"/>
          </a:p>
        </p:txBody>
      </p:sp>
      <p:pic>
        <p:nvPicPr>
          <p:cNvPr id="6" name="Picture 2" descr="E:\Солдатский знак\georg_lenta-2.png"/>
          <p:cNvPicPr>
            <a:picLocks noChangeAspect="1" noChangeArrowheads="1"/>
          </p:cNvPicPr>
          <p:nvPr/>
        </p:nvPicPr>
        <p:blipFill>
          <a:blip r:embed="rId2" cstate="print"/>
          <a:srcRect/>
          <a:stretch>
            <a:fillRect/>
          </a:stretch>
        </p:blipFill>
        <p:spPr bwMode="auto">
          <a:xfrm>
            <a:off x="0" y="4953000"/>
            <a:ext cx="9144000" cy="1905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4495799"/>
          </a:xfrm>
        </p:spPr>
        <p:txBody>
          <a:bodyPr>
            <a:normAutofit/>
          </a:bodyPr>
          <a:lstStyle/>
          <a:p>
            <a:pPr marL="0" lvl="2" indent="361950" algn="just">
              <a:buNone/>
            </a:pPr>
            <a:r>
              <a:rPr lang="ru-RU" sz="2000" b="1" dirty="0" smtClean="0">
                <a:latin typeface="Times New Roman" pitchFamily="18" charset="0"/>
                <a:cs typeface="Times New Roman" pitchFamily="18" charset="0"/>
              </a:rPr>
              <a:t>«Прадедушка – участник Великой Отечественной войны»</a:t>
            </a:r>
          </a:p>
          <a:p>
            <a:pPr marL="0" lvl="2" indent="361950" algn="just">
              <a:buNone/>
            </a:pPr>
            <a:r>
              <a:rPr lang="ru-RU" sz="2000" dirty="0" smtClean="0">
                <a:latin typeface="Times New Roman" pitchFamily="18" charset="0"/>
                <a:cs typeface="Times New Roman" pitchFamily="18" charset="0"/>
              </a:rPr>
              <a:t>«Мой прадедушка Романов Александр Фёдорович родился 28.08.1925 года в Тульской области </a:t>
            </a:r>
            <a:r>
              <a:rPr lang="ru-RU" sz="2000" dirty="0" err="1" smtClean="0">
                <a:latin typeface="Times New Roman" pitchFamily="18" charset="0"/>
                <a:cs typeface="Times New Roman" pitchFamily="18" charset="0"/>
              </a:rPr>
              <a:t>Щёкинском</a:t>
            </a:r>
            <a:r>
              <a:rPr lang="ru-RU" sz="2000" dirty="0" smtClean="0">
                <a:latin typeface="Times New Roman" pitchFamily="18" charset="0"/>
                <a:cs typeface="Times New Roman" pitchFamily="18" charset="0"/>
              </a:rPr>
              <a:t> районе станция </a:t>
            </a:r>
            <a:r>
              <a:rPr lang="ru-RU" sz="2000" dirty="0" err="1" smtClean="0">
                <a:latin typeface="Times New Roman" pitchFamily="18" charset="0"/>
                <a:cs typeface="Times New Roman" pitchFamily="18" charset="0"/>
              </a:rPr>
              <a:t>Лазарево</a:t>
            </a:r>
            <a:r>
              <a:rPr lang="ru-RU" sz="2000" dirty="0" smtClean="0">
                <a:latin typeface="Times New Roman" pitchFamily="18" charset="0"/>
                <a:cs typeface="Times New Roman" pitchFamily="18" charset="0"/>
              </a:rPr>
              <a:t>.</a:t>
            </a:r>
          </a:p>
          <a:p>
            <a:pPr marL="0" lvl="2" indent="361950" algn="just">
              <a:buNone/>
            </a:pPr>
            <a:r>
              <a:rPr lang="ru-RU" sz="2000" dirty="0" smtClean="0">
                <a:latin typeface="Times New Roman" pitchFamily="18" charset="0"/>
                <a:cs typeface="Times New Roman" pitchFamily="18" charset="0"/>
              </a:rPr>
              <a:t>В 1942 году в возрасте 17 лет был призван на войну. Служил  в артиллерийских войсках. В конце войны был контужен, в результате чего стал заикаться.</a:t>
            </a:r>
          </a:p>
          <a:p>
            <a:pPr marL="0" lvl="2" indent="361950" algn="just">
              <a:buNone/>
            </a:pPr>
            <a:r>
              <a:rPr lang="ru-RU" sz="2000" dirty="0" smtClean="0">
                <a:latin typeface="Times New Roman" pitchFamily="18" charset="0"/>
                <a:cs typeface="Times New Roman" pitchFamily="18" charset="0"/>
              </a:rPr>
              <a:t>За боевые заслуги был награждён медалями «За боевые заслуги», «За освобождение Праги», «За взятие Берлина».</a:t>
            </a:r>
          </a:p>
          <a:p>
            <a:pPr marL="0" lvl="2" indent="361950" algn="just">
              <a:buNone/>
            </a:pPr>
            <a:r>
              <a:rPr lang="ru-RU" sz="2000" dirty="0" smtClean="0">
                <a:latin typeface="Times New Roman" pitchFamily="18" charset="0"/>
                <a:cs typeface="Times New Roman" pitchFamily="18" charset="0"/>
              </a:rPr>
              <a:t>Прадедушка умер 27 июля 1962 года.   Романов Александр Фёдорович похоронен в деревне </a:t>
            </a:r>
            <a:r>
              <a:rPr lang="ru-RU" sz="2000" dirty="0" err="1" smtClean="0">
                <a:latin typeface="Times New Roman" pitchFamily="18" charset="0"/>
                <a:cs typeface="Times New Roman" pitchFamily="18" charset="0"/>
              </a:rPr>
              <a:t>Ермолино</a:t>
            </a:r>
            <a:r>
              <a:rPr lang="ru-RU" sz="2000" dirty="0" smtClean="0">
                <a:latin typeface="Times New Roman" pitchFamily="18" charset="0"/>
                <a:cs typeface="Times New Roman" pitchFamily="18" charset="0"/>
              </a:rPr>
              <a:t> Ленинского района Московской области.</a:t>
            </a:r>
          </a:p>
          <a:p>
            <a:pPr marL="0" lvl="2" indent="361950" algn="just">
              <a:buNone/>
            </a:pPr>
            <a:r>
              <a:rPr lang="ru-RU" sz="2000" dirty="0" smtClean="0">
                <a:latin typeface="Times New Roman" pitchFamily="18" charset="0"/>
                <a:cs typeface="Times New Roman" pitchFamily="18" charset="0"/>
              </a:rPr>
              <a:t>Мы помним о нём!»</a:t>
            </a:r>
          </a:p>
          <a:p>
            <a:pPr marL="0" lvl="2" indent="361950" algn="just">
              <a:buNone/>
            </a:pPr>
            <a:r>
              <a:rPr lang="ru-RU" sz="2000" dirty="0" smtClean="0">
                <a:latin typeface="Times New Roman" pitchFamily="18" charset="0"/>
                <a:cs typeface="Times New Roman" pitchFamily="18" charset="0"/>
              </a:rPr>
              <a:t>                                                    Харитонова Настя, 5 «А» класс</a:t>
            </a:r>
            <a:endParaRPr lang="ru-RU" sz="2000" dirty="0">
              <a:latin typeface="Times New Roman" pitchFamily="18" charset="0"/>
              <a:cs typeface="Times New Roman" pitchFamily="18" charset="0"/>
            </a:endParaRPr>
          </a:p>
        </p:txBody>
      </p:sp>
      <p:pic>
        <p:nvPicPr>
          <p:cNvPr id="4" name="Picture 2" descr="E:\Солдатский знак\georg_lenta-2.png"/>
          <p:cNvPicPr>
            <a:picLocks noChangeAspect="1" noChangeArrowheads="1"/>
          </p:cNvPicPr>
          <p:nvPr/>
        </p:nvPicPr>
        <p:blipFill>
          <a:blip r:embed="rId2" cstate="print"/>
          <a:srcRect/>
          <a:stretch>
            <a:fillRect/>
          </a:stretch>
        </p:blipFill>
        <p:spPr bwMode="auto">
          <a:xfrm>
            <a:off x="0" y="4953000"/>
            <a:ext cx="9144000" cy="190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2000"/>
            <a:ext cx="8229600" cy="5364163"/>
          </a:xfrm>
        </p:spPr>
        <p:txBody>
          <a:bodyPr>
            <a:normAutofit fontScale="92500" lnSpcReduction="10000"/>
          </a:bodyPr>
          <a:lstStyle/>
          <a:p>
            <a:pPr marL="0" indent="0" algn="just">
              <a:buNone/>
            </a:pPr>
            <a:r>
              <a:rPr lang="ru-RU" dirty="0" smtClean="0"/>
              <a:t>     «</a:t>
            </a:r>
            <a:r>
              <a:rPr lang="ru-RU" sz="3500" dirty="0" smtClean="0">
                <a:latin typeface="Times New Roman" pitchFamily="18" charset="0"/>
                <a:cs typeface="Times New Roman" pitchFamily="18" charset="0"/>
              </a:rPr>
              <a:t>В нашем школьном музее хранятся работы учеников школы, которые закончили её давно или совсем недавно. Свои работы ребята посвятили своим родным и близким, которые приняли участие в Великой Отечественной войне 1941-1945 гг.</a:t>
            </a:r>
          </a:p>
          <a:p>
            <a:pPr marL="0" indent="0" algn="just">
              <a:buNone/>
            </a:pPr>
            <a:r>
              <a:rPr lang="ru-RU" sz="3500" dirty="0" smtClean="0">
                <a:latin typeface="Times New Roman" pitchFamily="18" charset="0"/>
                <a:cs typeface="Times New Roman" pitchFamily="18" charset="0"/>
              </a:rPr>
              <a:t>Мы считаем своим долгом отправить на конкурс эти работы, чтобы ещё раз вспомнить о тех, кто погиб за наше счастливое детство».</a:t>
            </a:r>
          </a:p>
          <a:p>
            <a:pPr marL="0" indent="0" algn="just">
              <a:buNone/>
            </a:pPr>
            <a:r>
              <a:rPr lang="ru-RU" sz="2800" b="1" dirty="0" smtClean="0">
                <a:latin typeface="Times New Roman" pitchFamily="18" charset="0"/>
                <a:cs typeface="Times New Roman" pitchFamily="18" charset="0"/>
              </a:rPr>
              <a:t>Члены гражданско-патриотического объединения «ПОИСК»: Кудрявцева Настя (7 «Б»), </a:t>
            </a:r>
            <a:r>
              <a:rPr lang="ru-RU" sz="2800" b="1" dirty="0" err="1" smtClean="0">
                <a:latin typeface="Times New Roman" pitchFamily="18" charset="0"/>
                <a:cs typeface="Times New Roman" pitchFamily="18" charset="0"/>
              </a:rPr>
              <a:t>Мосин</a:t>
            </a:r>
            <a:r>
              <a:rPr lang="ru-RU" sz="2800" b="1" dirty="0" smtClean="0">
                <a:latin typeface="Times New Roman" pitchFamily="18" charset="0"/>
                <a:cs typeface="Times New Roman" pitchFamily="18" charset="0"/>
              </a:rPr>
              <a:t> Фёдор (7 «Б»), </a:t>
            </a:r>
            <a:r>
              <a:rPr lang="ru-RU" sz="2800" b="1" dirty="0" err="1" smtClean="0">
                <a:latin typeface="Times New Roman" pitchFamily="18" charset="0"/>
                <a:cs typeface="Times New Roman" pitchFamily="18" charset="0"/>
              </a:rPr>
              <a:t>Чкареули</a:t>
            </a:r>
            <a:r>
              <a:rPr lang="ru-RU" sz="2800" b="1" smtClean="0">
                <a:latin typeface="Times New Roman" pitchFamily="18" charset="0"/>
                <a:cs typeface="Times New Roman" pitchFamily="18" charset="0"/>
              </a:rPr>
              <a:t> Ираклий </a:t>
            </a:r>
            <a:r>
              <a:rPr lang="ru-RU" sz="2800" b="1" dirty="0" smtClean="0">
                <a:latin typeface="Times New Roman" pitchFamily="18" charset="0"/>
                <a:cs typeface="Times New Roman" pitchFamily="18" charset="0"/>
              </a:rPr>
              <a:t>(7 «А»).</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Солдатский знак\georg_lenta-2.png"/>
          <p:cNvPicPr>
            <a:picLocks noChangeAspect="1" noChangeArrowheads="1"/>
          </p:cNvPicPr>
          <p:nvPr/>
        </p:nvPicPr>
        <p:blipFill>
          <a:blip r:embed="rId2" cstate="print"/>
          <a:srcRect/>
          <a:stretch>
            <a:fillRect/>
          </a:stretch>
        </p:blipFill>
        <p:spPr bwMode="auto">
          <a:xfrm>
            <a:off x="0" y="5181600"/>
            <a:ext cx="9144000" cy="1676400"/>
          </a:xfrm>
          <a:prstGeom prst="rect">
            <a:avLst/>
          </a:prstGeom>
          <a:noFill/>
        </p:spPr>
      </p:pic>
      <p:sp>
        <p:nvSpPr>
          <p:cNvPr id="3" name="Содержимое 2"/>
          <p:cNvSpPr>
            <a:spLocks noGrp="1"/>
          </p:cNvSpPr>
          <p:nvPr>
            <p:ph idx="1"/>
          </p:nvPr>
        </p:nvSpPr>
        <p:spPr>
          <a:xfrm>
            <a:off x="381000" y="152400"/>
            <a:ext cx="8229600" cy="6019800"/>
          </a:xfrm>
        </p:spPr>
        <p:txBody>
          <a:bodyPr>
            <a:normAutofit fontScale="70000" lnSpcReduction="20000"/>
          </a:bodyPr>
          <a:lstStyle/>
          <a:p>
            <a:pPr marL="0" indent="361950" algn="just">
              <a:spcBef>
                <a:spcPts val="0"/>
              </a:spcBef>
              <a:buNone/>
            </a:pPr>
            <a:r>
              <a:rPr lang="ru-RU" sz="4600" b="1" dirty="0" smtClean="0">
                <a:latin typeface="Times New Roman" pitchFamily="18" charset="0"/>
                <a:cs typeface="Times New Roman" pitchFamily="18" charset="0"/>
              </a:rPr>
              <a:t>«Герой моей семьи»</a:t>
            </a:r>
          </a:p>
          <a:p>
            <a:pPr marL="0" indent="361950" algn="just">
              <a:spcBef>
                <a:spcPts val="0"/>
              </a:spcBef>
              <a:buNone/>
            </a:pPr>
            <a:endParaRPr lang="ru-RU" sz="1700" dirty="0" smtClean="0">
              <a:latin typeface="Times New Roman" pitchFamily="18" charset="0"/>
              <a:cs typeface="Times New Roman" pitchFamily="18" charset="0"/>
            </a:endParaRPr>
          </a:p>
          <a:p>
            <a:pPr marL="0" indent="361950" algn="just">
              <a:spcBef>
                <a:spcPts val="0"/>
              </a:spcBef>
              <a:buNone/>
            </a:pPr>
            <a:r>
              <a:rPr lang="ru-RU" dirty="0" smtClean="0">
                <a:latin typeface="Times New Roman" pitchFamily="18" charset="0"/>
                <a:cs typeface="Times New Roman" pitchFamily="18" charset="0"/>
              </a:rPr>
              <a:t>Я хочу рассказать о своём прадедушке.</a:t>
            </a:r>
          </a:p>
          <a:p>
            <a:pPr marL="0" indent="361950" algn="just">
              <a:spcBef>
                <a:spcPts val="0"/>
              </a:spcBef>
              <a:buNone/>
            </a:pPr>
            <a:r>
              <a:rPr lang="ru-RU" dirty="0" smtClean="0">
                <a:latin typeface="Times New Roman" pitchFamily="18" charset="0"/>
                <a:cs typeface="Times New Roman" pitchFamily="18" charset="0"/>
              </a:rPr>
              <a:t> Мой прадедушка, </a:t>
            </a:r>
            <a:r>
              <a:rPr lang="ru-RU" dirty="0" err="1" smtClean="0">
                <a:latin typeface="Times New Roman" pitchFamily="18" charset="0"/>
                <a:cs typeface="Times New Roman" pitchFamily="18" charset="0"/>
              </a:rPr>
              <a:t>Шевляков</a:t>
            </a:r>
            <a:r>
              <a:rPr lang="ru-RU" dirty="0" smtClean="0">
                <a:latin typeface="Times New Roman" pitchFamily="18" charset="0"/>
                <a:cs typeface="Times New Roman" pitchFamily="18" charset="0"/>
              </a:rPr>
              <a:t> Иван Михайлович, ушёл на фронт в декабре 1941 года. Всю войну он воевал в составе 498-го стрелкового полка 132-ой стрелковой дивизии. Прадедушка был назначен знаменосцем. Со знаменем он шёл в атаку, воодушевляя воинов на победу.</a:t>
            </a:r>
          </a:p>
          <a:p>
            <a:pPr marL="0" indent="361950" algn="just">
              <a:spcBef>
                <a:spcPts val="0"/>
              </a:spcBef>
              <a:buNone/>
            </a:pPr>
            <a:r>
              <a:rPr lang="ru-RU" dirty="0" smtClean="0">
                <a:latin typeface="Times New Roman" pitchFamily="18" charset="0"/>
                <a:cs typeface="Times New Roman" pitchFamily="18" charset="0"/>
              </a:rPr>
              <a:t>В июле-августе 1943 года в районе Орла и Курская произошла величайшая битва, в которой советские войска одержали блестящую победу. Пятьдесят дней и ночей продолжалась кровавая битва. 132-я стрелковая дивизия приняла на себя главный удар фашистских войск. За это и другие сражения прадедушка был награждён орденом Красной Звезды, орденом Отечественной войны 2-ой степени и другими медалями. Дедушка пронёс знамя от </a:t>
            </a:r>
            <a:r>
              <a:rPr lang="ru-RU" dirty="0" err="1" smtClean="0">
                <a:latin typeface="Times New Roman" pitchFamily="18" charset="0"/>
                <a:cs typeface="Times New Roman" pitchFamily="18" charset="0"/>
              </a:rPr>
              <a:t>кромской</a:t>
            </a:r>
            <a:r>
              <a:rPr lang="ru-RU" dirty="0" smtClean="0">
                <a:latin typeface="Times New Roman" pitchFamily="18" charset="0"/>
                <a:cs typeface="Times New Roman" pitchFamily="18" charset="0"/>
              </a:rPr>
              <a:t> земли на </a:t>
            </a:r>
            <a:r>
              <a:rPr lang="ru-RU" dirty="0" err="1" smtClean="0">
                <a:latin typeface="Times New Roman" pitchFamily="18" charset="0"/>
                <a:cs typeface="Times New Roman" pitchFamily="18" charset="0"/>
              </a:rPr>
              <a:t>Орловщине</a:t>
            </a:r>
            <a:r>
              <a:rPr lang="ru-RU" dirty="0" smtClean="0">
                <a:latin typeface="Times New Roman" pitchFamily="18" charset="0"/>
                <a:cs typeface="Times New Roman" pitchFamily="18" charset="0"/>
              </a:rPr>
              <a:t> -  до Эльбы. Мы любим прадедушку и помним все его подвиги. Я горжусь своим прадедушкой!</a:t>
            </a:r>
          </a:p>
          <a:p>
            <a:pPr marL="0" indent="361950" algn="r">
              <a:spcBef>
                <a:spcPts val="0"/>
              </a:spcBef>
              <a:buNone/>
            </a:pPr>
            <a:endParaRPr lang="ru-RU" sz="1400" dirty="0" smtClean="0">
              <a:latin typeface="Times New Roman" pitchFamily="18" charset="0"/>
              <a:cs typeface="Times New Roman" pitchFamily="18" charset="0"/>
            </a:endParaRPr>
          </a:p>
          <a:p>
            <a:pPr marL="0" indent="361950" algn="r">
              <a:spcBef>
                <a:spcPts val="0"/>
              </a:spcBef>
              <a:buNone/>
            </a:pPr>
            <a:r>
              <a:rPr lang="ru-RU" dirty="0" err="1" smtClean="0">
                <a:latin typeface="Times New Roman" pitchFamily="18" charset="0"/>
                <a:cs typeface="Times New Roman" pitchFamily="18" charset="0"/>
              </a:rPr>
              <a:t>Шевлякова</a:t>
            </a:r>
            <a:r>
              <a:rPr lang="ru-RU" dirty="0" smtClean="0">
                <a:latin typeface="Times New Roman" pitchFamily="18" charset="0"/>
                <a:cs typeface="Times New Roman" pitchFamily="18" charset="0"/>
              </a:rPr>
              <a:t> Виктория, 3 «А» класс</a:t>
            </a:r>
          </a:p>
          <a:p>
            <a:pPr marL="0" indent="0">
              <a:buFontTx/>
              <a:buChar char="-"/>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Солдатский знак\georg_lenta-2.png"/>
          <p:cNvPicPr>
            <a:picLocks noChangeAspect="1" noChangeArrowheads="1"/>
          </p:cNvPicPr>
          <p:nvPr/>
        </p:nvPicPr>
        <p:blipFill>
          <a:blip r:embed="rId2" cstate="print"/>
          <a:srcRect/>
          <a:stretch>
            <a:fillRect/>
          </a:stretch>
        </p:blipFill>
        <p:spPr bwMode="auto">
          <a:xfrm>
            <a:off x="0" y="5410200"/>
            <a:ext cx="9144000" cy="1447800"/>
          </a:xfrm>
          <a:prstGeom prst="rect">
            <a:avLst/>
          </a:prstGeom>
          <a:noFill/>
        </p:spPr>
      </p:pic>
      <p:sp>
        <p:nvSpPr>
          <p:cNvPr id="3" name="Содержимое 2"/>
          <p:cNvSpPr>
            <a:spLocks noGrp="1"/>
          </p:cNvSpPr>
          <p:nvPr>
            <p:ph idx="1"/>
          </p:nvPr>
        </p:nvSpPr>
        <p:spPr>
          <a:xfrm>
            <a:off x="304800" y="228600"/>
            <a:ext cx="8229600" cy="6248400"/>
          </a:xfrm>
        </p:spPr>
        <p:txBody>
          <a:bodyPr>
            <a:normAutofit fontScale="77500" lnSpcReduction="20000"/>
          </a:bodyPr>
          <a:lstStyle/>
          <a:p>
            <a:pPr marL="0" indent="361950" algn="just">
              <a:spcBef>
                <a:spcPts val="0"/>
              </a:spcBef>
              <a:buNone/>
            </a:pPr>
            <a:r>
              <a:rPr lang="ru-RU" sz="4100" b="1" dirty="0" smtClean="0">
                <a:latin typeface="Times New Roman" pitchFamily="18" charset="0"/>
                <a:cs typeface="Times New Roman" pitchFamily="18" charset="0"/>
              </a:rPr>
              <a:t>«Моя семья в войне»</a:t>
            </a:r>
          </a:p>
          <a:p>
            <a:pPr marL="0" indent="361950" algn="just">
              <a:spcBef>
                <a:spcPts val="0"/>
              </a:spcBef>
              <a:buNone/>
            </a:pPr>
            <a:endParaRPr lang="ru-RU" sz="1200" dirty="0" smtClean="0">
              <a:latin typeface="Times New Roman" pitchFamily="18" charset="0"/>
              <a:cs typeface="Times New Roman" pitchFamily="18" charset="0"/>
            </a:endParaRPr>
          </a:p>
          <a:p>
            <a:pPr marL="0" indent="361950" algn="just">
              <a:spcBef>
                <a:spcPts val="0"/>
              </a:spcBef>
              <a:buNone/>
            </a:pPr>
            <a:r>
              <a:rPr lang="ru-RU" dirty="0" smtClean="0">
                <a:latin typeface="Times New Roman" pitchFamily="18" charset="0"/>
                <a:cs typeface="Times New Roman" pitchFamily="18" charset="0"/>
              </a:rPr>
              <a:t>В нашей семье на войне был только мой прадедушка – Коршун Степан Иванович. Он был кадровым военным. Прадедушка защищал нашу Родину с первого и до последнего дня войны. Он освобождал от фашистов не только нашу страну, но и Венгрию, Польшу, Германию. День победы он встретил в берлине. Дедушка воевал отважно и за это был награждён орденом Ленина, орденом Боевого Красного Знамени, орденом Красной Звезды и многими медалями. </a:t>
            </a:r>
          </a:p>
          <a:p>
            <a:pPr marL="0" indent="361950" algn="just">
              <a:spcBef>
                <a:spcPts val="0"/>
              </a:spcBef>
              <a:buNone/>
            </a:pPr>
            <a:r>
              <a:rPr lang="ru-RU" dirty="0" smtClean="0">
                <a:latin typeface="Times New Roman" pitchFamily="18" charset="0"/>
                <a:cs typeface="Times New Roman" pitchFamily="18" charset="0"/>
              </a:rPr>
              <a:t>За освобождение Кореи от японских захватчиков мой прадедушка был награждён орденом Корейской народной республики. Но самая главная награда моего прадедушки это золотая звезда Героя Советского Союза.</a:t>
            </a:r>
          </a:p>
          <a:p>
            <a:pPr marL="0" indent="361950" algn="just">
              <a:spcBef>
                <a:spcPts val="0"/>
              </a:spcBef>
              <a:buNone/>
            </a:pPr>
            <a:r>
              <a:rPr lang="ru-RU" dirty="0" smtClean="0">
                <a:latin typeface="Times New Roman" pitchFamily="18" charset="0"/>
                <a:cs typeface="Times New Roman" pitchFamily="18" charset="0"/>
              </a:rPr>
              <a:t>Моего дедушки уже нет в живых тридцать лет, но в нашей семье все его помнят и любят.</a:t>
            </a:r>
          </a:p>
          <a:p>
            <a:pPr algn="r">
              <a:spcBef>
                <a:spcPts val="0"/>
              </a:spcBef>
              <a:buNone/>
            </a:pPr>
            <a:r>
              <a:rPr lang="ru-RU" dirty="0" smtClean="0">
                <a:latin typeface="Times New Roman" pitchFamily="18" charset="0"/>
                <a:cs typeface="Times New Roman" pitchFamily="18" charset="0"/>
              </a:rPr>
              <a:t>Грибова Анна, 3 «А» класс</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Солдатский знак\georg_lenta-2.png"/>
          <p:cNvPicPr>
            <a:picLocks noChangeAspect="1" noChangeArrowheads="1"/>
          </p:cNvPicPr>
          <p:nvPr/>
        </p:nvPicPr>
        <p:blipFill>
          <a:blip r:embed="rId2" cstate="print"/>
          <a:srcRect/>
          <a:stretch>
            <a:fillRect/>
          </a:stretch>
        </p:blipFill>
        <p:spPr bwMode="auto">
          <a:xfrm>
            <a:off x="0" y="5791200"/>
            <a:ext cx="9144000" cy="1066800"/>
          </a:xfrm>
          <a:prstGeom prst="rect">
            <a:avLst/>
          </a:prstGeom>
          <a:noFill/>
        </p:spPr>
      </p:pic>
      <p:sp>
        <p:nvSpPr>
          <p:cNvPr id="3" name="Содержимое 2"/>
          <p:cNvSpPr>
            <a:spLocks noGrp="1"/>
          </p:cNvSpPr>
          <p:nvPr>
            <p:ph idx="1"/>
          </p:nvPr>
        </p:nvSpPr>
        <p:spPr>
          <a:xfrm>
            <a:off x="381000" y="0"/>
            <a:ext cx="8229600" cy="6553200"/>
          </a:xfrm>
        </p:spPr>
        <p:txBody>
          <a:bodyPr>
            <a:noAutofit/>
          </a:bodyPr>
          <a:lstStyle/>
          <a:p>
            <a:pPr marL="0" indent="361950" algn="just">
              <a:spcBef>
                <a:spcPts val="0"/>
              </a:spcBef>
              <a:buNone/>
            </a:pPr>
            <a:r>
              <a:rPr lang="ru-RU" sz="2800" b="1" dirty="0" smtClean="0">
                <a:latin typeface="Times New Roman" pitchFamily="18" charset="0"/>
                <a:cs typeface="Times New Roman" pitchFamily="18" charset="0"/>
              </a:rPr>
              <a:t>«Как война коснулась нашей семьи» </a:t>
            </a:r>
          </a:p>
          <a:p>
            <a:pPr marL="0" indent="361950" algn="just">
              <a:spcBef>
                <a:spcPts val="0"/>
              </a:spcBef>
              <a:buNone/>
            </a:pPr>
            <a:endParaRPr lang="ru-RU" sz="800" dirty="0" smtClean="0">
              <a:latin typeface="Times New Roman" pitchFamily="18" charset="0"/>
              <a:cs typeface="Times New Roman" pitchFamily="18" charset="0"/>
            </a:endParaRPr>
          </a:p>
          <a:p>
            <a:pPr marL="0" indent="361950" algn="just">
              <a:spcBef>
                <a:spcPts val="0"/>
              </a:spcBef>
              <a:buNone/>
            </a:pPr>
            <a:r>
              <a:rPr lang="ru-RU" sz="1900" dirty="0" smtClean="0">
                <a:latin typeface="Times New Roman" pitchFamily="18" charset="0"/>
                <a:cs typeface="Times New Roman" pitchFamily="18" charset="0"/>
              </a:rPr>
              <a:t>Горе и разрушение принесла Великая Отечественная война. Не обошла стороной и нашу семью. Я не застал в живых воевавших деда и прадедов. О них мне рассказали мама и папа.</a:t>
            </a:r>
          </a:p>
          <a:p>
            <a:pPr marL="0" indent="361950" algn="just">
              <a:spcBef>
                <a:spcPts val="0"/>
              </a:spcBef>
              <a:buNone/>
            </a:pPr>
            <a:r>
              <a:rPr lang="ru-RU" sz="1900" dirty="0" smtClean="0">
                <a:latin typeface="Times New Roman" pitchFamily="18" charset="0"/>
                <a:cs typeface="Times New Roman" pitchFamily="18" charset="0"/>
              </a:rPr>
              <a:t>Деда моего, Сенькова Николая Николаевича, призвали в армию в 1941 году. Закончил войну в Чехословакии в 1945 году командиром орудия. О войне рассказывать не любил. О том, как воевал мой прадедушка, говорят его награды: орден Красной звезды, медали «За отвагу», «За победу над Германией в Великой Отечественной войне».</a:t>
            </a:r>
          </a:p>
          <a:p>
            <a:pPr marL="0" indent="361950" algn="just">
              <a:spcBef>
                <a:spcPts val="0"/>
              </a:spcBef>
              <a:buNone/>
            </a:pPr>
            <a:r>
              <a:rPr lang="ru-RU" sz="1900" dirty="0" smtClean="0">
                <a:latin typeface="Times New Roman" pitchFamily="18" charset="0"/>
                <a:cs typeface="Times New Roman" pitchFamily="18" charset="0"/>
              </a:rPr>
              <a:t>Моя бабушка, Казымова Мария Ивановна, работала в тылу. В начале войны на Урал был эвакуирован автомобильный завод, который выпускал грузовые автомобили «ЗИС». Там трудилась совсем молоденькой девушкой моя бабушка. Сейчас этот завод выпускает автомобили «Урал».</a:t>
            </a:r>
          </a:p>
          <a:p>
            <a:pPr marL="0" indent="361950" algn="just">
              <a:spcBef>
                <a:spcPts val="0"/>
              </a:spcBef>
              <a:buNone/>
            </a:pPr>
            <a:r>
              <a:rPr lang="ru-RU" sz="1900" dirty="0" smtClean="0">
                <a:latin typeface="Times New Roman" pitchFamily="18" charset="0"/>
                <a:cs typeface="Times New Roman" pitchFamily="18" charset="0"/>
              </a:rPr>
              <a:t>Мой прадедушка, Борисов Анатолий, служил в морской авиации. Он перегонял самолёты из США в Советский Союз, получаемые по ленд-лизу. В 1945 году участвовал в боях с Японией.</a:t>
            </a:r>
          </a:p>
          <a:p>
            <a:pPr marL="0" indent="361950" algn="just">
              <a:spcBef>
                <a:spcPts val="0"/>
              </a:spcBef>
              <a:buNone/>
            </a:pPr>
            <a:r>
              <a:rPr lang="ru-RU" sz="1900" dirty="0" smtClean="0">
                <a:latin typeface="Times New Roman" pitchFamily="18" charset="0"/>
                <a:cs typeface="Times New Roman" pitchFamily="18" charset="0"/>
              </a:rPr>
              <a:t>Мой прадедушка, Белов Вениамин Степанович работал инженером на Челябинском тракторном заводе, где во время войны выпускали танки Т-34.</a:t>
            </a:r>
          </a:p>
          <a:p>
            <a:pPr marL="0" indent="361950" algn="just">
              <a:spcBef>
                <a:spcPts val="0"/>
              </a:spcBef>
              <a:buNone/>
            </a:pPr>
            <a:r>
              <a:rPr lang="ru-RU" sz="1900" b="1" dirty="0" smtClean="0">
                <a:latin typeface="Times New Roman" pitchFamily="18" charset="0"/>
                <a:cs typeface="Times New Roman" pitchFamily="18" charset="0"/>
              </a:rPr>
              <a:t>МЫ ПОМНИМ О НИХ!</a:t>
            </a:r>
          </a:p>
          <a:p>
            <a:pPr marL="0" indent="361950" algn="r">
              <a:spcBef>
                <a:spcPts val="0"/>
              </a:spcBef>
              <a:buNone/>
            </a:pPr>
            <a:r>
              <a:rPr lang="ru-RU" sz="1900" dirty="0" smtClean="0">
                <a:latin typeface="Times New Roman" pitchFamily="18" charset="0"/>
                <a:cs typeface="Times New Roman" pitchFamily="18" charset="0"/>
              </a:rPr>
              <a:t>Борисов Вова, 3 «А» класс</a:t>
            </a:r>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Солдатский знак\georg_lenta-2.png"/>
          <p:cNvPicPr>
            <a:picLocks noChangeAspect="1" noChangeArrowheads="1"/>
          </p:cNvPicPr>
          <p:nvPr/>
        </p:nvPicPr>
        <p:blipFill>
          <a:blip r:embed="rId2" cstate="print"/>
          <a:srcRect/>
          <a:stretch>
            <a:fillRect/>
          </a:stretch>
        </p:blipFill>
        <p:spPr bwMode="auto">
          <a:xfrm>
            <a:off x="0" y="5715000"/>
            <a:ext cx="9144000" cy="1143000"/>
          </a:xfrm>
          <a:prstGeom prst="rect">
            <a:avLst/>
          </a:prstGeom>
          <a:noFill/>
        </p:spPr>
      </p:pic>
      <p:sp>
        <p:nvSpPr>
          <p:cNvPr id="3" name="Содержимое 2"/>
          <p:cNvSpPr>
            <a:spLocks noGrp="1"/>
          </p:cNvSpPr>
          <p:nvPr>
            <p:ph idx="1"/>
          </p:nvPr>
        </p:nvSpPr>
        <p:spPr>
          <a:xfrm>
            <a:off x="457200" y="304800"/>
            <a:ext cx="8229600" cy="5867400"/>
          </a:xfrm>
        </p:spPr>
        <p:txBody>
          <a:bodyPr>
            <a:normAutofit/>
          </a:bodyPr>
          <a:lstStyle/>
          <a:p>
            <a:pPr marL="0" indent="361950" algn="just">
              <a:spcBef>
                <a:spcPts val="0"/>
              </a:spcBef>
              <a:buNone/>
            </a:pPr>
            <a:r>
              <a:rPr lang="ru-RU" sz="2200" dirty="0" smtClean="0">
                <a:latin typeface="Times New Roman" pitchFamily="18" charset="0"/>
                <a:cs typeface="Times New Roman" pitchFamily="18" charset="0"/>
              </a:rPr>
              <a:t>«Великая Отечественная война принесла много горя нашему народу. Люди совершали подвиги ради победы на фронте и в тылу. Никто не жалел себя. Много людей погибло. Но мы победили и отстояли свободу своей Родины.</a:t>
            </a:r>
          </a:p>
          <a:p>
            <a:pPr marL="0" indent="361950" algn="just">
              <a:spcBef>
                <a:spcPts val="0"/>
              </a:spcBef>
              <a:buNone/>
            </a:pPr>
            <a:r>
              <a:rPr lang="ru-RU" sz="2200" dirty="0" smtClean="0">
                <a:latin typeface="Times New Roman" pitchFamily="18" charset="0"/>
                <a:cs typeface="Times New Roman" pitchFamily="18" charset="0"/>
              </a:rPr>
              <a:t>День Победы 9 Мая 1945 года и сейчас отмечают. В этом году в день Победы мы с мамой ездили к большому театру. Там встречаются ветераны войны, и я дарила им цветы, а они пели военные песни и вспоминали о войне. </a:t>
            </a:r>
          </a:p>
          <a:p>
            <a:pPr marL="0" indent="361950" algn="just">
              <a:spcBef>
                <a:spcPts val="0"/>
              </a:spcBef>
              <a:buNone/>
            </a:pPr>
            <a:r>
              <a:rPr lang="ru-RU" sz="2200" dirty="0" smtClean="0">
                <a:latin typeface="Times New Roman" pitchFamily="18" charset="0"/>
                <a:cs typeface="Times New Roman" pitchFamily="18" charset="0"/>
              </a:rPr>
              <a:t>Их осталось мало, но их подвиг никто не забудет.</a:t>
            </a:r>
          </a:p>
          <a:p>
            <a:pPr marL="0" indent="361950" algn="just">
              <a:spcBef>
                <a:spcPts val="0"/>
              </a:spcBef>
              <a:buNone/>
            </a:pPr>
            <a:r>
              <a:rPr lang="ru-RU" sz="2200" dirty="0" smtClean="0">
                <a:latin typeface="Times New Roman" pitchFamily="18" charset="0"/>
                <a:cs typeface="Times New Roman" pitchFamily="18" charset="0"/>
              </a:rPr>
              <a:t>Моя прабабушка, Яковлева Клавдия Максимовна, тоже воевала.</a:t>
            </a:r>
          </a:p>
          <a:p>
            <a:pPr marL="0" indent="361950" algn="just">
              <a:spcBef>
                <a:spcPts val="0"/>
              </a:spcBef>
              <a:buNone/>
            </a:pPr>
            <a:r>
              <a:rPr lang="ru-RU" sz="2200" dirty="0" smtClean="0">
                <a:latin typeface="Times New Roman" pitchFamily="18" charset="0"/>
                <a:cs typeface="Times New Roman" pitchFamily="18" charset="0"/>
              </a:rPr>
              <a:t>В 1942 году ей исполнилось 18 лет. Она закончила курсы связистов и пошла на фронт. Воевала она в полку связи. Прошла всю войну. Их полк участвовал в освобождении Польши, а закончила войну в Германии. После Победы была в Берлине.</a:t>
            </a:r>
          </a:p>
          <a:p>
            <a:pPr marL="0" indent="361950" algn="just">
              <a:spcBef>
                <a:spcPts val="0"/>
              </a:spcBef>
              <a:buNone/>
            </a:pPr>
            <a:r>
              <a:rPr lang="ru-RU" sz="2200" dirty="0" smtClean="0">
                <a:latin typeface="Times New Roman" pitchFamily="18" charset="0"/>
                <a:cs typeface="Times New Roman" pitchFamily="18" charset="0"/>
              </a:rPr>
              <a:t>Бабушка рассказывала, что её родной брат пропал на войне </a:t>
            </a:r>
            <a:r>
              <a:rPr lang="ru-RU" sz="2200" dirty="0" err="1" smtClean="0">
                <a:latin typeface="Times New Roman" pitchFamily="18" charset="0"/>
                <a:cs typeface="Times New Roman" pitchFamily="18" charset="0"/>
              </a:rPr>
              <a:t>безвести</a:t>
            </a:r>
            <a:r>
              <a:rPr lang="ru-RU" sz="2200" dirty="0" smtClean="0">
                <a:latin typeface="Times New Roman" pitchFamily="18" charset="0"/>
                <a:cs typeface="Times New Roman" pitchFamily="18" charset="0"/>
              </a:rPr>
              <a:t>».</a:t>
            </a:r>
          </a:p>
          <a:p>
            <a:pPr marL="0" indent="361950" algn="r">
              <a:spcBef>
                <a:spcPts val="0"/>
              </a:spcBef>
              <a:buNone/>
            </a:pPr>
            <a:r>
              <a:rPr lang="ru-RU" sz="2200" dirty="0" smtClean="0">
                <a:latin typeface="Times New Roman" pitchFamily="18" charset="0"/>
                <a:cs typeface="Times New Roman" pitchFamily="18" charset="0"/>
              </a:rPr>
              <a:t>Яковлева Татьяна, 3 «А» класс</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Солдатский знак\georg_lenta-2.png"/>
          <p:cNvPicPr>
            <a:picLocks noChangeAspect="1" noChangeArrowheads="1"/>
          </p:cNvPicPr>
          <p:nvPr/>
        </p:nvPicPr>
        <p:blipFill>
          <a:blip r:embed="rId2" cstate="print"/>
          <a:srcRect/>
          <a:stretch>
            <a:fillRect/>
          </a:stretch>
        </p:blipFill>
        <p:spPr bwMode="auto">
          <a:xfrm>
            <a:off x="0" y="5181600"/>
            <a:ext cx="9144000" cy="1676400"/>
          </a:xfrm>
          <a:prstGeom prst="rect">
            <a:avLst/>
          </a:prstGeom>
          <a:noFill/>
        </p:spPr>
      </p:pic>
      <p:sp>
        <p:nvSpPr>
          <p:cNvPr id="3" name="Содержимое 2"/>
          <p:cNvSpPr>
            <a:spLocks noGrp="1"/>
          </p:cNvSpPr>
          <p:nvPr>
            <p:ph idx="1"/>
          </p:nvPr>
        </p:nvSpPr>
        <p:spPr>
          <a:xfrm>
            <a:off x="381000" y="228600"/>
            <a:ext cx="8229600" cy="5181600"/>
          </a:xfrm>
        </p:spPr>
        <p:txBody>
          <a:bodyPr>
            <a:normAutofit lnSpcReduction="10000"/>
          </a:bodyPr>
          <a:lstStyle/>
          <a:p>
            <a:pPr marL="0" indent="361950" algn="just">
              <a:spcBef>
                <a:spcPts val="0"/>
              </a:spcBef>
              <a:buNone/>
            </a:pPr>
            <a:r>
              <a:rPr lang="ru-RU" b="1" dirty="0" smtClean="0">
                <a:latin typeface="Times New Roman" pitchFamily="18" charset="0"/>
                <a:cs typeface="Times New Roman" pitchFamily="18" charset="0"/>
              </a:rPr>
              <a:t>«Как война затронула твою семью»</a:t>
            </a:r>
          </a:p>
          <a:p>
            <a:pPr marL="0" indent="361950" algn="just">
              <a:spcBef>
                <a:spcPts val="0"/>
              </a:spcBef>
              <a:buNone/>
            </a:pPr>
            <a:endParaRPr lang="ru-RU" sz="1000" dirty="0" smtClean="0">
              <a:latin typeface="Times New Roman" pitchFamily="18" charset="0"/>
              <a:cs typeface="Times New Roman" pitchFamily="18" charset="0"/>
            </a:endParaRPr>
          </a:p>
          <a:p>
            <a:pPr marL="0" indent="361950" algn="just">
              <a:spcBef>
                <a:spcPts val="0"/>
              </a:spcBef>
              <a:buNone/>
            </a:pPr>
            <a:r>
              <a:rPr lang="ru-RU" sz="2400" dirty="0" smtClean="0">
                <a:latin typeface="Times New Roman" pitchFamily="18" charset="0"/>
                <a:cs typeface="Times New Roman" pitchFamily="18" charset="0"/>
              </a:rPr>
              <a:t>В войне принимал участие мой прадедушка Внуков Михаил Иванович. Он ушёл на войну из воинской части, где служил офицером и погиб на фронте под Ленинградом в 1941 году, корректируя огонь нашей артиллерии на вражеские позиции. В воинской части, где он служил, на доске памяти высечена его фамилия.</a:t>
            </a:r>
          </a:p>
          <a:p>
            <a:pPr marL="0" indent="361950" algn="just">
              <a:spcBef>
                <a:spcPts val="0"/>
              </a:spcBef>
              <a:buNone/>
            </a:pPr>
            <a:r>
              <a:rPr lang="ru-RU" sz="2400" dirty="0" smtClean="0">
                <a:latin typeface="Times New Roman" pitchFamily="18" charset="0"/>
                <a:cs typeface="Times New Roman" pitchFamily="18" charset="0"/>
              </a:rPr>
              <a:t>Другой мой прадедушка, </a:t>
            </a:r>
            <a:r>
              <a:rPr lang="ru-RU" sz="2400" dirty="0" err="1" smtClean="0">
                <a:latin typeface="Times New Roman" pitchFamily="18" charset="0"/>
                <a:cs typeface="Times New Roman" pitchFamily="18" charset="0"/>
              </a:rPr>
              <a:t>Бродягин</a:t>
            </a:r>
            <a:r>
              <a:rPr lang="ru-RU" sz="2400" dirty="0" smtClean="0">
                <a:latin typeface="Times New Roman" pitchFamily="18" charset="0"/>
                <a:cs typeface="Times New Roman" pitchFamily="18" charset="0"/>
              </a:rPr>
              <a:t> Андрей Васильевич, ушёл на фронт в 1941 году и закончил войну в Берлине в 1945 году. Награждён правительственными наградами. Умер в 1972 году.</a:t>
            </a:r>
          </a:p>
          <a:p>
            <a:pPr marL="0" indent="361950" algn="just">
              <a:spcBef>
                <a:spcPts val="0"/>
              </a:spcBef>
              <a:buNone/>
            </a:pPr>
            <a:r>
              <a:rPr lang="ru-RU" sz="2400" dirty="0" smtClean="0">
                <a:latin typeface="Times New Roman" pitchFamily="18" charset="0"/>
                <a:cs typeface="Times New Roman" pitchFamily="18" charset="0"/>
              </a:rPr>
              <a:t>МЫ ПОМНИМ О НИХ!</a:t>
            </a:r>
          </a:p>
          <a:p>
            <a:pPr marL="0" indent="361950" algn="r">
              <a:spcBef>
                <a:spcPts val="0"/>
              </a:spcBef>
              <a:buNone/>
            </a:pPr>
            <a:endParaRPr lang="ru-RU" sz="1000" dirty="0" smtClean="0">
              <a:latin typeface="Times New Roman" pitchFamily="18" charset="0"/>
              <a:cs typeface="Times New Roman" pitchFamily="18" charset="0"/>
            </a:endParaRPr>
          </a:p>
          <a:p>
            <a:pPr marL="0" indent="361950" algn="r">
              <a:spcBef>
                <a:spcPts val="0"/>
              </a:spcBef>
              <a:buNone/>
            </a:pPr>
            <a:r>
              <a:rPr lang="ru-RU" sz="2400" dirty="0" err="1" smtClean="0">
                <a:latin typeface="Times New Roman" pitchFamily="18" charset="0"/>
                <a:cs typeface="Times New Roman" pitchFamily="18" charset="0"/>
              </a:rPr>
              <a:t>Ситникова</a:t>
            </a:r>
            <a:r>
              <a:rPr lang="ru-RU" sz="2400" dirty="0" smtClean="0">
                <a:latin typeface="Times New Roman" pitchFamily="18" charset="0"/>
                <a:cs typeface="Times New Roman" pitchFamily="18" charset="0"/>
              </a:rPr>
              <a:t> Маша, 3 «А» класс</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466088"/>
          </a:xfrm>
        </p:spPr>
        <p:txBody>
          <a:bodyPr>
            <a:normAutofit fontScale="90000"/>
          </a:bodyPr>
          <a:lstStyle/>
          <a:p>
            <a:pPr algn="ctr"/>
            <a:r>
              <a:rPr lang="ru-RU" sz="4400" b="1" dirty="0" smtClean="0">
                <a:latin typeface="Times New Roman" pitchFamily="18" charset="0"/>
                <a:cs typeface="Times New Roman" pitchFamily="18" charset="0"/>
              </a:rPr>
              <a:t>«Моя семья и </a:t>
            </a:r>
            <a:br>
              <a:rPr lang="ru-RU" sz="4400" b="1" dirty="0" smtClean="0">
                <a:latin typeface="Times New Roman" pitchFamily="18" charset="0"/>
                <a:cs typeface="Times New Roman" pitchFamily="18" charset="0"/>
              </a:rPr>
            </a:br>
            <a:r>
              <a:rPr lang="ru-RU" sz="4400" b="1" dirty="0" smtClean="0">
                <a:latin typeface="Times New Roman" pitchFamily="18" charset="0"/>
                <a:cs typeface="Times New Roman" pitchFamily="18" charset="0"/>
              </a:rPr>
              <a:t>Великая Отечественная война».</a:t>
            </a:r>
            <a:endParaRPr lang="ru-RU" sz="4400" b="1" dirty="0"/>
          </a:p>
        </p:txBody>
      </p:sp>
      <p:pic>
        <p:nvPicPr>
          <p:cNvPr id="4" name="Picture 2" descr="G:\безымянный000.jpg"/>
          <p:cNvPicPr>
            <a:picLocks noGrp="1" noChangeAspect="1" noChangeArrowheads="1"/>
          </p:cNvPicPr>
          <p:nvPr>
            <p:ph idx="1"/>
          </p:nvPr>
        </p:nvPicPr>
        <p:blipFill>
          <a:blip r:embed="rId2" cstate="print"/>
          <a:srcRect/>
          <a:stretch>
            <a:fillRect/>
          </a:stretch>
        </p:blipFill>
        <p:spPr bwMode="auto">
          <a:xfrm>
            <a:off x="609600" y="1981200"/>
            <a:ext cx="3278049" cy="4389437"/>
          </a:xfrm>
          <a:prstGeom prst="rect">
            <a:avLst/>
          </a:prstGeom>
          <a:ln>
            <a:noFill/>
          </a:ln>
          <a:effectLst>
            <a:softEdge rad="112500"/>
          </a:effectLst>
        </p:spPr>
      </p:pic>
      <p:sp>
        <p:nvSpPr>
          <p:cNvPr id="5" name="TextBox 4"/>
          <p:cNvSpPr txBox="1"/>
          <p:nvPr/>
        </p:nvSpPr>
        <p:spPr>
          <a:xfrm>
            <a:off x="4267200" y="2209800"/>
            <a:ext cx="4343400" cy="3785652"/>
          </a:xfrm>
          <a:prstGeom prst="rect">
            <a:avLst/>
          </a:prstGeom>
          <a:noFill/>
        </p:spPr>
        <p:txBody>
          <a:bodyPr wrap="square" rtlCol="0">
            <a:spAutoFit/>
          </a:bodyPr>
          <a:lstStyle/>
          <a:p>
            <a:r>
              <a:rPr lang="ru-RU" sz="2400" dirty="0" smtClean="0"/>
              <a:t>«</a:t>
            </a:r>
            <a:r>
              <a:rPr lang="ru-RU" sz="2400" b="1" dirty="0" smtClean="0">
                <a:latin typeface="Times New Roman" pitchFamily="18" charset="0"/>
                <a:cs typeface="Times New Roman" pitchFamily="18" charset="0"/>
              </a:rPr>
              <a:t>Он и рад бы возвратиться</a:t>
            </a:r>
          </a:p>
          <a:p>
            <a:r>
              <a:rPr lang="ru-RU" sz="2400" b="1" dirty="0" smtClean="0">
                <a:latin typeface="Times New Roman" pitchFamily="18" charset="0"/>
                <a:cs typeface="Times New Roman" pitchFamily="18" charset="0"/>
              </a:rPr>
              <a:t>Да не волен:</a:t>
            </a:r>
          </a:p>
          <a:p>
            <a:r>
              <a:rPr lang="ru-RU" sz="2400" b="1" dirty="0" smtClean="0">
                <a:latin typeface="Times New Roman" pitchFamily="18" charset="0"/>
                <a:cs typeface="Times New Roman" pitchFamily="18" charset="0"/>
              </a:rPr>
              <a:t>Обвенчался  он с рябиной,</a:t>
            </a:r>
          </a:p>
          <a:p>
            <a:r>
              <a:rPr lang="ru-RU" sz="2400" b="1" dirty="0" smtClean="0">
                <a:latin typeface="Times New Roman" pitchFamily="18" charset="0"/>
                <a:cs typeface="Times New Roman" pitchFamily="18" charset="0"/>
              </a:rPr>
              <a:t>В чистом поле.</a:t>
            </a:r>
          </a:p>
          <a:p>
            <a:r>
              <a:rPr lang="ru-RU" sz="2400" b="1" dirty="0" smtClean="0">
                <a:latin typeface="Times New Roman" pitchFamily="18" charset="0"/>
                <a:cs typeface="Times New Roman" pitchFamily="18" charset="0"/>
              </a:rPr>
              <a:t>И шумит, шумит рябина</a:t>
            </a:r>
          </a:p>
          <a:p>
            <a:r>
              <a:rPr lang="ru-RU" sz="2400" b="1" dirty="0" smtClean="0">
                <a:latin typeface="Times New Roman" pitchFamily="18" charset="0"/>
                <a:cs typeface="Times New Roman" pitchFamily="18" charset="0"/>
              </a:rPr>
              <a:t>Под горою,</a:t>
            </a:r>
          </a:p>
          <a:p>
            <a:r>
              <a:rPr lang="ru-RU" sz="2400" b="1" dirty="0" smtClean="0">
                <a:latin typeface="Times New Roman" pitchFamily="18" charset="0"/>
                <a:cs typeface="Times New Roman" pitchFamily="18" charset="0"/>
              </a:rPr>
              <a:t>Охраняя сон солдата – сон героя».</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Максим Танк, 1945</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62000"/>
            <a:ext cx="8839200" cy="6096000"/>
          </a:xfrm>
        </p:spPr>
        <p:txBody>
          <a:bodyPr>
            <a:noAutofit/>
          </a:bodyPr>
          <a:lstStyle/>
          <a:p>
            <a:pPr marL="0" indent="361950" algn="just">
              <a:spcBef>
                <a:spcPts val="0"/>
              </a:spcBef>
              <a:buNone/>
            </a:pPr>
            <a:r>
              <a:rPr lang="ru-RU" sz="1600" dirty="0" smtClean="0">
                <a:latin typeface="Times New Roman" pitchFamily="18" charset="0"/>
                <a:cs typeface="Times New Roman" pitchFamily="18" charset="0"/>
              </a:rPr>
              <a:t>Моего прапрадедушку звали Макаров Егор </a:t>
            </a:r>
            <a:r>
              <a:rPr lang="ru-RU" sz="1600" dirty="0" err="1" smtClean="0">
                <a:latin typeface="Times New Roman" pitchFamily="18" charset="0"/>
                <a:cs typeface="Times New Roman" pitchFamily="18" charset="0"/>
              </a:rPr>
              <a:t>Еремеевич</a:t>
            </a:r>
            <a:r>
              <a:rPr lang="ru-RU" sz="1600" dirty="0" smtClean="0">
                <a:latin typeface="Times New Roman" pitchFamily="18" charset="0"/>
                <a:cs typeface="Times New Roman" pitchFamily="18" charset="0"/>
              </a:rPr>
              <a:t>. Он родился в деревне Страховка Орловской области </a:t>
            </a:r>
            <a:r>
              <a:rPr lang="ru-RU" sz="1600" dirty="0" err="1" smtClean="0">
                <a:latin typeface="Times New Roman" pitchFamily="18" charset="0"/>
                <a:cs typeface="Times New Roman" pitchFamily="18" charset="0"/>
              </a:rPr>
              <a:t>Нивосельского</a:t>
            </a:r>
            <a:r>
              <a:rPr lang="ru-RU" sz="1600" dirty="0" smtClean="0">
                <a:latin typeface="Times New Roman" pitchFamily="18" charset="0"/>
                <a:cs typeface="Times New Roman" pitchFamily="18" charset="0"/>
              </a:rPr>
              <a:t> района 6 мая 1909 года. Работал председателем колхоза «Красная заря». Женился в 1928 году на Макаровой Ольге Петровне, которая тоже родилась в деревне Страховка 10 июля 1909 года. В 1937 году мой прапрадед с женой и четырьмя детьми уехал в Москву. Жили на Красной Пресне, работал в Кремлёвской больнице санитаром.</a:t>
            </a:r>
          </a:p>
          <a:p>
            <a:pPr marL="0" indent="361950" algn="just">
              <a:spcBef>
                <a:spcPts val="0"/>
              </a:spcBef>
              <a:buNone/>
            </a:pPr>
            <a:r>
              <a:rPr lang="ru-RU" sz="1600" dirty="0" smtClean="0">
                <a:latin typeface="Times New Roman" pitchFamily="18" charset="0"/>
                <a:cs typeface="Times New Roman" pitchFamily="18" charset="0"/>
              </a:rPr>
              <a:t>В 1941 году, когда фашистская Германия вторглась в пределы нашей Родины и началась Великая Отечественная война, в августе его призвали на фронт, защищать Родину.  Прапрадедушка был призван на Северо-западный фронт рядовым санитаром. Служил Егор </a:t>
            </a:r>
            <a:r>
              <a:rPr lang="ru-RU" sz="1600" dirty="0" err="1" smtClean="0">
                <a:latin typeface="Times New Roman" pitchFamily="18" charset="0"/>
                <a:cs typeface="Times New Roman" pitchFamily="18" charset="0"/>
              </a:rPr>
              <a:t>Еремеевич</a:t>
            </a:r>
            <a:r>
              <a:rPr lang="ru-RU" sz="1600" dirty="0" smtClean="0">
                <a:latin typeface="Times New Roman" pitchFamily="18" charset="0"/>
                <a:cs typeface="Times New Roman" pitchFamily="18" charset="0"/>
              </a:rPr>
              <a:t> в воинской части № 35600 медсанчасти № 156. </a:t>
            </a:r>
          </a:p>
          <a:p>
            <a:pPr marL="0" indent="361950" algn="just">
              <a:spcBef>
                <a:spcPts val="0"/>
              </a:spcBef>
              <a:buNone/>
            </a:pPr>
            <a:r>
              <a:rPr lang="ru-RU" sz="1600" dirty="0" smtClean="0">
                <a:latin typeface="Times New Roman" pitchFamily="18" charset="0"/>
                <a:cs typeface="Times New Roman" pitchFamily="18" charset="0"/>
              </a:rPr>
              <a:t>Великая Отечественная война закончилась в мае 1945 года, но дедушка не дождался этого радостного дня. 20 января 1942 года погиб при обороне города Новгорода.</a:t>
            </a:r>
          </a:p>
          <a:p>
            <a:pPr marL="0" indent="361950" algn="just">
              <a:spcBef>
                <a:spcPts val="0"/>
              </a:spcBef>
              <a:buNone/>
            </a:pPr>
            <a:r>
              <a:rPr lang="ru-RU" sz="1600" dirty="0" smtClean="0">
                <a:latin typeface="Times New Roman" pitchFamily="18" charset="0"/>
                <a:cs typeface="Times New Roman" pitchFamily="18" charset="0"/>
              </a:rPr>
              <a:t>Шёл ожесточённый бой с фашистами, город пылал. В то утро враг бомбил город с самолётов, из пушек и пулемётов, обстреливал каждый клочок земли. Погибали сотни солдат, но не сдавались, сражались до последнего. Был разбит склад боеприпасов, бойцы держались до последнего патрона. Под непрерывным обстрелом они отстаивали каждый метр родной земли, смогли перерезать огнём дорогу к Новгороду и разгромили врага.</a:t>
            </a:r>
          </a:p>
          <a:p>
            <a:pPr marL="0" indent="361950" algn="just">
              <a:spcBef>
                <a:spcPts val="0"/>
              </a:spcBef>
              <a:buNone/>
            </a:pPr>
            <a:r>
              <a:rPr lang="ru-RU" sz="1600" dirty="0" smtClean="0">
                <a:latin typeface="Times New Roman" pitchFamily="18" charset="0"/>
                <a:cs typeface="Times New Roman" pitchFamily="18" charset="0"/>
              </a:rPr>
              <a:t>Дедушка выносил раненых с поля боя, оказывал помощь, подбадривал солдат. Это был его последний бой. Обо всём этом жена дедушки узнала после войны. Следопыты города Новгорода присылали письма и фотографии. В деревне Жабы </a:t>
            </a:r>
            <a:r>
              <a:rPr lang="ru-RU" sz="1600" dirty="0" err="1" smtClean="0">
                <a:latin typeface="Times New Roman" pitchFamily="18" charset="0"/>
                <a:cs typeface="Times New Roman" pitchFamily="18" charset="0"/>
              </a:rPr>
              <a:t>Землянского</a:t>
            </a:r>
            <a:r>
              <a:rPr lang="ru-RU" sz="1600" dirty="0" smtClean="0">
                <a:latin typeface="Times New Roman" pitchFamily="18" charset="0"/>
                <a:cs typeface="Times New Roman" pitchFamily="18" charset="0"/>
              </a:rPr>
              <a:t> района Новгородской области стоит памятник солдатам, павшим в этом бою. В длинном списке имён стоит и Макаров Егор </a:t>
            </a:r>
            <a:r>
              <a:rPr lang="ru-RU" sz="1600" dirty="0" err="1" smtClean="0">
                <a:latin typeface="Times New Roman" pitchFamily="18" charset="0"/>
                <a:cs typeface="Times New Roman" pitchFamily="18" charset="0"/>
              </a:rPr>
              <a:t>Еремеевич</a:t>
            </a:r>
            <a:r>
              <a:rPr lang="ru-RU" sz="1600" dirty="0" smtClean="0">
                <a:latin typeface="Times New Roman" pitchFamily="18" charset="0"/>
                <a:cs typeface="Times New Roman" pitchFamily="18" charset="0"/>
              </a:rPr>
              <a:t>.</a:t>
            </a:r>
          </a:p>
          <a:p>
            <a:pPr marL="0" indent="361950" algn="just">
              <a:spcBef>
                <a:spcPts val="0"/>
              </a:spcBef>
              <a:buNone/>
            </a:pPr>
            <a:r>
              <a:rPr lang="ru-RU" sz="1600" dirty="0" smtClean="0">
                <a:latin typeface="Times New Roman" pitchFamily="18" charset="0"/>
                <a:cs typeface="Times New Roman" pitchFamily="18" charset="0"/>
              </a:rPr>
              <a:t>Мы бережно  храним и чтим память нашего прапрадедушки. Он отдал свою жизнь за спасение раненых солдат, за спасение города Новгорода, всех тех, кто ждал солдат дома, за свободу и честь родной земли.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TotalTime>
  <Words>1390</Words>
  <Application>Microsoft Office PowerPoint</Application>
  <PresentationFormat>Экран (4:3)</PresentationFormat>
  <Paragraphs>74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«Страницы семейной славы»  музей «Защитники Москвы» ГБОУ СОШ № 1190 гражданско-патриотическое объединение «ПОИСК»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«Моя семья и  Великая Отечественная война».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музей</cp:lastModifiedBy>
  <cp:revision>72</cp:revision>
  <dcterms:created xsi:type="dcterms:W3CDTF">2013-04-22T05:58:36Z</dcterms:created>
  <dcterms:modified xsi:type="dcterms:W3CDTF">2013-12-26T09:29:30Z</dcterms:modified>
</cp:coreProperties>
</file>