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9" r:id="rId2"/>
    <p:sldId id="319" r:id="rId3"/>
    <p:sldId id="315" r:id="rId4"/>
    <p:sldId id="322" r:id="rId5"/>
    <p:sldId id="316" r:id="rId6"/>
    <p:sldId id="323" r:id="rId7"/>
    <p:sldId id="317" r:id="rId8"/>
    <p:sldId id="324" r:id="rId9"/>
    <p:sldId id="325" r:id="rId10"/>
    <p:sldId id="326" r:id="rId11"/>
    <p:sldId id="294" r:id="rId12"/>
    <p:sldId id="348" r:id="rId13"/>
    <p:sldId id="300" r:id="rId14"/>
    <p:sldId id="258" r:id="rId15"/>
    <p:sldId id="332" r:id="rId16"/>
    <p:sldId id="334" r:id="rId17"/>
    <p:sldId id="333" r:id="rId18"/>
    <p:sldId id="271" r:id="rId19"/>
    <p:sldId id="260" r:id="rId20"/>
    <p:sldId id="344" r:id="rId21"/>
    <p:sldId id="345" r:id="rId22"/>
    <p:sldId id="269" r:id="rId23"/>
    <p:sldId id="341" r:id="rId24"/>
    <p:sldId id="350" r:id="rId25"/>
    <p:sldId id="352" r:id="rId26"/>
    <p:sldId id="349" r:id="rId27"/>
    <p:sldId id="351" r:id="rId28"/>
  </p:sldIdLst>
  <p:sldSz cx="14401800" cy="7200900"/>
  <p:notesSz cx="6854825" cy="93170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A19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5" autoAdjust="0"/>
    <p:restoredTop sz="94660"/>
  </p:normalViewPr>
  <p:slideViewPr>
    <p:cSldViewPr>
      <p:cViewPr>
        <p:scale>
          <a:sx n="88" d="100"/>
          <a:sy n="88" d="100"/>
        </p:scale>
        <p:origin x="-330" y="516"/>
      </p:cViewPr>
      <p:guideLst>
        <p:guide orient="horz" pos="2268"/>
        <p:guide pos="4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500" y="2236788"/>
            <a:ext cx="12242800" cy="1543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60588" y="4079875"/>
            <a:ext cx="10080625" cy="1841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31FDB-BBAE-4D8C-A940-884EBE14E2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256EA-7FBE-4B64-9C1F-F6F725BC63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440988" y="288925"/>
            <a:ext cx="3240087" cy="6143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0725" y="288925"/>
            <a:ext cx="9567863" cy="6143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3D954-3440-44D5-9E21-A6B4B59DBA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25" y="288925"/>
            <a:ext cx="12960350" cy="1200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0725" y="1679575"/>
            <a:ext cx="6403975" cy="4752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77100" y="1679575"/>
            <a:ext cx="6403975" cy="4752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20725" y="6557963"/>
            <a:ext cx="3359150" cy="5000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921250" y="6557963"/>
            <a:ext cx="4559300" cy="5000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21925" y="6557963"/>
            <a:ext cx="3359150" cy="500062"/>
          </a:xfrm>
        </p:spPr>
        <p:txBody>
          <a:bodyPr/>
          <a:lstStyle>
            <a:lvl1pPr>
              <a:defRPr/>
            </a:lvl1pPr>
          </a:lstStyle>
          <a:p>
            <a:fld id="{FA6AC7F1-7C30-4E92-BEF5-026E955B66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25" y="288925"/>
            <a:ext cx="12960350" cy="1200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0725" y="1679575"/>
            <a:ext cx="12960350" cy="2300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0725" y="4132263"/>
            <a:ext cx="12960350" cy="2300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20725" y="6557963"/>
            <a:ext cx="3359150" cy="5000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921250" y="6557963"/>
            <a:ext cx="4559300" cy="5000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21925" y="6557963"/>
            <a:ext cx="3359150" cy="500062"/>
          </a:xfrm>
        </p:spPr>
        <p:txBody>
          <a:bodyPr/>
          <a:lstStyle>
            <a:lvl1pPr>
              <a:defRPr/>
            </a:lvl1pPr>
          </a:lstStyle>
          <a:p>
            <a:fld id="{40110645-3885-4AEA-813E-BEDA041BA5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20725" y="288925"/>
            <a:ext cx="12960350" cy="1200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20725" y="1679575"/>
            <a:ext cx="6403975" cy="2300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7277100" y="1679575"/>
            <a:ext cx="6403975" cy="2300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720725" y="4132263"/>
            <a:ext cx="6403975" cy="2300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277100" y="4132263"/>
            <a:ext cx="6403975" cy="2300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0725" y="6557963"/>
            <a:ext cx="3359150" cy="5000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921250" y="6557963"/>
            <a:ext cx="4559300" cy="5000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321925" y="6557963"/>
            <a:ext cx="3359150" cy="500062"/>
          </a:xfrm>
        </p:spPr>
        <p:txBody>
          <a:bodyPr/>
          <a:lstStyle>
            <a:lvl1pPr>
              <a:defRPr/>
            </a:lvl1pPr>
          </a:lstStyle>
          <a:p>
            <a:fld id="{A21A367A-99B6-4CFF-9718-92665ABF99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25" y="288925"/>
            <a:ext cx="12960350" cy="1200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0725" y="1679575"/>
            <a:ext cx="6403975" cy="4752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7277100" y="1679575"/>
            <a:ext cx="6403975" cy="2300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7277100" y="4132263"/>
            <a:ext cx="6403975" cy="2300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720725" y="6557963"/>
            <a:ext cx="3359150" cy="5000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921250" y="6557963"/>
            <a:ext cx="4559300" cy="5000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321925" y="6557963"/>
            <a:ext cx="3359150" cy="500062"/>
          </a:xfrm>
        </p:spPr>
        <p:txBody>
          <a:bodyPr/>
          <a:lstStyle>
            <a:lvl1pPr>
              <a:defRPr/>
            </a:lvl1pPr>
          </a:lstStyle>
          <a:p>
            <a:fld id="{371D1248-8306-4990-B83A-04AF719D19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A28E7-C191-42A4-ADDC-44F7BFE2C2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38" y="4627563"/>
            <a:ext cx="12241212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38238" y="3052763"/>
            <a:ext cx="12241212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4B605-37CB-46A0-97F1-FF9C383CCA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0725" y="1679575"/>
            <a:ext cx="6403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277100" y="1679575"/>
            <a:ext cx="6403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0A237-5E93-4DF0-9163-E5A875ED47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725" y="1611313"/>
            <a:ext cx="6362700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20725" y="2284413"/>
            <a:ext cx="6362700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315200" y="1611313"/>
            <a:ext cx="6365875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315200" y="2284413"/>
            <a:ext cx="6365875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B29EA-2496-41D3-B24A-93F2C7C7AF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FFBD1-F608-4558-BF29-18A781ECC0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BF22-FB95-44A0-8443-5FE50DDBE1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25" y="287338"/>
            <a:ext cx="4737100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30863" y="287338"/>
            <a:ext cx="8050212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0725" y="1506538"/>
            <a:ext cx="4737100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44ACC-D70E-4151-A95A-4D1042F70C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2575" y="5040313"/>
            <a:ext cx="8640763" cy="5953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822575" y="642938"/>
            <a:ext cx="8640763" cy="4321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22575" y="5635625"/>
            <a:ext cx="8640763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11C1D-B066-44EE-B26F-4782C5B062B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288925"/>
            <a:ext cx="12960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79575"/>
            <a:ext cx="12960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725" y="6557963"/>
            <a:ext cx="33591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21250" y="6557963"/>
            <a:ext cx="45593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21925" y="6557963"/>
            <a:ext cx="33591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57AB74-F057-4A7F-9D86-4A5CFD28A78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4401800" cy="7200900"/>
            <a:chOff x="0" y="0"/>
            <a:chExt cx="14401800" cy="7200900"/>
          </a:xfrm>
        </p:grpSpPr>
        <p:pic>
          <p:nvPicPr>
            <p:cNvPr id="5" name="Рисунок 4" descr="фон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00900" cy="7200900"/>
            </a:xfrm>
            <a:prstGeom prst="rect">
              <a:avLst/>
            </a:prstGeom>
          </p:spPr>
        </p:pic>
        <p:pic>
          <p:nvPicPr>
            <p:cNvPr id="6" name="Рисунок 5" descr="фон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0900" y="0"/>
              <a:ext cx="7200900" cy="72009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842918" y="314302"/>
              <a:ext cx="12715964" cy="6572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61" name="Rectangle 13"/>
          <p:cNvSpPr>
            <a:spLocks noGrp="1" noChangeArrowheads="1"/>
          </p:cNvSpPr>
          <p:nvPr>
            <p:ph type="title"/>
          </p:nvPr>
        </p:nvSpPr>
        <p:spPr>
          <a:xfrm>
            <a:off x="342852" y="242864"/>
            <a:ext cx="13716096" cy="6670699"/>
          </a:xfrm>
          <a:ln w="19050">
            <a:noFill/>
          </a:ln>
        </p:spPr>
        <p:txBody>
          <a:bodyPr/>
          <a:lstStyle/>
          <a:p>
            <a:r>
              <a:rPr lang="ru-RU" sz="2800" i="1" dirty="0" smtClean="0">
                <a:solidFill>
                  <a:srgbClr val="A50021"/>
                </a:solidFill>
              </a:rPr>
              <a:t>ГБОУ СПО КАМС №17 </a:t>
            </a:r>
            <a:r>
              <a:rPr lang="ru-RU" i="1" dirty="0" smtClean="0">
                <a:solidFill>
                  <a:srgbClr val="A50021"/>
                </a:solidFill>
              </a:rPr>
              <a:t/>
            </a:r>
            <a:br>
              <a:rPr lang="ru-RU" i="1" dirty="0" smtClean="0">
                <a:solidFill>
                  <a:srgbClr val="A50021"/>
                </a:solidFill>
              </a:rPr>
            </a:br>
            <a:r>
              <a:rPr lang="ru-RU" i="1" dirty="0" smtClean="0">
                <a:solidFill>
                  <a:srgbClr val="A50021"/>
                </a:solidFill>
              </a:rPr>
              <a:t/>
            </a:r>
            <a:br>
              <a:rPr lang="ru-RU" i="1" dirty="0" smtClean="0">
                <a:solidFill>
                  <a:srgbClr val="A50021"/>
                </a:solidFill>
              </a:rPr>
            </a:br>
            <a:r>
              <a:rPr lang="ru-RU" sz="2800" i="1" dirty="0" smtClean="0">
                <a:solidFill>
                  <a:srgbClr val="A50021"/>
                </a:solidFill>
              </a:rPr>
              <a:t>Конкурс</a:t>
            </a:r>
            <a:r>
              <a:rPr lang="en-US" sz="3600" i="1" dirty="0" smtClean="0">
                <a:solidFill>
                  <a:srgbClr val="A50021"/>
                </a:solidFill>
              </a:rPr>
              <a:t/>
            </a:r>
            <a:br>
              <a:rPr lang="en-US" sz="3600" i="1" dirty="0" smtClean="0">
                <a:solidFill>
                  <a:srgbClr val="A50021"/>
                </a:solidFill>
              </a:rPr>
            </a:br>
            <a:r>
              <a:rPr lang="ru-RU" sz="2800" i="1" dirty="0" smtClean="0">
                <a:solidFill>
                  <a:srgbClr val="A50021"/>
                </a:solidFill>
              </a:rPr>
              <a:t>Номинация 2. «Моя семья в истории страны</a:t>
            </a:r>
            <a:r>
              <a:rPr lang="en-US" sz="2800" i="1" dirty="0" smtClean="0">
                <a:solidFill>
                  <a:srgbClr val="A50021"/>
                </a:solidFill>
              </a:rPr>
              <a:t>”</a:t>
            </a:r>
            <a:r>
              <a:rPr lang="ru-RU" sz="3600" i="1" dirty="0" smtClean="0">
                <a:solidFill>
                  <a:srgbClr val="A50021"/>
                </a:solidFill>
              </a:rPr>
              <a:t/>
            </a:r>
            <a:br>
              <a:rPr lang="ru-RU" sz="3600" i="1" dirty="0" smtClean="0">
                <a:solidFill>
                  <a:srgbClr val="A50021"/>
                </a:solidFill>
              </a:rPr>
            </a:br>
            <a:r>
              <a:rPr lang="ru-RU" sz="4000" b="1" i="1" spc="100" dirty="0" smtClean="0">
                <a:solidFill>
                  <a:srgbClr val="A50021"/>
                </a:solidFill>
              </a:rPr>
              <a:t>«Семейные фотохроники Великой</a:t>
            </a:r>
            <a:br>
              <a:rPr lang="ru-RU" sz="4000" b="1" i="1" spc="100" dirty="0" smtClean="0">
                <a:solidFill>
                  <a:srgbClr val="A50021"/>
                </a:solidFill>
              </a:rPr>
            </a:br>
            <a:r>
              <a:rPr lang="ru-RU" sz="4000" b="1" i="1" spc="100" dirty="0" smtClean="0">
                <a:solidFill>
                  <a:srgbClr val="A50021"/>
                </a:solidFill>
              </a:rPr>
              <a:t>Отечественной Войны»</a:t>
            </a:r>
            <a:r>
              <a:rPr lang="ru-RU" i="1" dirty="0">
                <a:solidFill>
                  <a:srgbClr val="A50021"/>
                </a:solidFill>
              </a:rPr>
              <a:t/>
            </a:r>
            <a:br>
              <a:rPr lang="ru-RU" i="1" dirty="0">
                <a:solidFill>
                  <a:srgbClr val="A50021"/>
                </a:solidFill>
              </a:rPr>
            </a:br>
            <a:r>
              <a:rPr lang="ru-RU" sz="900" i="1" dirty="0" smtClean="0">
                <a:solidFill>
                  <a:srgbClr val="A50021"/>
                </a:solidFill>
              </a:rPr>
              <a:t/>
            </a:r>
            <a:br>
              <a:rPr lang="ru-RU" sz="900" i="1" dirty="0" smtClean="0">
                <a:solidFill>
                  <a:srgbClr val="A50021"/>
                </a:solidFill>
              </a:rPr>
            </a:br>
            <a:r>
              <a:rPr lang="ru-RU" b="1" i="1" dirty="0">
                <a:solidFill>
                  <a:srgbClr val="A50021"/>
                </a:solidFill>
              </a:rPr>
              <a:t/>
            </a:r>
            <a:br>
              <a:rPr lang="ru-RU" b="1" i="1" dirty="0">
                <a:solidFill>
                  <a:srgbClr val="A50021"/>
                </a:solidFill>
              </a:rPr>
            </a:br>
            <a:r>
              <a:rPr lang="ru-RU" sz="2800" i="1" dirty="0">
                <a:solidFill>
                  <a:srgbClr val="A50021"/>
                </a:solidFill>
              </a:rPr>
              <a:t>Автор: </a:t>
            </a:r>
            <a:r>
              <a:rPr lang="ru-RU" sz="2800" b="1" i="1" dirty="0">
                <a:solidFill>
                  <a:srgbClr val="A50021"/>
                </a:solidFill>
              </a:rPr>
              <a:t>Винярская Екатерина</a:t>
            </a:r>
            <a:r>
              <a:rPr lang="ru-RU" sz="2800" i="1" dirty="0">
                <a:solidFill>
                  <a:srgbClr val="A50021"/>
                </a:solidFill>
              </a:rPr>
              <a:t/>
            </a:r>
            <a:br>
              <a:rPr lang="ru-RU" sz="2800" i="1" dirty="0">
                <a:solidFill>
                  <a:srgbClr val="A50021"/>
                </a:solidFill>
              </a:rPr>
            </a:br>
            <a:r>
              <a:rPr lang="ru-RU" sz="2800" i="1" dirty="0" smtClean="0">
                <a:solidFill>
                  <a:srgbClr val="A50021"/>
                </a:solidFill>
              </a:rPr>
              <a:t>             студентка 502 группы</a:t>
            </a:r>
            <a:br>
              <a:rPr lang="ru-RU" sz="2800" i="1" dirty="0" smtClean="0">
                <a:solidFill>
                  <a:srgbClr val="A50021"/>
                </a:solidFill>
              </a:rPr>
            </a:br>
            <a:r>
              <a:rPr lang="ru-RU" sz="2800" i="1" dirty="0" smtClean="0">
                <a:solidFill>
                  <a:srgbClr val="A50021"/>
                </a:solidFill>
              </a:rPr>
              <a:t>                     отделение «Архитектура» </a:t>
            </a:r>
            <a:br>
              <a:rPr lang="ru-RU" sz="2800" i="1" dirty="0" smtClean="0">
                <a:solidFill>
                  <a:srgbClr val="A50021"/>
                </a:solidFill>
              </a:rPr>
            </a:br>
            <a:r>
              <a:rPr lang="ru-RU" sz="2800" i="1" dirty="0" smtClean="0">
                <a:solidFill>
                  <a:srgbClr val="A50021"/>
                </a:solidFill>
              </a:rPr>
              <a:t/>
            </a:r>
            <a:br>
              <a:rPr lang="ru-RU" sz="2800" i="1" dirty="0" smtClean="0">
                <a:solidFill>
                  <a:srgbClr val="A50021"/>
                </a:solidFill>
              </a:rPr>
            </a:br>
            <a:r>
              <a:rPr lang="ru-RU" sz="2800" i="1" dirty="0" smtClean="0">
                <a:solidFill>
                  <a:srgbClr val="A50021"/>
                </a:solidFill>
              </a:rPr>
              <a:t>                                                                    Руководитель: </a:t>
            </a:r>
            <a:r>
              <a:rPr lang="ru-RU" sz="2800" i="1" dirty="0" err="1" smtClean="0">
                <a:solidFill>
                  <a:srgbClr val="A50021"/>
                </a:solidFill>
              </a:rPr>
              <a:t>Лумельская</a:t>
            </a:r>
            <a:r>
              <a:rPr lang="ru-RU" sz="2800" i="1" dirty="0" smtClean="0">
                <a:solidFill>
                  <a:srgbClr val="A50021"/>
                </a:solidFill>
              </a:rPr>
              <a:t> О.В.</a:t>
            </a:r>
            <a:endParaRPr lang="ru-RU" sz="2800" i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1437" y="199401"/>
            <a:ext cx="14060505" cy="6802098"/>
            <a:chOff x="71437" y="199401"/>
            <a:chExt cx="14060505" cy="6802098"/>
          </a:xfrm>
        </p:grpSpPr>
        <p:pic>
          <p:nvPicPr>
            <p:cNvPr id="70658" name="Picture 2" descr="бб11 удостоверение 30лет советской армии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7" y="199401"/>
              <a:ext cx="4754279" cy="332961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0660" name="Picture 4" descr="бб13 удостоверение 20лет победы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7" y="3671888"/>
              <a:ext cx="4754279" cy="3329611"/>
            </a:xfrm>
            <a:prstGeom prst="rect">
              <a:avLst/>
            </a:prstGeom>
            <a:noFill/>
          </p:spPr>
        </p:pic>
        <p:pic>
          <p:nvPicPr>
            <p:cNvPr id="70661" name="Picture 5" descr="бб14 удостоверение 50лет вооруженных сил"/>
            <p:cNvPicPr>
              <a:picLocks noChangeAspect="1" noChangeArrowheads="1"/>
            </p:cNvPicPr>
            <p:nvPr/>
          </p:nvPicPr>
          <p:blipFill>
            <a:blip r:embed="rId4" cstate="print"/>
            <a:srcRect l="3000" r="4334"/>
            <a:stretch>
              <a:fillRect/>
            </a:stretch>
          </p:blipFill>
          <p:spPr bwMode="auto">
            <a:xfrm>
              <a:off x="5069108" y="199401"/>
              <a:ext cx="4405479" cy="3329611"/>
            </a:xfrm>
            <a:prstGeom prst="rect">
              <a:avLst/>
            </a:prstGeom>
            <a:noFill/>
          </p:spPr>
        </p:pic>
        <p:pic>
          <p:nvPicPr>
            <p:cNvPr id="70662" name="Picture 6" descr="б6 медали"/>
            <p:cNvPicPr>
              <a:picLocks noChangeAspect="1" noChangeArrowheads="1"/>
            </p:cNvPicPr>
            <p:nvPr/>
          </p:nvPicPr>
          <p:blipFill>
            <a:blip r:embed="rId5" cstate="print"/>
            <a:srcRect l="6667" r="5667"/>
            <a:stretch>
              <a:fillRect/>
            </a:stretch>
          </p:blipFill>
          <p:spPr bwMode="auto">
            <a:xfrm>
              <a:off x="9629792" y="1655763"/>
              <a:ext cx="4502150" cy="359886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0659" name="Picture 3" descr="бб12 удостоверение 40лет вооруженных сил"/>
            <p:cNvPicPr>
              <a:picLocks noChangeAspect="1" noChangeArrowheads="1"/>
            </p:cNvPicPr>
            <p:nvPr/>
          </p:nvPicPr>
          <p:blipFill>
            <a:blip r:embed="rId6" cstate="print"/>
            <a:srcRect l="2667" r="2667"/>
            <a:stretch>
              <a:fillRect/>
            </a:stretch>
          </p:blipFill>
          <p:spPr bwMode="auto">
            <a:xfrm>
              <a:off x="5057760" y="3671888"/>
              <a:ext cx="4500594" cy="332961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15562" y="242864"/>
            <a:ext cx="14286328" cy="6713585"/>
            <a:chOff x="415562" y="242864"/>
            <a:chExt cx="14286328" cy="6713585"/>
          </a:xfrm>
        </p:grpSpPr>
        <p:pic>
          <p:nvPicPr>
            <p:cNvPr id="74756" name="Picture 4" descr="бб21 фото 7"/>
            <p:cNvPicPr>
              <a:picLocks noChangeAspect="1" noChangeArrowheads="1"/>
            </p:cNvPicPr>
            <p:nvPr/>
          </p:nvPicPr>
          <p:blipFill>
            <a:blip r:embed="rId2" cstate="print"/>
            <a:srcRect l="27002" r="23335" b="3332"/>
            <a:stretch>
              <a:fillRect/>
            </a:stretch>
          </p:blipFill>
          <p:spPr bwMode="auto">
            <a:xfrm>
              <a:off x="415562" y="272641"/>
              <a:ext cx="4853301" cy="6613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б9 обложка медали за победу"/>
            <p:cNvPicPr>
              <a:picLocks noChangeAspect="1" noChangeArrowheads="1"/>
            </p:cNvPicPr>
            <p:nvPr/>
          </p:nvPicPr>
          <p:blipFill>
            <a:blip r:embed="rId3" cstate="print"/>
            <a:srcRect l="2667" r="3000"/>
            <a:stretch>
              <a:fillRect/>
            </a:stretch>
          </p:blipFill>
          <p:spPr bwMode="auto">
            <a:xfrm>
              <a:off x="5343512" y="242864"/>
              <a:ext cx="4327851" cy="321312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" name="Picture 4" descr="бб10 удостоверение медали за победу"/>
            <p:cNvPicPr>
              <a:picLocks noChangeAspect="1" noChangeArrowheads="1"/>
            </p:cNvPicPr>
            <p:nvPr/>
          </p:nvPicPr>
          <p:blipFill>
            <a:blip r:embed="rId4" cstate="print"/>
            <a:srcRect l="3000" r="2000"/>
            <a:stretch>
              <a:fillRect/>
            </a:stretch>
          </p:blipFill>
          <p:spPr bwMode="auto">
            <a:xfrm>
              <a:off x="5343512" y="3743326"/>
              <a:ext cx="4358433" cy="321312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 bwMode="auto">
            <a:xfrm>
              <a:off x="10058420" y="385740"/>
              <a:ext cx="4643470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10000"/>
                </a:lnSpc>
                <a:buFontTx/>
                <a:buNone/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Китаев Александр Ильич</a:t>
              </a:r>
            </a:p>
            <a:p>
              <a:pPr>
                <a:lnSpc>
                  <a:spcPct val="110000"/>
                </a:lnSpc>
                <a:buFontTx/>
                <a:buNone/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ушёл в отставку в звании полковника</a:t>
              </a:r>
              <a:r>
                <a:rPr lang="ru-RU" sz="2400" i="1" dirty="0" smtClean="0">
                  <a:solidFill>
                    <a:srgbClr val="A50021"/>
                  </a:solidFill>
                </a:rPr>
                <a:t> в 1967году</a:t>
              </a: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.</a:t>
              </a:r>
            </a:p>
            <a:p>
              <a:pPr>
                <a:lnSpc>
                  <a:spcPct val="110000"/>
                </a:lnSpc>
                <a:buFontTx/>
                <a:buNone/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Умер 15сентября 1970г.</a:t>
              </a: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endParaRPr lang="ru-RU" sz="2400" i="1" kern="0" dirty="0" smtClean="0">
                <a:solidFill>
                  <a:srgbClr val="A50021"/>
                </a:solidFill>
              </a:endParaRP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endParaRPr lang="ru-RU" sz="2400" i="1" dirty="0" smtClean="0">
                <a:solidFill>
                  <a:srgbClr val="A50021"/>
                </a:solidFill>
              </a:endParaRPr>
            </a:p>
          </p:txBody>
        </p:sp>
        <p:pic>
          <p:nvPicPr>
            <p:cNvPr id="8" name="Рисунок 7" descr="фото дед.jpg"/>
            <p:cNvPicPr>
              <a:picLocks noChangeAspect="1"/>
            </p:cNvPicPr>
            <p:nvPr/>
          </p:nvPicPr>
          <p:blipFill>
            <a:blip r:embed="rId5" cstate="print"/>
            <a:srcRect l="848" t="641" r="848" b="641"/>
            <a:stretch>
              <a:fillRect/>
            </a:stretch>
          </p:blipFill>
          <p:spPr>
            <a:xfrm>
              <a:off x="10344172" y="2125143"/>
              <a:ext cx="3516598" cy="4678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85728" y="385740"/>
            <a:ext cx="14001848" cy="6480810"/>
            <a:chOff x="485728" y="385740"/>
            <a:chExt cx="14001848" cy="6480810"/>
          </a:xfrm>
        </p:grpSpPr>
        <p:pic>
          <p:nvPicPr>
            <p:cNvPr id="8" name="Рисунок 7" descr="переделка 62 начало.jpg"/>
            <p:cNvPicPr preferRelativeResize="0"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728" y="385740"/>
              <a:ext cx="6480810" cy="648081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7643866" y="2028814"/>
              <a:ext cx="6843710" cy="3637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     Воспитываясь в духе патриотизма, изучая историю, я и мой брат Александр памятно относимся к героическому прошлому старшего поколения.</a:t>
              </a: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endParaRPr lang="ru-RU" sz="2400" i="1" dirty="0" smtClean="0">
                <a:solidFill>
                  <a:srgbClr val="A5002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     В нашем семейном архиве бережно хранятся фотографии и письма военных лет, боевые ордена и медали прадеда. </a:t>
              </a:r>
            </a:p>
          </p:txBody>
        </p:sp>
        <p:sp>
          <p:nvSpPr>
            <p:cNvPr id="6" name="Rectangle 6"/>
            <p:cNvSpPr txBox="1">
              <a:spLocks noChangeArrowheads="1"/>
            </p:cNvSpPr>
            <p:nvPr/>
          </p:nvSpPr>
          <p:spPr>
            <a:xfrm>
              <a:off x="8272470" y="457178"/>
              <a:ext cx="4643470" cy="785818"/>
            </a:xfrm>
            <a:prstGeom prst="rect">
              <a:avLst/>
            </a:prstGeom>
          </p:spPr>
          <p:txBody>
            <a:bodyPr/>
            <a:lstStyle/>
            <a:p>
              <a:pPr lvl="0">
                <a:lnSpc>
                  <a:spcPct val="120000"/>
                </a:lnSpc>
                <a:spcBef>
                  <a:spcPts val="0"/>
                </a:spcBef>
              </a:pPr>
              <a:r>
                <a:rPr kumimoji="0" lang="ru-RU" sz="2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Мы помним! Мы гордимся!</a:t>
              </a:r>
              <a:endPara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414" y="431800"/>
            <a:ext cx="7272338" cy="6145213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400" i="1" dirty="0">
                <a:solidFill>
                  <a:srgbClr val="A50021"/>
                </a:solidFill>
                <a:latin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A50021"/>
                </a:solidFill>
                <a:latin typeface="Times New Roman" pitchFamily="18" charset="0"/>
              </a:rPr>
              <a:t>      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Второй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мой прадедушка, </a:t>
            </a:r>
            <a:r>
              <a:rPr lang="ru-RU" sz="2400" b="1" i="1" dirty="0" smtClean="0">
                <a:solidFill>
                  <a:srgbClr val="A50021"/>
                </a:solidFill>
                <a:latin typeface="+mj-lt"/>
              </a:rPr>
              <a:t>Макарычев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400" b="1" i="1" dirty="0" smtClean="0">
                <a:solidFill>
                  <a:srgbClr val="A50021"/>
                </a:solidFill>
                <a:latin typeface="+mj-lt"/>
              </a:rPr>
              <a:t>Павел </a:t>
            </a:r>
            <a:r>
              <a:rPr lang="ru-RU" sz="2400" b="1" i="1" dirty="0">
                <a:solidFill>
                  <a:srgbClr val="A50021"/>
                </a:solidFill>
                <a:latin typeface="+mj-lt"/>
              </a:rPr>
              <a:t>Михайлович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, родился 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23 июня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1923 года в деревне Алексино </a:t>
            </a:r>
            <a:r>
              <a:rPr lang="ru-RU" sz="2400" i="1" dirty="0" err="1" smtClean="0">
                <a:solidFill>
                  <a:srgbClr val="A50021"/>
                </a:solidFill>
                <a:latin typeface="+mj-lt"/>
              </a:rPr>
              <a:t>Истринского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 района.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      Ушёл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на фронт в 1941 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году. Прошёл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всю войну, был трижды ранен. За мужество и героизм он награждён орденами и медалями. </a:t>
            </a:r>
            <a:endParaRPr lang="ru-RU" sz="2400" i="1" dirty="0" smtClean="0">
              <a:solidFill>
                <a:srgbClr val="A50021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      После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окончания войны всю жизнь проработал на заводе. Очень уважаемый, трудолюбивый, добрый человек, ветеран и инвалид Великой Отечественной войны. 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ru-RU" sz="2400" i="1" dirty="0">
                <a:solidFill>
                  <a:srgbClr val="A50021"/>
                </a:solidFill>
                <a:latin typeface="+mj-lt"/>
              </a:rPr>
              <a:t> 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     Его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жена, </a:t>
            </a:r>
            <a:r>
              <a:rPr lang="ru-RU" sz="2400" b="1" i="1" dirty="0">
                <a:solidFill>
                  <a:srgbClr val="A50021"/>
                </a:solidFill>
                <a:latin typeface="+mj-lt"/>
              </a:rPr>
              <a:t>Макарычева Мария Дмитриевна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, ветеран трудового фронта. Во время Великой Отечественной войны работала в тылу, шила и упаковывала парашюты для бойцов.</a:t>
            </a:r>
          </a:p>
        </p:txBody>
      </p:sp>
      <p:pic>
        <p:nvPicPr>
          <p:cNvPr id="4" name="Picture 4" descr="м 47 коллаж дедушка с бабушкой"/>
          <p:cNvPicPr>
            <a:picLocks noChangeAspect="1" noChangeArrowheads="1"/>
          </p:cNvPicPr>
          <p:nvPr/>
        </p:nvPicPr>
        <p:blipFill>
          <a:blip r:embed="rId2" cstate="print"/>
          <a:srcRect l="6194" t="6194" r="6194" b="6194"/>
          <a:stretch>
            <a:fillRect/>
          </a:stretch>
        </p:blipFill>
        <p:spPr bwMode="auto">
          <a:xfrm>
            <a:off x="7486652" y="291398"/>
            <a:ext cx="6621320" cy="6621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м 3а 28х28копировани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7197725" cy="7197725"/>
          </a:xfrm>
          <a:noFill/>
          <a:ln/>
        </p:spPr>
      </p:pic>
      <p:graphicFrame>
        <p:nvGraphicFramePr>
          <p:cNvPr id="8230" name="Group 38"/>
          <p:cNvGraphicFramePr>
            <a:graphicFrameLocks noGrp="1"/>
          </p:cNvGraphicFramePr>
          <p:nvPr>
            <p:ph sz="quarter" idx="2"/>
          </p:nvPr>
        </p:nvGraphicFramePr>
        <p:xfrm>
          <a:off x="7277100" y="360363"/>
          <a:ext cx="6837363" cy="2505456"/>
        </p:xfrm>
        <a:graphic>
          <a:graphicData uri="http://schemas.openxmlformats.org/drawingml/2006/table">
            <a:tbl>
              <a:tblPr/>
              <a:tblGrid>
                <a:gridCol w="6837363"/>
              </a:tblGrid>
              <a:tr h="2300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Вручение боевых орденов и медалей ветеранам Великой Отечественной войны.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         Москва. Кремль. Георгиевский зал.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         19 февраля 2010 года.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227" name="Group 35"/>
          <p:cNvGraphicFramePr>
            <a:graphicFrameLocks noGrp="1"/>
          </p:cNvGraphicFramePr>
          <p:nvPr>
            <p:ph sz="quarter" idx="3"/>
          </p:nvPr>
        </p:nvGraphicFramePr>
        <p:xfrm>
          <a:off x="7200900" y="3395686"/>
          <a:ext cx="7200900" cy="3310128"/>
        </p:xfrm>
        <a:graphic>
          <a:graphicData uri="http://schemas.openxmlformats.org/drawingml/2006/table">
            <a:tbl>
              <a:tblPr/>
              <a:tblGrid>
                <a:gridCol w="7200900"/>
              </a:tblGrid>
              <a:tr h="2300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   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Макарычев Павел Михайлович</a:t>
                      </a: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 - ефрейтор, миномётчик 296-го стрелкового полка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13-й стрелковой дивизии, награждён медалью «За отвагу» (приказом командира 13-й стрелковой дивизии от 25 января 1945 года №08/</a:t>
                      </a:r>
                      <a:r>
                        <a:rPr kumimoji="0" lang="ru-RU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н</a:t>
                      </a: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) и орденом Славы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III</a:t>
                      </a: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 степени (приказом командира 13-й стрелковой дивизии от 31 марта 1945 года №042/</a:t>
                      </a:r>
                      <a:r>
                        <a:rPr kumimoji="0" lang="ru-RU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н</a:t>
                      </a: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).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удостоверениекопировани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7166" y="888981"/>
            <a:ext cx="6283369" cy="6283369"/>
          </a:xfrm>
          <a:noFill/>
          <a:ln/>
        </p:spPr>
      </p:pic>
      <p:pic>
        <p:nvPicPr>
          <p:cNvPr id="8" name="Picture 3" descr="м 11а 28х28копировани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5513" y="174601"/>
            <a:ext cx="6926311" cy="6926311"/>
          </a:xfrm>
          <a:noFill/>
          <a:ln/>
        </p:spPr>
      </p:pic>
      <p:sp>
        <p:nvSpPr>
          <p:cNvPr id="9" name="Прямоугольник 8"/>
          <p:cNvSpPr/>
          <p:nvPr/>
        </p:nvSpPr>
        <p:spPr>
          <a:xfrm>
            <a:off x="583382" y="171426"/>
            <a:ext cx="6518644" cy="873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b="1" i="1" dirty="0" smtClean="0">
                <a:solidFill>
                  <a:srgbClr val="A50021"/>
                </a:solidFill>
              </a:rPr>
              <a:t>Государственные награды нашли героя</a:t>
            </a:r>
          </a:p>
          <a:p>
            <a:pPr algn="ctr">
              <a:lnSpc>
                <a:spcPct val="110000"/>
              </a:lnSpc>
            </a:pPr>
            <a:r>
              <a:rPr lang="ru-RU" sz="2400" b="1" i="1" dirty="0" smtClean="0">
                <a:solidFill>
                  <a:srgbClr val="A50021"/>
                </a:solidFill>
              </a:rPr>
              <a:t>65 лет спустя</a:t>
            </a:r>
            <a:endParaRPr lang="ru-RU" sz="2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м 4а 28х28копировани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175"/>
            <a:ext cx="7197725" cy="7197725"/>
          </a:xfrm>
          <a:noFill/>
          <a:ln/>
        </p:spPr>
      </p:pic>
      <p:pic>
        <p:nvPicPr>
          <p:cNvPr id="5" name="Picture 2" descr="а 45 боевой листок"/>
          <p:cNvPicPr>
            <a:picLocks noChangeAspect="1" noChangeArrowheads="1"/>
          </p:cNvPicPr>
          <p:nvPr/>
        </p:nvPicPr>
        <p:blipFill>
          <a:blip r:embed="rId3" cstate="print"/>
          <a:srcRect l="2380" t="2380" r="2380" b="2380"/>
          <a:stretch>
            <a:fillRect/>
          </a:stretch>
        </p:blipFill>
        <p:spPr bwMode="auto">
          <a:xfrm>
            <a:off x="7366646" y="265734"/>
            <a:ext cx="6620864" cy="6620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м 13а 28х28копировани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04075" y="3175"/>
            <a:ext cx="7197725" cy="7197725"/>
          </a:xfrm>
          <a:noFill/>
          <a:ln/>
        </p:spPr>
      </p:pic>
      <p:graphicFrame>
        <p:nvGraphicFramePr>
          <p:cNvPr id="19480" name="Group 24"/>
          <p:cNvGraphicFramePr>
            <a:graphicFrameLocks noGrp="1"/>
          </p:cNvGraphicFramePr>
          <p:nvPr>
            <p:ph sz="half" idx="1"/>
          </p:nvPr>
        </p:nvGraphicFramePr>
        <p:xfrm>
          <a:off x="431800" y="242864"/>
          <a:ext cx="6692900" cy="6595872"/>
        </p:xfrm>
        <a:graphic>
          <a:graphicData uri="http://schemas.openxmlformats.org/drawingml/2006/table">
            <a:tbl>
              <a:tblPr/>
              <a:tblGrid>
                <a:gridCol w="6692900"/>
              </a:tblGrid>
              <a:tr h="6408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«…Командиры кричали: «Только вперёд!.. и мы шли…», - вспоминает Павел Михайлович Макарычев.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     Он воевал в пехоте, его рассказы о войне – это истории о том, как смерть косила друзей вокруг, но щадила его.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lt"/>
                        </a:rPr>
                        <a:t>     Он участвовал в боях за Псков, освобождал Краков, попал в жестокую бойню под Прагой, где взрывной волной его отбросило на гору трупов. Трижды за войну он попадал в госпиталь после ранений. Приказы о награждении просто не находили его. После госпиталя он оказывался в другой части, где никто его не знал, а потом и в этой части его теряли, когда он снова попадал в госпиталь.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290" y="314302"/>
            <a:ext cx="9353852" cy="6500858"/>
          </a:xfrm>
          <a:noFill/>
          <a:ln/>
        </p:spPr>
      </p:pic>
      <p:sp>
        <p:nvSpPr>
          <p:cNvPr id="3789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9844106" y="862015"/>
            <a:ext cx="4557694" cy="5381641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     В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силу разных причин те награды, к которым ветераны-фронтовики 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были представлены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тогда, в годы Великой Отечественной войны, нашли своих обладателей только в наше время спустя 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годы.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Среди награждённых мой прадед, Макарычев Павел Михайлович.</a:t>
            </a:r>
            <a:endParaRPr lang="ru-RU" sz="2400" i="1" dirty="0">
              <a:solidFill>
                <a:srgbClr val="A5002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5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647700" y="5832475"/>
            <a:ext cx="12960350" cy="10318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i="1" dirty="0">
                <a:solidFill>
                  <a:srgbClr val="A50021"/>
                </a:solidFill>
                <a:latin typeface="Times New Roman" pitchFamily="18" charset="0"/>
              </a:rPr>
              <a:t>  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С собой в Кремль Павел Михайлович взял внучатого племянника Сашу. Он 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учится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в Кадетском Корпусе.</a:t>
            </a:r>
          </a:p>
        </p:txBody>
      </p:sp>
      <p:pic>
        <p:nvPicPr>
          <p:cNvPr id="12307" name="Picture 19" descr="Без имени-1копирование"/>
          <p:cNvPicPr>
            <a:picLocks noChangeAspect="1" noChangeArrowheads="1"/>
          </p:cNvPicPr>
          <p:nvPr/>
        </p:nvPicPr>
        <p:blipFill>
          <a:blip r:embed="rId2" cstate="print"/>
          <a:srcRect l="12133" t="5334" r="16800" b="2000"/>
          <a:stretch>
            <a:fillRect/>
          </a:stretch>
        </p:blipFill>
        <p:spPr bwMode="auto">
          <a:xfrm>
            <a:off x="5700702" y="396381"/>
            <a:ext cx="2928958" cy="534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20" descr="м 19 28х28копирование"/>
          <p:cNvPicPr>
            <a:picLocks noChangeAspect="1" noChangeArrowheads="1"/>
          </p:cNvPicPr>
          <p:nvPr/>
        </p:nvPicPr>
        <p:blipFill>
          <a:blip r:embed="rId3" cstate="print"/>
          <a:srcRect l="6668" t="2667" r="6001" b="2667"/>
          <a:stretch>
            <a:fillRect/>
          </a:stretch>
        </p:blipFill>
        <p:spPr bwMode="auto">
          <a:xfrm>
            <a:off x="9021661" y="315273"/>
            <a:ext cx="4967315" cy="538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2" descr="м 18 28х28копирование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 l="4576" t="2717" r="9152" b="3397"/>
          <a:stretch>
            <a:fillRect/>
          </a:stretch>
        </p:blipFill>
        <p:spPr>
          <a:xfrm>
            <a:off x="342852" y="317368"/>
            <a:ext cx="5072538" cy="531336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06038" y="267999"/>
            <a:ext cx="13795786" cy="6570056"/>
            <a:chOff x="406038" y="267999"/>
            <a:chExt cx="13795786" cy="6570056"/>
          </a:xfrm>
        </p:grpSpPr>
        <p:pic>
          <p:nvPicPr>
            <p:cNvPr id="3" name="Рисунок 2" descr="888нити памяти грамота.jpg"/>
            <p:cNvPicPr>
              <a:picLocks noChangeAspect="1"/>
            </p:cNvPicPr>
            <p:nvPr/>
          </p:nvPicPr>
          <p:blipFill>
            <a:blip r:embed="rId2" cstate="print"/>
            <a:srcRect l="2599" t="2100" r="51233" b="2100"/>
            <a:stretch>
              <a:fillRect/>
            </a:stretch>
          </p:blipFill>
          <p:spPr>
            <a:xfrm>
              <a:off x="406038" y="267999"/>
              <a:ext cx="4477822" cy="6570056"/>
            </a:xfrm>
            <a:prstGeom prst="rect">
              <a:avLst/>
            </a:prstGeom>
          </p:spPr>
        </p:pic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5129198" y="814368"/>
              <a:ext cx="9072626" cy="53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Великая Отечественная война затронула каждую семью нашей страны.</a:t>
              </a: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endPara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kern="0" dirty="0" smtClean="0">
                  <a:solidFill>
                    <a:srgbClr val="A50021"/>
                  </a:solidFill>
                </a:rPr>
                <a:t>Члены моей семьи, два мои прадеда,</a:t>
              </a:r>
            </a:p>
            <a:p>
              <a:pPr lvl="0">
                <a:lnSpc>
                  <a:spcPct val="120000"/>
                </a:lnSpc>
                <a:spcBef>
                  <a:spcPts val="0"/>
                </a:spcBef>
                <a:defRPr/>
              </a:pPr>
              <a:r>
                <a:rPr lang="ru-RU" sz="2400" i="1" kern="0" dirty="0" smtClean="0">
                  <a:solidFill>
                    <a:srgbClr val="A50021"/>
                  </a:solidFill>
                </a:rPr>
                <a:t>Китаев Александр Ильич и Макарычев Павел Михайлович, также воевали на фронтах Великой Отечественной войны 1941-1945г.</a:t>
              </a:r>
            </a:p>
            <a:p>
              <a:pPr lvl="0">
                <a:lnSpc>
                  <a:spcPct val="120000"/>
                </a:lnSpc>
                <a:spcBef>
                  <a:spcPts val="0"/>
                </a:spcBef>
                <a:defRPr/>
              </a:pPr>
              <a:endParaRPr lang="ru-RU" sz="2400" i="1" kern="0" dirty="0" smtClean="0">
                <a:solidFill>
                  <a:srgbClr val="A5002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Рассказы ветеранов, фотохроника, наградные листы военных лет - уникальные свойства фронтового подвига. </a:t>
              </a:r>
              <a:endParaRPr lang="ru-RU" sz="2400" i="1" kern="0" dirty="0" smtClean="0">
                <a:solidFill>
                  <a:srgbClr val="A5002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Из множества личных подвигов воинов-фронтовиков и складывалась общая Великая Победа.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endParaRPr lang="ru-RU" sz="2400" i="1" dirty="0" smtClean="0">
                <a:solidFill>
                  <a:srgbClr val="A5002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endParaRPr lang="ru-RU" sz="2400" i="1" kern="0" dirty="0" smtClean="0">
                <a:solidFill>
                  <a:srgbClr val="A50021"/>
                </a:solidFill>
              </a:endParaRPr>
            </a:p>
            <a:p>
              <a:pPr marR="0" lvl="0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R="0" lvl="0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88155" y="288223"/>
            <a:ext cx="13747257" cy="6646277"/>
            <a:chOff x="288155" y="288223"/>
            <a:chExt cx="13747257" cy="6646277"/>
          </a:xfrm>
        </p:grpSpPr>
        <p:pic>
          <p:nvPicPr>
            <p:cNvPr id="6" name="Picture 2" descr="а 10 патриотизм корпус"/>
            <p:cNvPicPr>
              <a:picLocks noChangeAspect="1" noChangeArrowheads="1"/>
            </p:cNvPicPr>
            <p:nvPr/>
          </p:nvPicPr>
          <p:blipFill>
            <a:blip r:embed="rId2" cstate="print"/>
            <a:srcRect l="6194" t="6194" r="6194" b="6194"/>
            <a:stretch>
              <a:fillRect/>
            </a:stretch>
          </p:blipFill>
          <p:spPr bwMode="auto">
            <a:xfrm>
              <a:off x="288155" y="288223"/>
              <a:ext cx="6621358" cy="6621248"/>
            </a:xfrm>
            <a:prstGeom prst="rect">
              <a:avLst/>
            </a:prstGeom>
            <a:noFill/>
          </p:spPr>
        </p:pic>
        <p:pic>
          <p:nvPicPr>
            <p:cNvPr id="7" name="Picture 2" descr="а 08 патриотизм корпус"/>
            <p:cNvPicPr>
              <a:picLocks noChangeAspect="1" noChangeArrowheads="1"/>
            </p:cNvPicPr>
            <p:nvPr/>
          </p:nvPicPr>
          <p:blipFill>
            <a:blip r:embed="rId3" cstate="print"/>
            <a:srcRect l="6194" t="6194" r="6194" b="6194"/>
            <a:stretch>
              <a:fillRect/>
            </a:stretch>
          </p:blipFill>
          <p:spPr bwMode="auto">
            <a:xfrm>
              <a:off x="7415214" y="314302"/>
              <a:ext cx="6620198" cy="662019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99976" y="171474"/>
            <a:ext cx="14201824" cy="6858000"/>
            <a:chOff x="199976" y="171474"/>
            <a:chExt cx="14201824" cy="6858000"/>
          </a:xfrm>
        </p:grpSpPr>
        <p:pic>
          <p:nvPicPr>
            <p:cNvPr id="4" name="Рисунок 3" descr="111парад 70.jpg"/>
            <p:cNvPicPr>
              <a:picLocks noChangeAspect="1"/>
            </p:cNvPicPr>
            <p:nvPr/>
          </p:nvPicPr>
          <p:blipFill>
            <a:blip r:embed="rId2" cstate="print"/>
            <a:srcRect l="1485" r="1114"/>
            <a:stretch>
              <a:fillRect/>
            </a:stretch>
          </p:blipFill>
          <p:spPr>
            <a:xfrm>
              <a:off x="199976" y="171474"/>
              <a:ext cx="9238020" cy="6858000"/>
            </a:xfrm>
            <a:prstGeom prst="rect">
              <a:avLst/>
            </a:prstGeom>
          </p:spPr>
        </p:pic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9486916" y="242864"/>
              <a:ext cx="4914884" cy="638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2400" i="1" dirty="0" smtClean="0">
                  <a:solidFill>
                    <a:srgbClr val="A50021"/>
                  </a:solidFill>
                </a:rPr>
                <a:t>     7ноября 1941 года с Красной Площади участники военного парада уходили защищать родную столицу. Память об этом историческом событии бережно хранится в каждой московской семье.</a:t>
              </a:r>
            </a:p>
            <a:p>
              <a:pPr>
                <a:spcBef>
                  <a:spcPts val="120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     Сегодня у ветеранов Великой Отечественной войны подрастает достойная смена. </a:t>
              </a:r>
            </a:p>
            <a:p>
              <a:pPr>
                <a:spcBef>
                  <a:spcPts val="120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                7ноября,</a:t>
              </a:r>
            </a:p>
            <a:p>
              <a:pPr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Торжественным маршем, чеканя шаг, по брусчатке главной площади страны проходят достойные потомки Героических защитников Москвы.</a:t>
              </a:r>
            </a:p>
            <a:p>
              <a:pPr marR="0" lvl="0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R="0" lvl="0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3175"/>
            <a:ext cx="14402898" cy="7198823"/>
            <a:chOff x="0" y="3175"/>
            <a:chExt cx="14402898" cy="7198823"/>
          </a:xfrm>
        </p:grpSpPr>
        <p:pic>
          <p:nvPicPr>
            <p:cNvPr id="33799" name="Picture 7" descr="поклонная горакопирование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175"/>
              <a:ext cx="7197725" cy="71977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800" name="Picture 8" descr="ещё поклонная горакопирование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204076" y="3176"/>
              <a:ext cx="7198822" cy="7198822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>
            <a:grpSpLocks noChangeAspect="1"/>
          </p:cNvGrpSpPr>
          <p:nvPr/>
        </p:nvGrpSpPr>
        <p:grpSpPr>
          <a:xfrm>
            <a:off x="449819" y="351129"/>
            <a:ext cx="13537691" cy="6464031"/>
            <a:chOff x="0" y="144108"/>
            <a:chExt cx="14401800" cy="6876629"/>
          </a:xfrm>
        </p:grpSpPr>
        <p:pic>
          <p:nvPicPr>
            <p:cNvPr id="4" name="Picture 5" descr="05марина12копирование"/>
            <p:cNvPicPr>
              <a:picLocks noChangeAspect="1" noChangeArrowheads="1"/>
            </p:cNvPicPr>
            <p:nvPr/>
          </p:nvPicPr>
          <p:blipFill>
            <a:blip r:embed="rId2" cstate="print"/>
            <a:srcRect t="1990" b="2985"/>
            <a:stretch>
              <a:fillRect/>
            </a:stretch>
          </p:blipFill>
          <p:spPr bwMode="auto">
            <a:xfrm>
              <a:off x="0" y="144108"/>
              <a:ext cx="5065485" cy="6874553"/>
            </a:xfrm>
            <a:prstGeom prst="rect">
              <a:avLst/>
            </a:prstGeom>
            <a:noFill/>
          </p:spPr>
        </p:pic>
        <p:pic>
          <p:nvPicPr>
            <p:cNvPr id="5" name="Picture 4" descr="03марина17копирование"/>
            <p:cNvPicPr>
              <a:picLocks noChangeAspect="1" noChangeArrowheads="1"/>
            </p:cNvPicPr>
            <p:nvPr/>
          </p:nvPicPr>
          <p:blipFill>
            <a:blip r:embed="rId3" cstate="print"/>
            <a:srcRect t="1990" b="2985"/>
            <a:stretch>
              <a:fillRect/>
            </a:stretch>
          </p:blipFill>
          <p:spPr bwMode="auto">
            <a:xfrm>
              <a:off x="9336315" y="146184"/>
              <a:ext cx="5065485" cy="6874553"/>
            </a:xfrm>
            <a:prstGeom prst="rect">
              <a:avLst/>
            </a:prstGeom>
            <a:noFill/>
          </p:spPr>
        </p:pic>
        <p:pic>
          <p:nvPicPr>
            <p:cNvPr id="6" name="Picture 3" descr="07марина14копирование"/>
            <p:cNvPicPr>
              <a:picLocks noChangeAspect="1" noChangeArrowheads="1"/>
            </p:cNvPicPr>
            <p:nvPr/>
          </p:nvPicPr>
          <p:blipFill>
            <a:blip r:embed="rId4" cstate="print"/>
            <a:srcRect l="4263" t="1990" r="4263" b="2985"/>
            <a:stretch>
              <a:fillRect/>
            </a:stretch>
          </p:blipFill>
          <p:spPr bwMode="auto">
            <a:xfrm>
              <a:off x="4916481" y="144108"/>
              <a:ext cx="4633663" cy="687455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14290" y="339648"/>
            <a:ext cx="13644658" cy="6486076"/>
            <a:chOff x="414290" y="339648"/>
            <a:chExt cx="13644658" cy="6486076"/>
          </a:xfrm>
        </p:grpSpPr>
        <p:pic>
          <p:nvPicPr>
            <p:cNvPr id="7" name="Picture 4" descr="обложка 1"/>
            <p:cNvPicPr>
              <a:picLocks noChangeAspect="1" noChangeArrowheads="1"/>
            </p:cNvPicPr>
            <p:nvPr/>
          </p:nvPicPr>
          <p:blipFill>
            <a:blip r:embed="rId2" cstate="print"/>
            <a:srcRect l="2132" t="1990" r="2132" b="2985"/>
            <a:stretch>
              <a:fillRect/>
            </a:stretch>
          </p:blipFill>
          <p:spPr bwMode="auto">
            <a:xfrm>
              <a:off x="414290" y="353080"/>
              <a:ext cx="4558592" cy="6462080"/>
            </a:xfrm>
            <a:prstGeom prst="rect">
              <a:avLst/>
            </a:prstGeom>
            <a:noFill/>
          </p:spPr>
        </p:pic>
        <p:pic>
          <p:nvPicPr>
            <p:cNvPr id="9" name="Рисунок 8" descr="переделка а 23 на поклонной горе с катей.jpg"/>
            <p:cNvPicPr>
              <a:picLocks noChangeAspect="1"/>
            </p:cNvPicPr>
            <p:nvPr/>
          </p:nvPicPr>
          <p:blipFill>
            <a:blip r:embed="rId3" cstate="print"/>
            <a:srcRect l="29251" t="6462" r="7823" b="6462"/>
            <a:stretch>
              <a:fillRect/>
            </a:stretch>
          </p:blipFill>
          <p:spPr>
            <a:xfrm>
              <a:off x="9527692" y="339648"/>
              <a:ext cx="4531256" cy="6475513"/>
            </a:xfrm>
            <a:prstGeom prst="rect">
              <a:avLst/>
            </a:prstGeom>
          </p:spPr>
        </p:pic>
        <p:pic>
          <p:nvPicPr>
            <p:cNvPr id="6" name="Picture 8" descr="катя и саша героев панфиловцевкопирование"/>
            <p:cNvPicPr>
              <a:picLocks noChangeAspect="1" noChangeArrowheads="1"/>
            </p:cNvPicPr>
            <p:nvPr/>
          </p:nvPicPr>
          <p:blipFill>
            <a:blip r:embed="rId4" cstate="print"/>
            <a:srcRect l="2000" t="2000" r="2000" b="2000"/>
            <a:stretch>
              <a:fillRect/>
            </a:stretch>
          </p:blipFill>
          <p:spPr bwMode="auto">
            <a:xfrm>
              <a:off x="9772668" y="2814632"/>
              <a:ext cx="3923328" cy="392332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" name="Прямоугольник 7"/>
            <p:cNvSpPr/>
            <p:nvPr/>
          </p:nvSpPr>
          <p:spPr>
            <a:xfrm>
              <a:off x="5057760" y="385740"/>
              <a:ext cx="4214842" cy="6439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ru-RU" sz="2400" i="1" dirty="0" smtClean="0">
                  <a:solidFill>
                    <a:srgbClr val="A50021"/>
                  </a:solidFill>
                </a:rPr>
                <a:t>Я очень горжусь моими родными и хочу, чтобы и мои потомки помнили, что в нашей семье есть такие замечательные люди. </a:t>
              </a:r>
            </a:p>
            <a:p>
              <a:pPr lvl="0" algn="ctr">
                <a:lnSpc>
                  <a:spcPct val="120000"/>
                </a:lnSpc>
              </a:pPr>
              <a:r>
                <a:rPr lang="ru-RU" sz="2400" i="1" dirty="0" smtClean="0">
                  <a:solidFill>
                    <a:srgbClr val="A50021"/>
                  </a:solidFill>
                </a:rPr>
                <a:t> Честь и слава героям, воевавшим на фронтах Великой Отечественной войны 1941-1945г., проявившим мужество и отвагу, тем, кто отстоял свободу нашей Родины, чтобы сегодня мы могли жить под мирным небом!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65338" y="291398"/>
            <a:ext cx="13893586" cy="6621371"/>
            <a:chOff x="365338" y="291398"/>
            <a:chExt cx="13893586" cy="6621371"/>
          </a:xfrm>
        </p:grpSpPr>
        <p:sp>
          <p:nvSpPr>
            <p:cNvPr id="4" name="TextBox 3"/>
            <p:cNvSpPr txBox="1"/>
            <p:nvPr/>
          </p:nvSpPr>
          <p:spPr>
            <a:xfrm>
              <a:off x="7129462" y="1473261"/>
              <a:ext cx="7129462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600" i="1" kern="0" dirty="0" smtClean="0">
                  <a:solidFill>
                    <a:srgbClr val="A50021"/>
                  </a:solidFill>
                </a:rPr>
                <a:t>В мае светлый праздник вновь приходит</a:t>
              </a:r>
            </a:p>
            <a:p>
              <a:pPr algn="ctr"/>
              <a:r>
                <a:rPr lang="ru-RU" sz="2600" i="1" kern="0" dirty="0" smtClean="0">
                  <a:solidFill>
                    <a:srgbClr val="A50021"/>
                  </a:solidFill>
                </a:rPr>
                <a:t>в каждый дом и в каждую семью!</a:t>
              </a:r>
            </a:p>
            <a:p>
              <a:pPr algn="ctr"/>
              <a:r>
                <a:rPr lang="ru-RU" sz="2600" i="1" kern="0" dirty="0" smtClean="0">
                  <a:solidFill>
                    <a:srgbClr val="A50021"/>
                  </a:solidFill>
                </a:rPr>
                <a:t>Помним мы о мужестве героев,</a:t>
              </a:r>
            </a:p>
            <a:p>
              <a:pPr algn="ctr"/>
              <a:r>
                <a:rPr lang="ru-RU" sz="2600" i="1" kern="0" dirty="0" smtClean="0">
                  <a:solidFill>
                    <a:srgbClr val="A50021"/>
                  </a:solidFill>
                </a:rPr>
                <a:t>спасших мир и Родину свою!</a:t>
              </a:r>
            </a:p>
            <a:p>
              <a:pPr algn="ctr"/>
              <a:endParaRPr lang="ru-RU" sz="2600" i="1" kern="0" dirty="0" smtClean="0">
                <a:solidFill>
                  <a:srgbClr val="A50021"/>
                </a:solidFill>
              </a:endParaRPr>
            </a:p>
            <a:p>
              <a:pPr algn="ctr"/>
              <a:r>
                <a:rPr lang="ru-RU" sz="2600" i="1" kern="0" dirty="0" smtClean="0">
                  <a:solidFill>
                    <a:srgbClr val="A50021"/>
                  </a:solidFill>
                </a:rPr>
                <a:t>И, открыв альбом военных фото,</a:t>
              </a:r>
            </a:p>
            <a:p>
              <a:pPr algn="ctr"/>
              <a:r>
                <a:rPr lang="ru-RU" sz="2600" i="1" kern="0" dirty="0" smtClean="0">
                  <a:solidFill>
                    <a:srgbClr val="A50021"/>
                  </a:solidFill>
                </a:rPr>
                <a:t>показав его своим друзьям,</a:t>
              </a:r>
            </a:p>
            <a:p>
              <a:pPr algn="ctr"/>
              <a:r>
                <a:rPr lang="ru-RU" sz="2600" i="1" kern="0" dirty="0" smtClean="0">
                  <a:solidFill>
                    <a:srgbClr val="A50021"/>
                  </a:solidFill>
                </a:rPr>
                <a:t>пусть мальчишка юный скажет гордо:</a:t>
              </a:r>
            </a:p>
            <a:p>
              <a:pPr algn="ctr">
                <a:spcBef>
                  <a:spcPts val="600"/>
                </a:spcBef>
              </a:pPr>
              <a:r>
                <a:rPr lang="ru-RU" sz="2800" b="1" i="1" kern="0" dirty="0" smtClean="0">
                  <a:solidFill>
                    <a:srgbClr val="A50021"/>
                  </a:solidFill>
                </a:rPr>
                <a:t>“Прадед мой Отчизну защищал!”</a:t>
              </a:r>
              <a:endParaRPr lang="ru-RU" sz="2800" b="1" i="1" kern="0" dirty="0">
                <a:solidFill>
                  <a:srgbClr val="A50021"/>
                </a:solidFill>
              </a:endParaRPr>
            </a:p>
          </p:txBody>
        </p:sp>
        <p:pic>
          <p:nvPicPr>
            <p:cNvPr id="5" name="Picture 2" descr="а 01 музей на поклонной"/>
            <p:cNvPicPr>
              <a:picLocks noChangeAspect="1" noChangeArrowheads="1"/>
            </p:cNvPicPr>
            <p:nvPr/>
          </p:nvPicPr>
          <p:blipFill>
            <a:blip r:embed="rId2" cstate="print"/>
            <a:srcRect l="6194" t="6194" r="6194" b="6194"/>
            <a:stretch>
              <a:fillRect/>
            </a:stretch>
          </p:blipFill>
          <p:spPr bwMode="auto">
            <a:xfrm>
              <a:off x="365338" y="291398"/>
              <a:ext cx="6621248" cy="662137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35710" y="385740"/>
            <a:ext cx="13766114" cy="6479438"/>
            <a:chOff x="435710" y="385740"/>
            <a:chExt cx="13766114" cy="6479438"/>
          </a:xfrm>
        </p:grpSpPr>
        <p:pic>
          <p:nvPicPr>
            <p:cNvPr id="4" name="Рисунок 3" descr="IMG_0371мм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710" y="385740"/>
              <a:ext cx="6479438" cy="6479438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7358114" y="2206250"/>
              <a:ext cx="6843710" cy="2751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     Мой брат Александр решил пойти по стопам нашего родного прадеда Китаева Александра Ильича, кадрового военного, орденоносца, продолжить семейную династию и посвятить свою жизнь службе Отечеству.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4401800" cy="7200900"/>
            <a:chOff x="0" y="0"/>
            <a:chExt cx="14401800" cy="7200900"/>
          </a:xfrm>
        </p:grpSpPr>
        <p:pic>
          <p:nvPicPr>
            <p:cNvPr id="5" name="Рисунок 4" descr="фон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200900" cy="7200900"/>
            </a:xfrm>
            <a:prstGeom prst="rect">
              <a:avLst/>
            </a:prstGeom>
          </p:spPr>
        </p:pic>
        <p:pic>
          <p:nvPicPr>
            <p:cNvPr id="6" name="Рисунок 5" descr="фон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0900" y="0"/>
              <a:ext cx="7200900" cy="72009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842918" y="314302"/>
              <a:ext cx="12715964" cy="6572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61" name="Rectangle 13"/>
          <p:cNvSpPr>
            <a:spLocks noGrp="1" noChangeArrowheads="1"/>
          </p:cNvSpPr>
          <p:nvPr>
            <p:ph type="title"/>
          </p:nvPr>
        </p:nvSpPr>
        <p:spPr>
          <a:xfrm>
            <a:off x="342852" y="242864"/>
            <a:ext cx="13716096" cy="6670699"/>
          </a:xfrm>
          <a:ln w="19050">
            <a:noFill/>
          </a:ln>
        </p:spPr>
        <p:txBody>
          <a:bodyPr/>
          <a:lstStyle/>
          <a:p>
            <a:r>
              <a:rPr lang="ru-RU" sz="3600" i="1" dirty="0" smtClean="0">
                <a:solidFill>
                  <a:srgbClr val="A50021"/>
                </a:solidFill>
              </a:rPr>
              <a:t/>
            </a:r>
            <a:br>
              <a:rPr lang="ru-RU" sz="3600" i="1" dirty="0" smtClean="0">
                <a:solidFill>
                  <a:srgbClr val="A50021"/>
                </a:solidFill>
              </a:rPr>
            </a:br>
            <a:r>
              <a:rPr lang="ru-RU" sz="4000" b="1" i="1" spc="100" dirty="0" smtClean="0">
                <a:solidFill>
                  <a:srgbClr val="A50021"/>
                </a:solidFill>
              </a:rPr>
              <a:t>Великой Победе посвящается…</a:t>
            </a:r>
            <a:r>
              <a:rPr lang="ru-RU" i="1" spc="100" dirty="0">
                <a:solidFill>
                  <a:srgbClr val="A50021"/>
                </a:solidFill>
              </a:rPr>
              <a:t/>
            </a:r>
            <a:br>
              <a:rPr lang="ru-RU" i="1" spc="100" dirty="0">
                <a:solidFill>
                  <a:srgbClr val="A50021"/>
                </a:solidFill>
              </a:rPr>
            </a:br>
            <a:r>
              <a:rPr lang="ru-RU" sz="3200" i="1" dirty="0" smtClean="0">
                <a:solidFill>
                  <a:srgbClr val="A50021"/>
                </a:solidFill>
              </a:rPr>
              <a:t/>
            </a:r>
            <a:br>
              <a:rPr lang="ru-RU" sz="3200" i="1" dirty="0" smtClean="0">
                <a:solidFill>
                  <a:srgbClr val="A50021"/>
                </a:solidFill>
              </a:rPr>
            </a:br>
            <a:r>
              <a:rPr lang="ru-RU" b="1" i="1" dirty="0">
                <a:solidFill>
                  <a:srgbClr val="A50021"/>
                </a:solidFill>
              </a:rPr>
              <a:t/>
            </a:r>
            <a:br>
              <a:rPr lang="ru-RU" b="1" i="1" dirty="0">
                <a:solidFill>
                  <a:srgbClr val="A50021"/>
                </a:solidFill>
              </a:rPr>
            </a:br>
            <a:endParaRPr lang="ru-RU" sz="2800" i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12120" y="231063"/>
            <a:ext cx="13546828" cy="6798411"/>
            <a:chOff x="512120" y="231063"/>
            <a:chExt cx="13546828" cy="6798411"/>
          </a:xfrm>
        </p:grpSpPr>
        <p:pic>
          <p:nvPicPr>
            <p:cNvPr id="3" name="Picture 5" descr="бб15 фото 1"/>
            <p:cNvPicPr>
              <a:picLocks noChangeAspect="1" noChangeArrowheads="1"/>
            </p:cNvPicPr>
            <p:nvPr/>
          </p:nvPicPr>
          <p:blipFill>
            <a:blip r:embed="rId2" cstate="print"/>
            <a:srcRect l="25002" t="952" r="23335" b="2380"/>
            <a:stretch>
              <a:fillRect/>
            </a:stretch>
          </p:blipFill>
          <p:spPr bwMode="auto">
            <a:xfrm>
              <a:off x="512120" y="231063"/>
              <a:ext cx="5188582" cy="6798411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" name="Rectangle 6"/>
            <p:cNvSpPr txBox="1">
              <a:spLocks noChangeArrowheads="1"/>
            </p:cNvSpPr>
            <p:nvPr/>
          </p:nvSpPr>
          <p:spPr bwMode="auto">
            <a:xfrm>
              <a:off x="5700702" y="1457310"/>
              <a:ext cx="8358246" cy="392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Мой прадедушка</a:t>
              </a: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b="1" i="1" dirty="0" smtClean="0">
                  <a:solidFill>
                    <a:srgbClr val="A50021"/>
                  </a:solidFill>
                  <a:latin typeface="+mj-lt"/>
                </a:rPr>
                <a:t>Китаев Александр Ильич</a:t>
              </a: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родился 16сентября 1912года в Ленинграде. </a:t>
              </a: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В 1937 году окончил Ново-Петергофское пограничное училище. Стал кадровым военным.</a:t>
              </a: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</a:rPr>
                <a:t>Орденоносец. </a:t>
              </a: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Прошёл всю войну. Был тяжело ранен на фронте.</a:t>
              </a: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Закончил Военную Академию Красной Армии</a:t>
              </a: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им. М.В.Фрунзе.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4290" y="199776"/>
            <a:ext cx="13930410" cy="6758260"/>
            <a:chOff x="414290" y="199776"/>
            <a:chExt cx="13930410" cy="6758260"/>
          </a:xfrm>
        </p:grpSpPr>
        <p:pic>
          <p:nvPicPr>
            <p:cNvPr id="2" name="Picture 7" descr="бб17 фото 3"/>
            <p:cNvPicPr>
              <a:picLocks noChangeAspect="1" noChangeArrowheads="1"/>
            </p:cNvPicPr>
            <p:nvPr/>
          </p:nvPicPr>
          <p:blipFill>
            <a:blip r:embed="rId2" cstate="print"/>
            <a:srcRect l="22669" r="23002" b="4285"/>
            <a:stretch>
              <a:fillRect/>
            </a:stretch>
          </p:blipFill>
          <p:spPr>
            <a:xfrm>
              <a:off x="414290" y="314302"/>
              <a:ext cx="4864162" cy="6000792"/>
            </a:xfrm>
            <a:prstGeom prst="rect">
              <a:avLst/>
            </a:prstGeom>
            <a:noFill/>
            <a:ln/>
          </p:spPr>
        </p:pic>
        <p:pic>
          <p:nvPicPr>
            <p:cNvPr id="3" name="Рисунок 2" descr="222.jpg"/>
            <p:cNvPicPr>
              <a:picLocks noChangeAspect="1"/>
            </p:cNvPicPr>
            <p:nvPr/>
          </p:nvPicPr>
          <p:blipFill>
            <a:blip r:embed="rId3" cstate="print"/>
            <a:srcRect l="14285" t="37709" r="30950" b="6397"/>
            <a:stretch>
              <a:fillRect/>
            </a:stretch>
          </p:blipFill>
          <p:spPr>
            <a:xfrm>
              <a:off x="5656813" y="199776"/>
              <a:ext cx="4632733" cy="6686822"/>
            </a:xfrm>
            <a:prstGeom prst="rect">
              <a:avLst/>
            </a:prstGeom>
          </p:spPr>
        </p:pic>
        <p:sp>
          <p:nvSpPr>
            <p:cNvPr id="4" name="Rectangle 6"/>
            <p:cNvSpPr txBox="1">
              <a:spLocks noChangeArrowheads="1"/>
            </p:cNvSpPr>
            <p:nvPr/>
          </p:nvSpPr>
          <p:spPr>
            <a:xfrm>
              <a:off x="1414422" y="6386532"/>
              <a:ext cx="2714644" cy="571504"/>
            </a:xfrm>
            <a:prstGeom prst="rect">
              <a:avLst/>
            </a:prstGeom>
          </p:spPr>
          <p:txBody>
            <a:bodyPr/>
            <a:lstStyle/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1940 год.</a:t>
              </a:r>
              <a:endParaRPr kumimoji="0" lang="ru-RU" sz="2400" b="0" i="1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Rectangle 6"/>
            <p:cNvSpPr txBox="1">
              <a:spLocks noChangeArrowheads="1"/>
            </p:cNvSpPr>
            <p:nvPr/>
          </p:nvSpPr>
          <p:spPr>
            <a:xfrm>
              <a:off x="10487048" y="385740"/>
              <a:ext cx="3500462" cy="785818"/>
            </a:xfrm>
            <a:prstGeom prst="rect">
              <a:avLst/>
            </a:prstGeom>
          </p:spPr>
          <p:txBody>
            <a:bodyPr/>
            <a:lstStyle/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kumimoji="0" lang="ru-RU" sz="2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Ещё до войны…</a:t>
              </a:r>
              <a:endPara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0058420" y="3743326"/>
              <a:ext cx="4286280" cy="2286016"/>
            </a:xfrm>
            <a:prstGeom prst="rect">
              <a:avLst/>
            </a:prstGeom>
          </p:spPr>
          <p:txBody>
            <a:bodyPr/>
            <a:lstStyle/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1940 год.</a:t>
              </a: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Мой прадед,</a:t>
              </a: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Китаев Александр Ильич</a:t>
              </a: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с женой Анной Эдуардовной</a:t>
              </a: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lang="ru-RU" sz="2400" i="1" dirty="0" smtClean="0">
                  <a:solidFill>
                    <a:srgbClr val="A50021"/>
                  </a:solidFill>
                  <a:latin typeface="+mj-lt"/>
                </a:rPr>
                <a:t>и сыном Виктором</a:t>
              </a:r>
              <a:endParaRPr kumimoji="0" lang="ru-RU" sz="2400" b="0" i="1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3" name="Picture 7" descr="бб16 фото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9334" t="4761" r="8001" b="6189"/>
          <a:stretch>
            <a:fillRect/>
          </a:stretch>
        </p:blipFill>
        <p:spPr>
          <a:xfrm>
            <a:off x="342852" y="528616"/>
            <a:ext cx="7929618" cy="5981638"/>
          </a:xfrm>
          <a:noFill/>
          <a:ln/>
        </p:spPr>
      </p:pic>
      <p:sp>
        <p:nvSpPr>
          <p:cNvPr id="757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415346" y="957244"/>
            <a:ext cx="5929354" cy="5357850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     Из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рассказов моего дедушки и из личного дневника моего прадеда я знаю, что с начала Великой Отечественной Войны моего прадеда, Китаева Александра Ильича, назначили командиром отдельного батальона специального назначения НКВД, который подчинялся командующим западным фронтом Жукову Г.К., который 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придавал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этот батальон командующим армиями для выполнения специальных заданий.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85728" y="242864"/>
            <a:ext cx="13930410" cy="6814499"/>
            <a:chOff x="485728" y="242864"/>
            <a:chExt cx="13930410" cy="6814499"/>
          </a:xfrm>
        </p:grpSpPr>
        <p:pic>
          <p:nvPicPr>
            <p:cNvPr id="77828" name="Picture 4" descr="бб19 фото 5"/>
            <p:cNvPicPr>
              <a:picLocks noChangeAspect="1" noChangeArrowheads="1"/>
            </p:cNvPicPr>
            <p:nvPr/>
          </p:nvPicPr>
          <p:blipFill>
            <a:blip r:embed="rId2" cstate="print"/>
            <a:srcRect l="24335" r="24335"/>
            <a:stretch>
              <a:fillRect/>
            </a:stretch>
          </p:blipFill>
          <p:spPr bwMode="auto">
            <a:xfrm>
              <a:off x="485728" y="348491"/>
              <a:ext cx="5072098" cy="651736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7829" name="Picture 5" descr="бб20 фото 6"/>
            <p:cNvPicPr>
              <a:picLocks noChangeAspect="1" noChangeArrowheads="1"/>
            </p:cNvPicPr>
            <p:nvPr/>
          </p:nvPicPr>
          <p:blipFill>
            <a:blip r:embed="rId3" cstate="print"/>
            <a:srcRect l="25002" r="23335"/>
            <a:stretch>
              <a:fillRect/>
            </a:stretch>
          </p:blipFill>
          <p:spPr bwMode="auto">
            <a:xfrm>
              <a:off x="5629264" y="242864"/>
              <a:ext cx="5338755" cy="681449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 bwMode="auto">
            <a:xfrm>
              <a:off x="10915676" y="2743194"/>
              <a:ext cx="3500462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Встреча с семьёй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после ранения.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ru-RU" sz="2400" i="1" kern="0" dirty="0" smtClean="0">
                  <a:solidFill>
                    <a:srgbClr val="A50021"/>
                  </a:solidFill>
                </a:rPr>
                <a:t>1942 год.</a:t>
              </a: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endParaRPr lang="ru-RU" sz="2400" i="1" kern="0" dirty="0" smtClean="0">
                <a:solidFill>
                  <a:srgbClr val="A50021"/>
                </a:solidFill>
              </a:endParaRP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endParaRPr lang="ru-RU" sz="2400" i="1" dirty="0" smtClean="0">
                <a:solidFill>
                  <a:srgbClr val="A5002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7558090" y="5386400"/>
            <a:ext cx="6786610" cy="1214446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Фотография на память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о днях совместной учёбы в Академии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(</a:t>
            </a:r>
            <a:r>
              <a:rPr lang="en-US" sz="2400" i="1" dirty="0" smtClean="0">
                <a:solidFill>
                  <a:srgbClr val="A50021"/>
                </a:solidFill>
                <a:latin typeface="+mj-lt"/>
              </a:rPr>
              <a:t>II</a:t>
            </a:r>
            <a:r>
              <a:rPr lang="ru-RU" sz="2400" i="1" dirty="0" smtClean="0">
                <a:solidFill>
                  <a:srgbClr val="A50021"/>
                </a:solidFill>
                <a:latin typeface="+mj-lt"/>
              </a:rPr>
              <a:t>-ой курс). 1944 год. </a:t>
            </a:r>
            <a:endParaRPr lang="ru-RU" sz="2400" i="1" dirty="0">
              <a:solidFill>
                <a:srgbClr val="A50021"/>
              </a:solidFill>
              <a:latin typeface="+mj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7100" y="314302"/>
            <a:ext cx="13930294" cy="6473880"/>
            <a:chOff x="57100" y="314302"/>
            <a:chExt cx="13930294" cy="6473880"/>
          </a:xfrm>
        </p:grpSpPr>
        <p:pic>
          <p:nvPicPr>
            <p:cNvPr id="5" name="Рисунок 4" descr="диплом дед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717" y="1814500"/>
              <a:ext cx="6825621" cy="4973682"/>
            </a:xfrm>
            <a:prstGeom prst="rect">
              <a:avLst/>
            </a:prstGeom>
          </p:spPr>
        </p:pic>
        <p:pic>
          <p:nvPicPr>
            <p:cNvPr id="6" name="Рисунок 5" descr="академия фрунзе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7691274" y="345471"/>
              <a:ext cx="6296120" cy="4826615"/>
            </a:xfrm>
            <a:prstGeom prst="rect">
              <a:avLst/>
            </a:prstGeom>
          </p:spPr>
        </p:pic>
        <p:sp>
          <p:nvSpPr>
            <p:cNvPr id="8" name="Rectangle 6"/>
            <p:cNvSpPr txBox="1">
              <a:spLocks noChangeArrowheads="1"/>
            </p:cNvSpPr>
            <p:nvPr/>
          </p:nvSpPr>
          <p:spPr bwMode="auto">
            <a:xfrm>
              <a:off x="57100" y="314302"/>
              <a:ext cx="7643866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1" tIns="45715" rIns="91431" bIns="45715" numCol="1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r>
                <a:rPr kumimoji="0" lang="ru-RU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Диплом об окончании </a:t>
              </a:r>
              <a:r>
                <a:rPr lang="ru-RU" sz="2400" i="1" kern="0" dirty="0" smtClean="0">
                  <a:solidFill>
                    <a:srgbClr val="A50021"/>
                  </a:solidFill>
                </a:rPr>
                <a:t>факультета погранвойск </a:t>
              </a:r>
              <a:r>
                <a:rPr lang="ru-RU" sz="2400" i="1" dirty="0" smtClean="0">
                  <a:solidFill>
                    <a:srgbClr val="A50021"/>
                  </a:solidFill>
                </a:rPr>
                <a:t>Военной Академии Красной Армии им. М.В.Фрунзе</a:t>
              </a:r>
              <a:r>
                <a:rPr lang="ru-RU" sz="2400" i="1" kern="0" dirty="0" smtClean="0">
                  <a:solidFill>
                    <a:srgbClr val="A50021"/>
                  </a:solidFill>
                </a:rPr>
                <a:t> (1943 – 1946 г.г.)</a:t>
              </a:r>
            </a:p>
            <a:p>
              <a:pPr lvl="0" algn="ctr">
                <a:lnSpc>
                  <a:spcPct val="110000"/>
                </a:lnSpc>
                <a:spcBef>
                  <a:spcPts val="0"/>
                </a:spcBef>
              </a:pPr>
              <a:endParaRPr lang="ru-RU" sz="2400" i="1" dirty="0" smtClean="0">
                <a:solidFill>
                  <a:srgbClr val="A50021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6048375" y="862014"/>
            <a:ext cx="7921625" cy="545308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ru-RU" sz="2800" i="1" dirty="0">
                <a:solidFill>
                  <a:srgbClr val="A50021"/>
                </a:solidFill>
                <a:latin typeface="Times New Roman" pitchFamily="18" charset="0"/>
              </a:rPr>
              <a:t>       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За мужество и героизм мой прадед, Китаев Александр Ильич, награждён орденами и медалями: 2 ордена Красной Звезды, орден Отечественной войны 2-ой степени, орден Красного Знамени, медаль «За боевые заслуги», медаль «За победу над Германией в Великой Отечественной войне 1941-1945г.г.». А также Юбилейными медалями:  медаль  «</a:t>
            </a:r>
            <a:r>
              <a:rPr lang="en-US" sz="2400" i="1" dirty="0">
                <a:solidFill>
                  <a:srgbClr val="A50021"/>
                </a:solidFill>
                <a:latin typeface="+mj-lt"/>
              </a:rPr>
              <a:t>XXX</a:t>
            </a:r>
            <a:r>
              <a:rPr lang="ru-RU" sz="2400" i="1" dirty="0">
                <a:solidFill>
                  <a:srgbClr val="A50021"/>
                </a:solidFill>
                <a:latin typeface="+mj-lt"/>
              </a:rPr>
              <a:t> лет  Советской Армии и Флота», медаль «40 лет Вооруженных Сил СССР», медаль «20 лет Победы в Великой Отечественной войне 1941-1945г.г.», медаль «50 лет вооружённых сил СССР». </a:t>
            </a:r>
          </a:p>
        </p:txBody>
      </p:sp>
      <p:pic>
        <p:nvPicPr>
          <p:cNvPr id="5" name="Picture 4" descr="б01 фото"/>
          <p:cNvPicPr>
            <a:picLocks noChangeAspect="1" noChangeArrowheads="1"/>
          </p:cNvPicPr>
          <p:nvPr/>
        </p:nvPicPr>
        <p:blipFill>
          <a:blip r:embed="rId2" cstate="print"/>
          <a:srcRect l="24669" r="25669"/>
          <a:stretch>
            <a:fillRect/>
          </a:stretch>
        </p:blipFill>
        <p:spPr bwMode="auto">
          <a:xfrm>
            <a:off x="667389" y="261621"/>
            <a:ext cx="4747561" cy="6767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14554200" cy="7200900"/>
            <a:chOff x="0" y="0"/>
            <a:chExt cx="9168" cy="4536"/>
          </a:xfrm>
        </p:grpSpPr>
        <p:pic>
          <p:nvPicPr>
            <p:cNvPr id="68610" name="Picture 2" descr="б3 орденская книжка 2страница"/>
            <p:cNvPicPr>
              <a:picLocks noChangeAspect="1" noChangeArrowheads="1"/>
            </p:cNvPicPr>
            <p:nvPr/>
          </p:nvPicPr>
          <p:blipFill>
            <a:blip r:embed="rId2" cstate="print"/>
            <a:srcRect l="5334"/>
            <a:stretch>
              <a:fillRect/>
            </a:stretch>
          </p:blipFill>
          <p:spPr bwMode="auto">
            <a:xfrm>
              <a:off x="3039" y="0"/>
              <a:ext cx="6129" cy="453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8611" name="Picture 3" descr="б1 обложка орденской книжки"/>
            <p:cNvPicPr>
              <a:picLocks noChangeAspect="1" noChangeArrowheads="1"/>
            </p:cNvPicPr>
            <p:nvPr/>
          </p:nvPicPr>
          <p:blipFill>
            <a:blip r:embed="rId3" cstate="print"/>
            <a:srcRect l="2667"/>
            <a:stretch>
              <a:fillRect/>
            </a:stretch>
          </p:blipFill>
          <p:spPr bwMode="auto">
            <a:xfrm>
              <a:off x="0" y="0"/>
              <a:ext cx="3151" cy="226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8612" name="Picture 4" descr="б2 орденская книжка 1стран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269"/>
              <a:ext cx="3237" cy="226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8613" name="Picture 5" descr="б5 ордена 2"/>
            <p:cNvPicPr>
              <a:picLocks noChangeAspect="1" noChangeArrowheads="1"/>
            </p:cNvPicPr>
            <p:nvPr/>
          </p:nvPicPr>
          <p:blipFill>
            <a:blip r:embed="rId5" cstate="print"/>
            <a:srcRect l="999" r="1666"/>
            <a:stretch>
              <a:fillRect/>
            </a:stretch>
          </p:blipFill>
          <p:spPr bwMode="auto">
            <a:xfrm>
              <a:off x="5966" y="2269"/>
              <a:ext cx="3151" cy="226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8614" name="Picture 6" descr="б4 ордена 1"/>
            <p:cNvPicPr>
              <a:picLocks noChangeAspect="1" noChangeArrowheads="1"/>
            </p:cNvPicPr>
            <p:nvPr/>
          </p:nvPicPr>
          <p:blipFill>
            <a:blip r:embed="rId6" cstate="print"/>
            <a:srcRect l="1666" r="2000"/>
            <a:stretch>
              <a:fillRect/>
            </a:stretch>
          </p:blipFill>
          <p:spPr bwMode="auto">
            <a:xfrm>
              <a:off x="5954" y="0"/>
              <a:ext cx="3118" cy="2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945</Words>
  <Application>Microsoft Office PowerPoint</Application>
  <PresentationFormat>Произвольный</PresentationFormat>
  <Paragraphs>77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Times New Roman</vt:lpstr>
      <vt:lpstr>Оформление по умолчанию</vt:lpstr>
      <vt:lpstr>ГБОУ СПО КАМС №17   Конкурс Номинация 2. «Моя семья в истории страны” «Семейные фотохроники Великой Отечественной Войны»   Автор: Винярская Екатерина              студентка 502 группы                      отделение «Архитектура»                                                                       Руководитель: Лумельская О.В.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Великой Победе посвящается…   </vt:lpstr>
    </vt:vector>
  </TitlesOfParts>
  <Company>МНИИТЭП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Алексашкина Людмила</cp:lastModifiedBy>
  <cp:revision>137</cp:revision>
  <dcterms:created xsi:type="dcterms:W3CDTF">2010-04-22T11:03:06Z</dcterms:created>
  <dcterms:modified xsi:type="dcterms:W3CDTF">2013-12-13T07:03:09Z</dcterms:modified>
</cp:coreProperties>
</file>