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69" r:id="rId3"/>
    <p:sldId id="268" r:id="rId4"/>
    <p:sldId id="256" r:id="rId5"/>
    <p:sldId id="257" r:id="rId6"/>
    <p:sldId id="260" r:id="rId7"/>
    <p:sldId id="259" r:id="rId8"/>
    <p:sldId id="261" r:id="rId9"/>
    <p:sldId id="262" r:id="rId10"/>
    <p:sldId id="272" r:id="rId11"/>
    <p:sldId id="265" r:id="rId12"/>
    <p:sldId id="279" r:id="rId13"/>
    <p:sldId id="273" r:id="rId14"/>
    <p:sldId id="280" r:id="rId15"/>
    <p:sldId id="274" r:id="rId16"/>
    <p:sldId id="275" r:id="rId17"/>
    <p:sldId id="281" r:id="rId18"/>
    <p:sldId id="276" r:id="rId19"/>
    <p:sldId id="277" r:id="rId20"/>
    <p:sldId id="282" r:id="rId21"/>
    <p:sldId id="270" r:id="rId22"/>
    <p:sldId id="278" r:id="rId23"/>
    <p:sldId id="271" r:id="rId24"/>
    <p:sldId id="285" r:id="rId25"/>
  </p:sldIdLst>
  <p:sldSz cx="9144000" cy="6858000" type="screen4x3"/>
  <p:notesSz cx="6858000" cy="9144000"/>
  <p:custShowLst>
    <p:custShow name="Произвольный показ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custShow id="0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605" autoAdjust="0"/>
  </p:normalViewPr>
  <p:slideViewPr>
    <p:cSldViewPr>
      <p:cViewPr varScale="1">
        <p:scale>
          <a:sx n="93" d="100"/>
          <a:sy n="93" d="100"/>
        </p:scale>
        <p:origin x="-108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00A0-FF7C-4366-9A3E-CEE46BA35C40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D909-DA38-4700-A8E9-DEE271282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D909-DA38-4700-A8E9-DEE27128287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7B02-FD2C-4774-B700-409F58C5C8B4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8EF37-F9AE-4522-AF40-14FDB0E69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6;&#1091;&#1089;&#1089;&#1082;&#1072;&#1103;%20&#1085;&#1072;&#1088;&#1086;&#1076;&#1085;&#1072;&#1103;%20-%20&#1042;&#1089;&#1090;&#1072;&#1074;&#1072;&#1081;,%20&#1089;&#1090;&#1088;&#1072;&#1085;&#1072;%20&#1086;&#1075;&#1088;&#1086;&#1084;&#1085;&#1072;&#1103;%20(mp3ostrov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8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9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0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1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2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3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9.png"/><Relationship Id="rId2" Type="http://schemas.openxmlformats.org/officeDocument/2006/relationships/audio" Target="file:///C:\Documents%20and%20Settings\&#1053;&#1072;&#1090;&#1072;&#1083;&#1100;&#1103;\&#1056;&#1072;&#1073;&#1086;&#1095;&#1080;&#1081;%20&#1089;&#1090;&#1086;&#1083;\&#1055;&#1056;&#1054;&#1045;&#1050;&#1058;\&#1042;&#1086;&#1077;&#1085;&#1085;&#1099;&#1077;%20&#1087;&#1077;&#1089;&#1085;&#1080;%20-%20&#1087;&#1077;&#1089;&#1085;&#1103;%20&#1080;&#1079;%20&#1092;&#1080;&#1083;&#1100;&#1084;&#1072;%20&#1086;&#1092;&#1080;&#1094;&#1077;&#1088;&#1099;%20(audiopoisk.com).mp3" TargetMode="External"/><Relationship Id="rId1" Type="http://schemas.openxmlformats.org/officeDocument/2006/relationships/audio" Target="../media/audio14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5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7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6;&#1091;&#1089;&#1089;&#1082;&#1072;&#1103;%20&#1085;&#1072;&#1088;&#1086;&#1076;&#1085;&#1072;&#1103;%20-%20&#1042;&#1089;&#1090;&#1072;&#1074;&#1072;&#1081;,%20&#1089;&#1090;&#1088;&#1072;&#1085;&#1072;%20&#1086;&#1075;&#1088;&#1086;&#1084;&#1085;&#1072;&#1103;%20(mp3ostrov.com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E:\&#1072;&#1082;&#1090;.mp3" TargetMode="Externa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file:///E:\&#1051;&#1077;&#1074;&#1080;&#1090;&#1072;&#1085;%20-%20&#1054;%20&#1085;&#1072;&#1095;&#1072;&#1083;&#1077;%20&#1042;&#1054;&#1042;%20(mp3ostrov.com).mp3" TargetMode="External"/><Relationship Id="rId1" Type="http://schemas.openxmlformats.org/officeDocument/2006/relationships/audio" Target="file:///E:\&#1051;&#1077;&#1074;&#1080;&#1090;&#1072;&#1085;%20-%20&#1054;&#1073;&#1098;&#1103;&#1074;&#1083;&#1077;&#1085;&#1080;&#1077;%20&#1086;%20&#1085;&#1072;&#1095;&#1072;&#1083;&#1077;%20&#1074;&#1086;&#1081;&#1085;&#1099;%20(audiopoisk.com)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file:///C:\Documents%20and%20Settings\&#1053;&#1072;&#1090;&#1072;&#1083;&#1100;&#1103;\&#1056;&#1072;&#1073;&#1086;&#1095;&#1080;&#1081;%20&#1089;&#1090;&#1086;&#1083;\&#1055;&#1056;&#1054;&#1045;&#1050;&#1058;\&#1055;&#1077;&#1089;&#1085;&#1080;%20&#1074;&#1086;&#1077;&#1085;&#1085;&#1099;&#1093;%20&#1083;&#1077;&#1090;%20-%20&#1046;&#1091;&#1088;&#1072;&#1074;&#1083;&#1080;%20(mp3ostrov.com).mp3" TargetMode="External"/><Relationship Id="rId1" Type="http://schemas.openxmlformats.org/officeDocument/2006/relationships/audio" Target="../media/audio4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6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7.wav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8440" y="0"/>
            <a:ext cx="9202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усская народная - Вставай, страна огромная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1583.WAV">
            <a:hlinkClick r:id="" action="ppaction://media"/>
          </p:cNvPr>
          <p:cNvPicPr>
            <a:picLocks noRot="1" noChangeAspect="1"/>
          </p:cNvPicPr>
          <p:nvPr>
            <a:wavAudioFile r:embed="rId1" name="~PP1583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112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186766" cy="85725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СТАЛИНГРАДСКАЯ БИТВА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071546"/>
            <a:ext cx="8501122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200 дней и ночей - с 17 июля 1942 года до 2 февраля 1943 года</a:t>
            </a:r>
            <a:endParaRPr lang="ru-RU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1"/>
            <a:ext cx="4429124" cy="301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722687"/>
            <a:ext cx="464343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4929198"/>
            <a:ext cx="407196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Сталинград – это боль, это муки,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 Сталинграде лишь плач матерей.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Вот берет мать дитя свое в руки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И несется сквозь пули быстрей.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785926"/>
            <a:ext cx="892809" cy="166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000760" y="1714488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Медаль "За оборону Сталинграда"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~PP2064.WAV">
            <a:hlinkClick r:id="" action="ppaction://media"/>
          </p:cNvPr>
          <p:cNvPicPr>
            <a:picLocks noRot="1" noChangeAspect="1"/>
          </p:cNvPicPr>
          <p:nvPr>
            <a:wavAudioFile r:embed="rId1" name="~PP2064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2715">
    <p:comb dir="vert"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80" cy="116205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19 ноября 1942 г. началось контрнаступление советских войск под Сталинградом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034517"/>
            <a:ext cx="4186237" cy="282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515642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929198"/>
            <a:ext cx="2643206" cy="17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555763"/>
            <a:ext cx="3286148" cy="223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632.WAV">
            <a:hlinkClick r:id="" action="ppaction://media"/>
          </p:cNvPr>
          <p:cNvPicPr>
            <a:picLocks noRot="1" noChangeAspect="1"/>
          </p:cNvPicPr>
          <p:nvPr>
            <a:wavAudioFile r:embed="rId1" name="~PP632.WAV"/>
          </p:nvPr>
        </p:nvPicPr>
        <p:blipFill>
          <a:blip r:embed="rId7" cstate="print"/>
          <a:stretch>
            <a:fillRect/>
          </a:stretch>
        </p:blipFill>
        <p:spPr>
          <a:xfrm>
            <a:off x="1033264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686700" cy="58418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МАМАЕВ КУРГАН В ВОЛГОГРАДЕ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8"/>
            <a:ext cx="4667243" cy="350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323852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4286256"/>
            <a:ext cx="1857376" cy="247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857232"/>
            <a:ext cx="500587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714877" y="4857760"/>
            <a:ext cx="2143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Здесь похоронено около 34,5 тысяч человек.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648866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Зал Воинской славы 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4786314" y="6286520"/>
            <a:ext cx="214314" cy="202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072066" y="4143380"/>
            <a:ext cx="186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Площадь Героев.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rot="16200000" flipV="1">
            <a:off x="4929984" y="4287050"/>
            <a:ext cx="213520" cy="70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~PP3045.WAV">
            <a:hlinkClick r:id="" action="ppaction://media"/>
          </p:cNvPr>
          <p:cNvPicPr>
            <a:picLocks noRot="1" noChangeAspect="1"/>
          </p:cNvPicPr>
          <p:nvPr>
            <a:wavAudioFile r:embed="rId1" name="~PP3045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3714776" cy="64294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КУРСКАЯ ДУГА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57232"/>
            <a:ext cx="4071934" cy="2714644"/>
          </a:xfrm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smtClean="0"/>
              <a:t>Курская битва продолжалась 50 дней и ночей, с 5 июля по 23 августа 1943 г. По своему ожесточению и упорству борьбы эта битва не имеет себе равных. </a:t>
            </a:r>
          </a:p>
          <a:p>
            <a:r>
              <a:rPr lang="ru-RU" sz="1800" b="1" dirty="0" smtClean="0"/>
              <a:t>Она охватила огромную территорию нынешних Орловской, Брянской, Курской, Белгородской, Сумской, </a:t>
            </a:r>
          </a:p>
          <a:p>
            <a:r>
              <a:rPr lang="ru-RU" sz="1800" b="1" dirty="0" smtClean="0"/>
              <a:t>Харьковской и Полтавской областей.</a:t>
            </a:r>
          </a:p>
          <a:p>
            <a:endParaRPr lang="ru-RU" sz="1800" b="1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20890"/>
            <a:ext cx="4699590" cy="303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0"/>
            <a:ext cx="5214942" cy="359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71968" y="3714752"/>
            <a:ext cx="45720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Соотношение сил и средств к 5 июля 1943 г.</a:t>
            </a:r>
          </a:p>
        </p:txBody>
      </p:sp>
      <p:sp>
        <p:nvSpPr>
          <p:cNvPr id="9" name="Содержимое 8"/>
          <p:cNvSpPr txBox="1">
            <a:spLocks/>
          </p:cNvSpPr>
          <p:nvPr/>
        </p:nvSpPr>
        <p:spPr>
          <a:xfrm>
            <a:off x="5143504" y="4143380"/>
            <a:ext cx="3643338" cy="25717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Соотношение Сил и средств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РККА   /    Вермахт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Личный состав 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lvl="0" indent="-457200">
              <a:spcBef>
                <a:spcPct val="20000"/>
              </a:spcBef>
              <a:buAutoNum type="arabicPlain" startAt="1336"/>
            </a:pPr>
            <a:r>
              <a:rPr lang="ru-RU" sz="2300" dirty="0" err="1" smtClean="0"/>
              <a:t>млн</a:t>
            </a:r>
            <a:r>
              <a:rPr lang="ru-RU" sz="2300" dirty="0" smtClean="0"/>
              <a:t> чел.     /свыше 900 тыс.чел.</a:t>
            </a:r>
          </a:p>
          <a:p>
            <a:pPr marL="457200" lvl="0" indent="-457200">
              <a:spcBef>
                <a:spcPct val="20000"/>
              </a:spcBef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Орудия и минометы                 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ru-RU" sz="2300" dirty="0" smtClean="0"/>
              <a:t>19100 /  около 10 000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r>
              <a:rPr lang="ru-RU" sz="2300" b="1" dirty="0" smtClean="0"/>
              <a:t>Танки</a:t>
            </a:r>
          </a:p>
          <a:p>
            <a:pPr lvl="0">
              <a:spcBef>
                <a:spcPct val="20000"/>
              </a:spcBef>
            </a:pPr>
            <a:r>
              <a:rPr lang="ru-RU" sz="2300" dirty="0" smtClean="0"/>
              <a:t>3444 / 2733</a:t>
            </a:r>
            <a:endParaRPr kumimoji="0" lang="ru-RU" sz="23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Самолеты</a:t>
            </a:r>
          </a:p>
          <a:p>
            <a:pPr lvl="0">
              <a:spcBef>
                <a:spcPct val="20000"/>
              </a:spcBef>
            </a:pPr>
            <a:r>
              <a:rPr lang="ru-RU" sz="2300" dirty="0" smtClean="0"/>
              <a:t>2172  / 2050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~PP864.WAV">
            <a:hlinkClick r:id="" action="ppaction://media"/>
          </p:cNvPr>
          <p:cNvPicPr>
            <a:picLocks noRot="1" noChangeAspect="1"/>
          </p:cNvPicPr>
          <p:nvPr>
            <a:wavAudioFile r:embed="rId1" name="~PP864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7000">
    <p:split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571612"/>
            <a:ext cx="4357718" cy="26432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Броня в броню, рвануло в небо пламя!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И дрогнула былинная земля!..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Горели танки жаркими кострами,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И были дымом застланы поля.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…Всего два слова – Курская дуга.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Как много это значит для солдата!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Жила России гневная душа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В бессмертной битве Н–</a:t>
            </a:r>
            <a:r>
              <a:rPr lang="ru-RU" sz="1800" b="1" dirty="0" err="1" smtClean="0">
                <a:solidFill>
                  <a:srgbClr val="FF0000"/>
                </a:solidFill>
              </a:rPr>
              <a:t>ского</a:t>
            </a:r>
            <a:r>
              <a:rPr lang="ru-RU" sz="1800" b="1" dirty="0" smtClean="0">
                <a:solidFill>
                  <a:srgbClr val="FF0000"/>
                </a:solidFill>
              </a:rPr>
              <a:t> квадрата.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257" y="4265089"/>
            <a:ext cx="4813743" cy="259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71612"/>
            <a:ext cx="4071966" cy="208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-214346" y="3643314"/>
            <a:ext cx="457203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12 июля 1943г. Произошло величайшее в истории танковое сражение и разгром немцев.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58873"/>
            <a:ext cx="4071966" cy="259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2844" y="142853"/>
            <a:ext cx="8858312" cy="1323439"/>
          </a:xfrm>
          <a:prstGeom prst="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Наступление советских войск на «Огненной дуге»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~PP1935.WAV">
            <a:hlinkClick r:id="" action="ppaction://media"/>
          </p:cNvPr>
          <p:cNvPicPr>
            <a:picLocks noRot="1" noChangeAspect="1"/>
          </p:cNvPicPr>
          <p:nvPr>
            <a:wavAudioFile r:embed="rId1" name="~PP1935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58204" cy="71435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ОСВОБОЖДЕНИЕ БЕЛОРУССИИ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642918"/>
            <a:ext cx="8501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Белорусская стратегическая наступательная операция «Багратион»  </a:t>
            </a:r>
            <a:endParaRPr lang="ru-RU" sz="20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256"/>
            <a:ext cx="3524090" cy="225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36"/>
            <a:ext cx="484097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500174"/>
            <a:ext cx="12430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4071942"/>
            <a:ext cx="4643470" cy="269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286512" y="3357562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Карта  наступательной операции «Багратион"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1428736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Награда участникам наступательной операции «Багратион»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7704" y="100010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Началась 22 июня и длилась по 29 августа  44года</a:t>
            </a:r>
            <a:endParaRPr lang="ru-RU" dirty="0"/>
          </a:p>
        </p:txBody>
      </p:sp>
      <p:pic>
        <p:nvPicPr>
          <p:cNvPr id="15" name="~PP3397.WAV">
            <a:hlinkClick r:id="" action="ppaction://media"/>
          </p:cNvPr>
          <p:cNvPicPr>
            <a:picLocks noRot="1" noChangeAspect="1"/>
          </p:cNvPicPr>
          <p:nvPr>
            <a:wavAudioFile r:embed="rId1" name="~PP3397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2" name="Военные песни - песня из фильма офицеры (audiopoisk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8572528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5491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000" numSld="19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142852"/>
            <a:ext cx="7072362" cy="50006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Минск наш, вперед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на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 Запад !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4077562" cy="166245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Немало их в боях кровавых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Падет, до счастья, не дожив,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Сложи им песни, гимны славы,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При жизни, Родина сложи!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3000372"/>
            <a:ext cx="4660615" cy="375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86232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2786051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1857388" cy="285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926.WAV">
            <a:hlinkClick r:id="" action="ppaction://media"/>
          </p:cNvPr>
          <p:cNvPicPr>
            <a:picLocks noRot="1" noChangeAspect="1"/>
          </p:cNvPicPr>
          <p:nvPr>
            <a:wavAudioFile r:embed="rId1" name="~PP92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7143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ВЗЯТИЕ  БЕРЛИНА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857232"/>
            <a:ext cx="4857784" cy="114300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Столица Третьего Рейха  пала на 17 сутки штурма.  2 мая 1945 года в 15 часов капитулировали остатки немецкого гарнизона.</a:t>
            </a:r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433753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667217"/>
            <a:ext cx="4500562" cy="31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4500562" cy="301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000240"/>
            <a:ext cx="2119314" cy="158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4572000" y="2928934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Медаль "За взятие Берлина"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~PP2496.WAV">
            <a:hlinkClick r:id="" action="ppaction://media"/>
          </p:cNvPr>
          <p:cNvPicPr>
            <a:picLocks noRot="1" noChangeAspect="1"/>
          </p:cNvPicPr>
          <p:nvPr>
            <a:wavAudioFile r:embed="rId1" name="~PP249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00628" y="4071942"/>
            <a:ext cx="3714776" cy="26432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Над облаками и веками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Бессмертной музыки хвала -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Россия русскими руками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Себя спасла и мир спасла.</a:t>
            </a:r>
          </a:p>
          <a:p>
            <a:endParaRPr lang="ru-RU" sz="19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Сияет солнце, вьётся знамя,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И те же вещие слова: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"Ребята, не Москва ль за нами?"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0000"/>
                </a:solidFill>
              </a:rPr>
              <a:t>Нет, много больше, чем Москва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976065"/>
            <a:ext cx="4214842" cy="277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714356"/>
            <a:ext cx="4429156" cy="317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4214842" cy="31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142976" y="0"/>
            <a:ext cx="7385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Падение нацистской Германии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~PP2241.WAV">
            <a:hlinkClick r:id="" action="ppaction://media"/>
          </p:cNvPr>
          <p:cNvPicPr>
            <a:picLocks noRot="1" noChangeAspect="1"/>
          </p:cNvPicPr>
          <p:nvPr>
            <a:wavAudioFile r:embed="rId1" name="~PP2241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5143504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48" y="3071811"/>
            <a:ext cx="5048252" cy="378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97960"/>
            <a:ext cx="2000264" cy="286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256"/>
            <a:ext cx="3257546" cy="218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усская народная - Вставай, страна огромная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9000">
    <p:pull dir="ld"/>
  </p:transition>
  <p:timing>
    <p:tnLst>
      <p:par>
        <p:cTn id="1" dur="indefinite" restart="never" nodeType="tmRoot">
          <p:childTnLst>
            <p:audio>
              <p:cMediaNode mute="1" numSld="2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ак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1600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546.WAV">
            <a:hlinkClick r:id="" action="ppaction://media"/>
          </p:cNvPr>
          <p:cNvPicPr>
            <a:picLocks noRot="1" noChangeAspect="1"/>
          </p:cNvPicPr>
          <p:nvPr>
            <a:wavAudioFile r:embed="rId1" name="~PP546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358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8815390" cy="5857916"/>
          </a:xfrm>
        </p:spPr>
        <p:txBody>
          <a:bodyPr/>
          <a:lstStyle/>
          <a:p>
            <a:r>
              <a:rPr lang="ru-RU" dirty="0" smtClean="0"/>
              <a:t>Людские по Людские потери СССР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357298"/>
            <a:ext cx="8786874" cy="278608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ЛЮДСКИЕ ПОТЕРИ СССР</a:t>
            </a:r>
          </a:p>
          <a:p>
            <a:endParaRPr lang="ru-RU" sz="4000" dirty="0" smtClean="0">
              <a:solidFill>
                <a:schemeClr val="bg1"/>
              </a:solidFill>
            </a:endParaRPr>
          </a:p>
          <a:p>
            <a:r>
              <a:rPr lang="ru-RU" sz="7200" dirty="0" smtClean="0">
                <a:solidFill>
                  <a:srgbClr val="FF0000"/>
                </a:solidFill>
              </a:rPr>
              <a:t>26,6 млн. человек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7" name="~PP1367.WAV">
            <a:hlinkClick r:id="" action="ppaction://media"/>
          </p:cNvPr>
          <p:cNvPicPr>
            <a:picLocks noRot="1" noChangeAspect="1"/>
          </p:cNvPicPr>
          <p:nvPr>
            <a:wavAudioFile r:embed="rId1" name="~PP1367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831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313.WAV">
            <a:hlinkClick r:id="" action="ppaction://media"/>
          </p:cNvPr>
          <p:cNvPicPr>
            <a:picLocks noRot="1" noChangeAspect="1"/>
          </p:cNvPicPr>
          <p:nvPr>
            <a:wavAudioFile r:embed="rId1" name="~PP1313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27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322.WAV">
            <a:hlinkClick r:id="" action="ppaction://media"/>
          </p:cNvPr>
          <p:cNvPicPr>
            <a:picLocks noRot="1" noChangeAspect="1"/>
          </p:cNvPicPr>
          <p:nvPr>
            <a:wavAudioFile r:embed="rId1" name="~PP322.WAV"/>
          </p:nvPr>
        </p:nvPicPr>
        <p:blipFill>
          <a:blip r:embed="rId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Спасибо за внимание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714776" cy="25114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Объявление о начале войны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22 июня 1941г.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69545" cy="391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0931" y="3214686"/>
            <a:ext cx="553307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286256"/>
            <a:ext cx="3364343" cy="220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Левитан - Объявление о начале войны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8" name="Левитан - О начале ВОВ (mp3ostrov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6000">
    <p:pull dir="rd"/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2"/>
            <a:ext cx="7772400" cy="107157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solidFill>
                  <a:srgbClr val="FF0000"/>
                </a:solidFill>
                <a:latin typeface="Arial Black" pitchFamily="34" charset="0"/>
              </a:rPr>
              <a:t>7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ВЕЛИКИХ ПОБЕД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85794"/>
            <a:ext cx="9144000" cy="50006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Великая Победа в Великой Отечественной войне 1941-1945 годов. </a:t>
            </a:r>
          </a:p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Семь главных битв Отечественной войны, самой кровавой и великой войны  нашей страны:</a:t>
            </a:r>
          </a:p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оборона Бреста, сражение </a:t>
            </a:r>
          </a:p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за Москву и Ленинград, </a:t>
            </a:r>
          </a:p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Сталинградская и Курская битвы,</a:t>
            </a:r>
          </a:p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освобождение Белоруссии </a:t>
            </a:r>
          </a:p>
          <a:p>
            <a:pPr algn="l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и взятие Берлина.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357430"/>
            <a:ext cx="481111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2201.WAV">
            <a:hlinkClick r:id="" action="ppaction://media"/>
          </p:cNvPr>
          <p:cNvPicPr>
            <a:picLocks noRot="1" noChangeAspect="1"/>
          </p:cNvPicPr>
          <p:nvPr>
            <a:wavAudioFile r:embed="rId1" name="~PP2201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8144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Оборона Брестской крепости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857232"/>
            <a:ext cx="4143372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5087109" cy="341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66" y="3762845"/>
            <a:ext cx="4619634" cy="309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857760"/>
            <a:ext cx="2909892" cy="183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214942" y="785794"/>
            <a:ext cx="3929058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Восстал ты из руин и пепла,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Поднялся, гордый и живой.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И небо, что в дыму ослепло,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Опять прозрело над тобой.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Ты испытал, встав по тревоге,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Всю силу вражеских атак.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Ты вырос первым на пороге,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Когда в наш дом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                            вломился враг.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4357694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 22 июня по 30 июня 1941года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" name="~PP782.WAV">
            <a:hlinkClick r:id="" action="ppaction://media"/>
          </p:cNvPr>
          <p:cNvPicPr>
            <a:picLocks noRot="1" noChangeAspect="1"/>
          </p:cNvPicPr>
          <p:nvPr>
            <a:wavAudioFile r:embed="rId1" name="~PP782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10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</a:t>
            </a:r>
            <a:r>
              <a:rPr lang="ru-RU" b="1" dirty="0" smtClean="0">
                <a:solidFill>
                  <a:srgbClr val="FF0000"/>
                </a:solidFill>
              </a:rPr>
              <a:t>БИТВА ЗА МОСКВУ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                        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(30 сентября — 4 декабря 1941)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0496" y="1285860"/>
            <a:ext cx="5000660" cy="19288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«Запомните: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 От этого порога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 В лавине дыма, крови и невзгод,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 Здесь в сорок первом началась  дорога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 В победоносный  Сорок пятый год»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29058" y="5357825"/>
            <a:ext cx="4757743" cy="10001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«Велика Россия, а отступать некуда – позади Москва!»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14744" y="3286124"/>
            <a:ext cx="5572164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/>
              <a:t>Главный удар противник наносил на западном направлении</a:t>
            </a:r>
          </a:p>
          <a:p>
            <a:pPr>
              <a:buNone/>
            </a:pPr>
            <a:r>
              <a:rPr lang="ru-RU" sz="1600" b="1" dirty="0"/>
              <a:t>с</a:t>
            </a:r>
            <a:r>
              <a:rPr lang="ru-RU" sz="1600" b="1" dirty="0" smtClean="0"/>
              <a:t> целью овладения Москвой. Сжечь Москву, истребить ее </a:t>
            </a:r>
          </a:p>
          <a:p>
            <a:pPr>
              <a:buNone/>
            </a:pPr>
            <a:r>
              <a:rPr lang="ru-RU" sz="1600" b="1" dirty="0" smtClean="0"/>
              <a:t>население, сравнять ее с землей, затопить – такова была </a:t>
            </a:r>
          </a:p>
          <a:p>
            <a:pPr>
              <a:buNone/>
            </a:pPr>
            <a:r>
              <a:rPr lang="ru-RU" sz="1600" b="1" dirty="0" smtClean="0"/>
              <a:t>Главная стратегическая цель Гитлера. Первейшей задачей </a:t>
            </a:r>
          </a:p>
          <a:p>
            <a:pPr>
              <a:buNone/>
            </a:pPr>
            <a:r>
              <a:rPr lang="ru-RU" sz="1600" b="1" dirty="0" smtClean="0"/>
              <a:t>Советской стратегии было Москву отстоять.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3739244" cy="557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~PP1203.WAV">
            <a:hlinkClick r:id="" action="ppaction://media"/>
          </p:cNvPr>
          <p:cNvPicPr>
            <a:picLocks noRot="1" noChangeAspect="1"/>
          </p:cNvPicPr>
          <p:nvPr>
            <a:wavAudioFile r:embed="rId1" name="~PP1203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9" name="Песни военных лет - Журавли (mp3ostrov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883920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numSld="8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42844" y="142853"/>
            <a:ext cx="3857652" cy="6429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Соотношение сил и средств к 30 сентября 1941 г.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142844" y="857233"/>
            <a:ext cx="3643338" cy="292895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300" dirty="0" smtClean="0"/>
              <a:t>Соотношение Сил и средств</a:t>
            </a:r>
          </a:p>
          <a:p>
            <a:pPr algn="ctr">
              <a:buNone/>
            </a:pPr>
            <a:r>
              <a:rPr lang="ru-RU" sz="2300" dirty="0" smtClean="0"/>
              <a:t>РККА   /    Вермахт </a:t>
            </a:r>
          </a:p>
          <a:p>
            <a:pPr>
              <a:buNone/>
            </a:pPr>
            <a:r>
              <a:rPr lang="ru-RU" sz="2300" b="1" dirty="0" smtClean="0"/>
              <a:t>Личный состав </a:t>
            </a:r>
            <a:r>
              <a:rPr lang="ru-RU" sz="2300" dirty="0" smtClean="0"/>
              <a:t>(тыс. чел.)        1:1,4</a:t>
            </a:r>
          </a:p>
          <a:p>
            <a:pPr>
              <a:buNone/>
            </a:pPr>
            <a:r>
              <a:rPr lang="ru-RU" sz="2300" dirty="0" smtClean="0"/>
              <a:t> 1250 /1800</a:t>
            </a:r>
          </a:p>
          <a:p>
            <a:pPr>
              <a:buNone/>
            </a:pPr>
            <a:r>
              <a:rPr lang="ru-RU" sz="2300" b="1" dirty="0" smtClean="0"/>
              <a:t>Орудия и минометы                 </a:t>
            </a:r>
            <a:r>
              <a:rPr lang="ru-RU" sz="2300" dirty="0" smtClean="0"/>
              <a:t>1:1,8</a:t>
            </a:r>
          </a:p>
          <a:p>
            <a:pPr>
              <a:buNone/>
            </a:pPr>
            <a:r>
              <a:rPr lang="ru-RU" sz="2300" dirty="0" smtClean="0"/>
              <a:t>7600 / Более 14000</a:t>
            </a:r>
          </a:p>
          <a:p>
            <a:pPr>
              <a:buNone/>
            </a:pPr>
            <a:r>
              <a:rPr lang="ru-RU" sz="2300" b="1" dirty="0" smtClean="0"/>
              <a:t>Танки </a:t>
            </a:r>
            <a:r>
              <a:rPr lang="ru-RU" sz="2300" dirty="0" smtClean="0"/>
              <a:t> 990/ 1700                         1:1,7</a:t>
            </a:r>
          </a:p>
          <a:p>
            <a:pPr>
              <a:buNone/>
            </a:pPr>
            <a:r>
              <a:rPr lang="ru-RU" sz="2300" b="1" dirty="0" smtClean="0"/>
              <a:t>Самолеты     </a:t>
            </a:r>
            <a:r>
              <a:rPr lang="ru-RU" sz="2300" dirty="0" smtClean="0"/>
              <a:t>                                1:2</a:t>
            </a:r>
          </a:p>
          <a:p>
            <a:pPr>
              <a:buNone/>
            </a:pPr>
            <a:r>
              <a:rPr lang="ru-RU" sz="2300" dirty="0" smtClean="0"/>
              <a:t>667 / Около 1390</a:t>
            </a:r>
            <a:endParaRPr lang="ru-RU" sz="23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143372" y="357166"/>
            <a:ext cx="4857784" cy="19288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Клянемся тебе жизнью, родная Москва,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 кровь на асфальте, за женщин в слезах,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 каждый квартал, укутанный в дым,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Мы страшной расплатой врагу воздадим.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4779200" cy="270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500306"/>
            <a:ext cx="4600137" cy="299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3494.WAV">
            <a:hlinkClick r:id="" action="ppaction://media"/>
          </p:cNvPr>
          <p:cNvPicPr>
            <a:picLocks noRot="1" noChangeAspect="1"/>
          </p:cNvPicPr>
          <p:nvPr>
            <a:wavAudioFile r:embed="rId1" name="~PP3494.WAV"/>
          </p:nvPr>
        </p:nvPicPr>
        <p:blipFill>
          <a:blip r:embed="rId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29058" y="214290"/>
            <a:ext cx="5214942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                                                      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Контрнаступление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 советских войск под        Москвой началось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 5 декабря 1941г.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-142908" y="4143380"/>
            <a:ext cx="2214578" cy="42862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медаль «За 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оборону Москвы»</a:t>
            </a:r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928802"/>
            <a:ext cx="478634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3973972" cy="253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643446"/>
            <a:ext cx="3369967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857760"/>
            <a:ext cx="1000132" cy="189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4607728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2357430"/>
            <a:ext cx="2857520" cy="20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287.WAV">
            <a:hlinkClick r:id="" action="ppaction://media"/>
          </p:cNvPr>
          <p:cNvPicPr>
            <a:picLocks noRot="1" noChangeAspect="1"/>
          </p:cNvPicPr>
          <p:nvPr>
            <a:wavAudioFile r:embed="rId1" name="~PP28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58204" cy="78581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СРАЖЕНИЕ ПОД ЛЕНИНГРАДОМ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000108"/>
            <a:ext cx="4857752" cy="164307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dirty="0" smtClean="0"/>
              <a:t>Битва за Ленинград была самой длительной в </a:t>
            </a:r>
          </a:p>
          <a:p>
            <a:pPr>
              <a:buNone/>
            </a:pPr>
            <a:r>
              <a:rPr lang="ru-RU" sz="1800" dirty="0" smtClean="0"/>
              <a:t>Ходе Великой Отечественной войны, и </a:t>
            </a:r>
          </a:p>
          <a:p>
            <a:pPr>
              <a:buNone/>
            </a:pPr>
            <a:r>
              <a:rPr lang="ru-RU" sz="1800" dirty="0" smtClean="0"/>
              <a:t>продолжалась с 10 июля 1941 г. по </a:t>
            </a:r>
          </a:p>
          <a:p>
            <a:pPr>
              <a:buNone/>
            </a:pPr>
            <a:r>
              <a:rPr lang="ru-RU" sz="1800" dirty="0" smtClean="0"/>
              <a:t>9 августа 1944г. </a:t>
            </a:r>
          </a:p>
          <a:p>
            <a:pPr>
              <a:buNone/>
            </a:pPr>
            <a:r>
              <a:rPr lang="ru-RU" sz="1800" dirty="0" smtClean="0"/>
              <a:t>900-дней и ночей обороны Ленинграда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543296" cy="22082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4299510" cy="250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4286280" cy="2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00562" y="2571744"/>
            <a:ext cx="435768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Над Ленинградом - смертная угроза...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Бессонны ночи, тяжек день любой.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Но мы забыли, что такое слезы,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что называлось страхом и мольбой.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...Я говорю с тобой под свист снарядов,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угрюмым заревом озарена.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Я говорю с тобой из Ленинграда,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страна моя, печальная страна...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041780"/>
            <a:ext cx="1428760" cy="181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000760" y="5715016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Медаль "За оборону Ленинграда"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~PP3435.WAV">
            <a:hlinkClick r:id="" action="ppaction://media"/>
          </p:cNvPr>
          <p:cNvPicPr>
            <a:picLocks noRot="1" noChangeAspect="1"/>
          </p:cNvPicPr>
          <p:nvPr>
            <a:wavAudioFile r:embed="rId1" name="~PP3435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208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A7D6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1777</TotalTime>
  <Words>788</Words>
  <Application>Microsoft Office PowerPoint</Application>
  <PresentationFormat>Экран (4:3)</PresentationFormat>
  <Paragraphs>134</Paragraphs>
  <Slides>24</Slides>
  <Notes>1</Notes>
  <HiddenSlides>0</HiddenSlides>
  <MMClips>27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  <vt:variant>
        <vt:lpstr>Произвольные показы</vt:lpstr>
      </vt:variant>
      <vt:variant>
        <vt:i4>1</vt:i4>
      </vt:variant>
    </vt:vector>
  </HeadingPairs>
  <TitlesOfParts>
    <vt:vector size="26" baseType="lpstr">
      <vt:lpstr>Тема Office</vt:lpstr>
      <vt:lpstr>Слайд 1</vt:lpstr>
      <vt:lpstr>Слайд 2</vt:lpstr>
      <vt:lpstr>Объявление о начале войны 22 июня 1941г.</vt:lpstr>
      <vt:lpstr>7 ВЕЛИКИХ ПОБЕД </vt:lpstr>
      <vt:lpstr>     Оборона Брестской крепости    </vt:lpstr>
      <vt:lpstr>       БИТВА ЗА МОСКВУ                               (30 сентября — 4 декабря 1941) </vt:lpstr>
      <vt:lpstr>Слайд 7</vt:lpstr>
      <vt:lpstr>                                                       Контрнаступление  советских войск под        Москвой началось  5 декабря 1941г.</vt:lpstr>
      <vt:lpstr>СРАЖЕНИЕ ПОД ЛЕНИНГРАДОМ</vt:lpstr>
      <vt:lpstr>Слайд 10</vt:lpstr>
      <vt:lpstr>СТАЛИНГРАДСКАЯ БИТВА</vt:lpstr>
      <vt:lpstr>19 ноября 1942 г. началось контрнаступление советских войск под Сталинградом</vt:lpstr>
      <vt:lpstr>МАМАЕВ КУРГАН В ВОЛГОГРАДЕ</vt:lpstr>
      <vt:lpstr>КУРСКАЯ ДУГА</vt:lpstr>
      <vt:lpstr>Наступление советских войск на «Огненной дуге»</vt:lpstr>
      <vt:lpstr>ОСВОБОЖДЕНИЕ БЕЛОРУССИИ</vt:lpstr>
      <vt:lpstr>Минск наш, вперед на Запад !</vt:lpstr>
      <vt:lpstr>ВЗЯТИЕ  БЕРЛИНА</vt:lpstr>
      <vt:lpstr>Слайд 19</vt:lpstr>
      <vt:lpstr>Слайд 20</vt:lpstr>
      <vt:lpstr>Слайд 21</vt:lpstr>
      <vt:lpstr>Людские по Людские потери СССР</vt:lpstr>
      <vt:lpstr>Слайд 23</vt:lpstr>
      <vt:lpstr>Слайд 24</vt:lpstr>
      <vt:lpstr>Произвольный показ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ВЕЛИКИХ ПОБЕД </dc:title>
  <dc:creator>User34535</dc:creator>
  <cp:lastModifiedBy>User34535</cp:lastModifiedBy>
  <cp:revision>182</cp:revision>
  <dcterms:created xsi:type="dcterms:W3CDTF">2013-11-15T19:58:58Z</dcterms:created>
  <dcterms:modified xsi:type="dcterms:W3CDTF">2013-11-25T17:01:12Z</dcterms:modified>
</cp:coreProperties>
</file>