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7" r:id="rId3"/>
    <p:sldId id="274" r:id="rId4"/>
    <p:sldId id="261" r:id="rId5"/>
    <p:sldId id="262" r:id="rId6"/>
    <p:sldId id="263" r:id="rId7"/>
    <p:sldId id="264" r:id="rId8"/>
    <p:sldId id="265" r:id="rId9"/>
    <p:sldId id="275" r:id="rId10"/>
    <p:sldId id="270" r:id="rId11"/>
    <p:sldId id="272" r:id="rId12"/>
    <p:sldId id="276" r:id="rId13"/>
    <p:sldId id="277" r:id="rId14"/>
    <p:sldId id="281" r:id="rId15"/>
    <p:sldId id="282" r:id="rId16"/>
    <p:sldId id="278" r:id="rId17"/>
    <p:sldId id="279" r:id="rId18"/>
    <p:sldId id="280" r:id="rId19"/>
    <p:sldId id="283" r:id="rId20"/>
    <p:sldId id="288" r:id="rId21"/>
    <p:sldId id="292" r:id="rId22"/>
    <p:sldId id="293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  <p:clrMru>
    <a:srgbClr val="AE9812"/>
    <a:srgbClr val="777777"/>
    <a:srgbClr val="969696"/>
    <a:srgbClr val="4D4D4D"/>
    <a:srgbClr val="C0C0C0"/>
    <a:srgbClr val="EAEF19"/>
    <a:srgbClr val="CF510B"/>
    <a:srgbClr val="A741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5828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614EC2-1720-4943-AFBA-763711FA224B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89554CC-6D8B-4E7C-A284-A54EECC60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684AD4-ECD3-4AB3-8C80-4A3600E66065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B7399B-F992-4C78-BB3D-E8E9150D12F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C8CDA-6A36-4157-82C7-4B6E7DB41E5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CEA524-6AF6-454B-86D8-1C2DD0807916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2530-78D9-4D7B-9BCC-67E40611F9ED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8421-8D09-4B04-90E8-64315F83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F95D-5890-443E-B744-181F3D4D806E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9146-9C2C-4B77-8E9B-81A7AAD40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7043-065F-4E16-813B-45F0AAE8B7D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2C5C-CE2E-4F32-A3B0-B0F2F9D4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3E40B-D873-483D-9EE8-B30FAB709AE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86E8-3CF4-498A-BB05-C94A87C6A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5CAF-2FEA-42C6-BAE9-6194FA612B0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D15-652A-4ABE-87CB-A60774B2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4BE6-C8A7-4412-AC1C-9F89AB9F1DA4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60B4-E8DA-4A2A-8DFF-08CE77DAE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0704-C4B3-4817-B244-ACAF7C17F9EC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C0D4-624A-4D5F-92CA-A3476A71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E63C-6F79-4DBB-A8F5-8CE20FD37C72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3D70-D657-4A08-B51B-A1BFA82B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23C8-318B-4A2D-AC81-BA6FEB8EBD1F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2F94C-F387-4DA4-BB3B-FCFA1E532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EB1E-9550-4814-8A6D-5614DA186C16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3633-723C-40CE-B7E2-A8E422F22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7541-E91B-476A-B9E4-DBA45DC52003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A920-87B3-48AC-9A48-0EF11681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5F8D36-A428-4D4D-9B68-DA1A03DC1C08}" type="datetimeFigureOut">
              <a:rPr lang="ru-RU"/>
              <a:pPr>
                <a:defRPr/>
              </a:pPr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F8C6F7-157D-45CE-AD27-79B1A68E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jpeg"/><Relationship Id="rId18" Type="http://schemas.openxmlformats.org/officeDocument/2006/relationships/image" Target="../media/image62.jpeg"/><Relationship Id="rId3" Type="http://schemas.openxmlformats.org/officeDocument/2006/relationships/image" Target="../media/image49.jpeg"/><Relationship Id="rId21" Type="http://schemas.openxmlformats.org/officeDocument/2006/relationships/image" Target="../media/image65.png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20" Type="http://schemas.openxmlformats.org/officeDocument/2006/relationships/image" Target="../media/image64.jpeg"/><Relationship Id="rId1" Type="http://schemas.openxmlformats.org/officeDocument/2006/relationships/audio" Target="file:///C:\Documents%20and%20Settings\&#1052;&#1091;&#1079;&#1077;&#1081;\&#1052;&#1086;&#1080;%20&#1076;&#1086;&#1082;&#1091;&#1084;&#1077;&#1085;&#1090;&#1099;\&#1056;&#1072;&#1073;&#1086;&#1090;&#1099;_&#1091;&#1095;&#1072;&#1097;&#1080;&#1093;&#1089;&#1103;\&#1043;&#1086;&#1083;&#1080;&#1082;&#1086;&#1074;%20&#1050;&#1080;&#1088;&#1080;&#1083;&#1083;,%20&#1074;&#1099;&#1087;.2012\&#1041;&#1077;&#1088;&#1082;&#1086;&#1074;&#1089;&#1082;&#1080;&#1081;%20-%20&#1055;&#1086;&#1084;&#1085;&#1080;&#1090;&#1077;,%20&#1088;&#1077;&#1073;&#1103;&#1090;&#1072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24" Type="http://schemas.openxmlformats.org/officeDocument/2006/relationships/image" Target="../media/image31.jpeg"/><Relationship Id="rId5" Type="http://schemas.openxmlformats.org/officeDocument/2006/relationships/image" Target="../media/image51.jpeg"/><Relationship Id="rId15" Type="http://schemas.openxmlformats.org/officeDocument/2006/relationships/image" Target="../media/image60.jpeg"/><Relationship Id="rId23" Type="http://schemas.openxmlformats.org/officeDocument/2006/relationships/image" Target="../media/image15.jpeg"/><Relationship Id="rId10" Type="http://schemas.openxmlformats.org/officeDocument/2006/relationships/image" Target="../media/image42.jpeg"/><Relationship Id="rId19" Type="http://schemas.openxmlformats.org/officeDocument/2006/relationships/image" Target="../media/image63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59.jpeg"/><Relationship Id="rId22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214313" y="357188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107950" h="31750"/>
              <a:bevelB w="82550" h="38100"/>
            </a:sp3d>
          </a:bodyPr>
          <a:lstStyle/>
          <a:p>
            <a:pPr algn="l" eaLnBrk="1" hangingPunct="1">
              <a:defRPr/>
            </a:pPr>
            <a:r>
              <a:rPr lang="ru-RU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  <a:t>«Живые павшим обязаны вечно!</a:t>
            </a:r>
            <a:r>
              <a:rPr lang="en-US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  <a:t/>
            </a:r>
            <a:br>
              <a:rPr lang="en-US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</a:br>
            <a:r>
              <a:rPr lang="ru-RU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  <a:t>Имя ваше бессмертно, память о </a:t>
            </a:r>
            <a:r>
              <a:rPr lang="en-US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  <a:t/>
            </a:r>
            <a:br>
              <a:rPr lang="en-US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</a:br>
            <a:r>
              <a:rPr lang="ru-RU" sz="3600" b="1" dirty="0" smtClean="0">
                <a:ln>
                  <a:solidFill>
                    <a:srgbClr val="EAEF19">
                      <a:alpha val="92000"/>
                    </a:srgbClr>
                  </a:solidFill>
                </a:ln>
                <a:solidFill>
                  <a:srgbClr val="CF510B"/>
                </a:solidFill>
              </a:rPr>
              <a:t>Вас переживет века».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413375" y="6491288"/>
            <a:ext cx="3730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EAEF19"/>
                </a:solidFill>
              </a:rPr>
              <a:t>Автор работы Голиков Кирилл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Рисунок123"/>
          <p:cNvPicPr>
            <a:picLocks noChangeAspect="1" noChangeArrowheads="1"/>
          </p:cNvPicPr>
          <p:nvPr/>
        </p:nvPicPr>
        <p:blipFill>
          <a:blip r:embed="rId3">
            <a:lum contrast="-18000"/>
          </a:blip>
          <a:srcRect/>
          <a:stretch>
            <a:fillRect/>
          </a:stretch>
        </p:blipFill>
        <p:spPr bwMode="auto">
          <a:xfrm>
            <a:off x="323850" y="420688"/>
            <a:ext cx="396081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323850" y="2997200"/>
            <a:ext cx="431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Командовал лыжным взводом.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428625" y="6215063"/>
            <a:ext cx="453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Участвовал в боях за Харьков.</a:t>
            </a:r>
          </a:p>
        </p:txBody>
      </p:sp>
      <p:pic>
        <p:nvPicPr>
          <p:cNvPr id="29701" name="Picture 1" descr="G:\удача Кирюхи\kharkov-1943-02.gif"/>
          <p:cNvPicPr>
            <a:picLocks noChangeAspect="1" noChangeArrowheads="1"/>
          </p:cNvPicPr>
          <p:nvPr/>
        </p:nvPicPr>
        <p:blipFill>
          <a:blip r:embed="rId4">
            <a:lum contrast="-48000"/>
          </a:blip>
          <a:srcRect/>
          <a:stretch>
            <a:fillRect/>
          </a:stretch>
        </p:blipFill>
        <p:spPr bwMode="auto">
          <a:xfrm>
            <a:off x="5148263" y="541338"/>
            <a:ext cx="3687762" cy="5264150"/>
          </a:xfrm>
          <a:prstGeom prst="rect">
            <a:avLst/>
          </a:prstGeom>
          <a:noFill/>
          <a:ln w="254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2" name="Picture 11" descr="Рисунок1456"/>
          <p:cNvPicPr>
            <a:picLocks noChangeAspect="1" noChangeArrowheads="1"/>
          </p:cNvPicPr>
          <p:nvPr/>
        </p:nvPicPr>
        <p:blipFill>
          <a:blip r:embed="rId5">
            <a:lum contrast="-12000"/>
          </a:blip>
          <a:srcRect/>
          <a:stretch>
            <a:fillRect/>
          </a:stretch>
        </p:blipFill>
        <p:spPr bwMode="auto">
          <a:xfrm>
            <a:off x="323850" y="3571875"/>
            <a:ext cx="44640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Рисунок1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929063"/>
            <a:ext cx="4410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2" descr="000013"/>
          <p:cNvPicPr>
            <a:picLocks noChangeAspect="1" noChangeArrowheads="1"/>
          </p:cNvPicPr>
          <p:nvPr/>
        </p:nvPicPr>
        <p:blipFill>
          <a:blip r:embed="rId4"/>
          <a:srcRect t="2936" r="5884" b="2936"/>
          <a:stretch>
            <a:fillRect/>
          </a:stretch>
        </p:blipFill>
        <p:spPr bwMode="auto">
          <a:xfrm>
            <a:off x="2000250" y="357188"/>
            <a:ext cx="4111625" cy="28416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4" name="Picture 8" descr="Рисунок17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000250"/>
            <a:ext cx="18208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2" descr="gvoz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36121">
            <a:off x="7807325" y="5718175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5143500" y="4214813"/>
            <a:ext cx="3600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Кано Владимир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/>
        </p:nvSpPr>
        <p:spPr bwMode="auto">
          <a:xfrm>
            <a:off x="5143500" y="4929188"/>
            <a:ext cx="3816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20 февраля 1943 года</a:t>
            </a:r>
          </a:p>
          <a:p>
            <a:pPr algn="ctr"/>
            <a:r>
              <a:rPr lang="ru-RU" b="1"/>
              <a:t>пал смертью храбрых.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pic>
        <p:nvPicPr>
          <p:cNvPr id="30728" name="Рисунок 10" descr="000030"/>
          <p:cNvPicPr>
            <a:picLocks noChangeAspect="1" noChangeArrowheads="1"/>
          </p:cNvPicPr>
          <p:nvPr/>
        </p:nvPicPr>
        <p:blipFill>
          <a:blip r:embed="rId7"/>
          <a:srcRect r="12070" b="12045"/>
          <a:stretch>
            <a:fillRect/>
          </a:stretch>
        </p:blipFill>
        <p:spPr bwMode="auto">
          <a:xfrm>
            <a:off x="6429375" y="928688"/>
            <a:ext cx="1919288" cy="307181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121005344536"/>
          <p:cNvPicPr>
            <a:picLocks noChangeAspect="1" noChangeArrowheads="1"/>
          </p:cNvPicPr>
          <p:nvPr/>
        </p:nvPicPr>
        <p:blipFill>
          <a:blip r:embed="rId2">
            <a:lum contrast="-48000"/>
          </a:blip>
          <a:srcRect/>
          <a:stretch>
            <a:fillRect/>
          </a:stretch>
        </p:blipFill>
        <p:spPr bwMode="auto">
          <a:xfrm>
            <a:off x="-431800" y="0"/>
            <a:ext cx="99726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9"/>
          <p:cNvSpPr txBox="1">
            <a:spLocks noChangeArrowheads="1"/>
          </p:cNvSpPr>
          <p:nvPr/>
        </p:nvSpPr>
        <p:spPr bwMode="auto">
          <a:xfrm>
            <a:off x="684213" y="1844675"/>
            <a:ext cx="6300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/>
              <a:t>Владимир Свирченко</a:t>
            </a: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5003800" y="4860925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Окончил школу в 1938 году. 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4211638" y="5149850"/>
            <a:ext cx="48974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Ушел на фронт с </a:t>
            </a:r>
            <a:r>
              <a:rPr lang="en-US" sz="2000" b="1"/>
              <a:t>III </a:t>
            </a:r>
            <a:r>
              <a:rPr lang="ru-RU" sz="2000" b="1"/>
              <a:t>курса Горного института 14 октября 1941 года.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pic>
        <p:nvPicPr>
          <p:cNvPr id="31749" name="Рисунок 4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785813"/>
            <a:ext cx="20589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photo-sborka"/>
          <p:cNvPicPr>
            <a:picLocks noChangeAspect="1" noChangeArrowheads="1"/>
          </p:cNvPicPr>
          <p:nvPr/>
        </p:nvPicPr>
        <p:blipFill>
          <a:blip r:embed="rId2">
            <a:lum bright="30000"/>
            <a:grayscl/>
          </a:blip>
          <a:srcRect/>
          <a:stretch>
            <a:fillRect/>
          </a:stretch>
        </p:blipFill>
        <p:spPr bwMode="auto">
          <a:xfrm>
            <a:off x="-928688" y="-39688"/>
            <a:ext cx="1048861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2" descr="gvo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36121">
            <a:off x="7785100" y="5678488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2554288" y="5729288"/>
            <a:ext cx="5473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/>
              <a:t>До последнего патрона..</a:t>
            </a:r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>
            <a:off x="5715000" y="3286125"/>
            <a:ext cx="395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Владимир Свирченко</a:t>
            </a:r>
          </a:p>
        </p:txBody>
      </p:sp>
      <p:sp>
        <p:nvSpPr>
          <p:cNvPr id="32773" name="Text Box 14"/>
          <p:cNvSpPr txBox="1">
            <a:spLocks noChangeArrowheads="1"/>
          </p:cNvSpPr>
          <p:nvPr/>
        </p:nvSpPr>
        <p:spPr bwMode="auto">
          <a:xfrm>
            <a:off x="5786438" y="3786188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5 марта 1942 года пал смертью храбрых</a:t>
            </a:r>
          </a:p>
        </p:txBody>
      </p:sp>
      <p:sp>
        <p:nvSpPr>
          <p:cNvPr id="32774" name="Text Box 15"/>
          <p:cNvSpPr txBox="1">
            <a:spLocks noChangeArrowheads="1"/>
          </p:cNvSpPr>
          <p:nvPr/>
        </p:nvSpPr>
        <p:spPr bwMode="auto">
          <a:xfrm>
            <a:off x="-142875" y="928688"/>
            <a:ext cx="4751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Сапер, подрывник, 11-ого инженерного батальона 53-й армии, бессменный комсорг, одарённый юноша, «светлая голова»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42875"/>
            <a:ext cx="31432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857375" y="1000125"/>
            <a:ext cx="8229600" cy="1143000"/>
          </a:xfrm>
        </p:spPr>
        <p:txBody>
          <a:bodyPr/>
          <a:lstStyle/>
          <a:p>
            <a:r>
              <a:rPr lang="ru-RU" b="1" smtClean="0"/>
              <a:t>Свирченко Коммунар</a:t>
            </a:r>
          </a:p>
        </p:txBody>
      </p:sp>
      <p:pic>
        <p:nvPicPr>
          <p:cNvPr id="33795" name="Рисунок 140" descr="C:\Documents and Settings\Acer\Рабочий стол\Книга памяти\фото погибших\41-Svirchenko-n.t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8625"/>
            <a:ext cx="242887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428625" y="53578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Выпускник школы 1941 года. Погиб в бою под Сталинградом.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4771" t="3905" r="14316" b="11713"/>
          <a:stretch>
            <a:fillRect/>
          </a:stretch>
        </p:blipFill>
        <p:spPr bwMode="auto">
          <a:xfrm>
            <a:off x="6643688" y="4464050"/>
            <a:ext cx="17859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286380" y="285728"/>
            <a:ext cx="357189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5286375" y="3929063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Сталинградская битва</a:t>
            </a:r>
          </a:p>
        </p:txBody>
      </p:sp>
      <p:pic>
        <p:nvPicPr>
          <p:cNvPr id="34821" name="Рисунок 9" descr="000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85750"/>
            <a:ext cx="3214688" cy="20748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357188" y="25003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ea typeface="Calibri" pitchFamily="34" charset="0"/>
                <a:cs typeface="Arial" charset="0"/>
              </a:rPr>
              <a:t>Саратов, п/я 2/14 - это адрес Саратовского танкового училища, где Коммунар учился водить машины. </a:t>
            </a:r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34823" name="Рисунок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3571875"/>
            <a:ext cx="390683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357188" y="59340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Пал смертью храбрых в боях за освобождение Сталинграда в январе 1943г.</a:t>
            </a:r>
          </a:p>
        </p:txBody>
      </p:sp>
      <p:pic>
        <p:nvPicPr>
          <p:cNvPr id="34825" name="Picture 12" descr="gvoz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036121">
            <a:off x="7807325" y="5718175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prstClr val="black"/>
              <a:srgbClr val="D9C3A5">
                <a:tint val="50000"/>
                <a:satMod val="180000"/>
              </a:srgbClr>
            </a:duotone>
            <a:lum bright="8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-500063" y="357188"/>
            <a:ext cx="8229601" cy="1143000"/>
          </a:xfrm>
        </p:spPr>
        <p:txBody>
          <a:bodyPr/>
          <a:lstStyle/>
          <a:p>
            <a:r>
              <a:rPr lang="ru-RU" b="1" smtClean="0">
                <a:latin typeface="Arial" charset="0"/>
                <a:cs typeface="Arial" charset="0"/>
              </a:rPr>
              <a:t>Егоров Владислав</a:t>
            </a:r>
          </a:p>
        </p:txBody>
      </p:sp>
      <p:pic>
        <p:nvPicPr>
          <p:cNvPr id="35843" name="Рисунок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71500"/>
            <a:ext cx="2351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643313" y="4857750"/>
            <a:ext cx="4786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000" b="1">
                <a:cs typeface="Arial" charset="0"/>
              </a:rPr>
              <a:t>Владислав, будучи учеником 9-го класса, ходил в военкомат с просьбой отправить его в действующую армию.</a:t>
            </a:r>
          </a:p>
          <a:p>
            <a:pPr indent="457200" algn="just"/>
            <a:r>
              <a:rPr lang="ru-RU" sz="2000" b="1">
                <a:cs typeface="Arial" charset="0"/>
              </a:rPr>
              <a:t>Он добился своего.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786313" y="928688"/>
            <a:ext cx="42164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714875" y="5214938"/>
            <a:ext cx="4286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Смоленская</a:t>
            </a:r>
            <a:r>
              <a:rPr lang="ru-RU" sz="2000" b="1"/>
              <a:t> </a:t>
            </a:r>
            <a:r>
              <a:rPr lang="ru-RU" sz="2400" b="1"/>
              <a:t>наступательная</a:t>
            </a:r>
            <a:r>
              <a:rPr lang="ru-RU" sz="2000" b="1"/>
              <a:t> </a:t>
            </a:r>
            <a:r>
              <a:rPr lang="ru-RU" sz="2400" b="1"/>
              <a:t>операция</a:t>
            </a:r>
          </a:p>
        </p:txBody>
      </p:sp>
      <p:pic>
        <p:nvPicPr>
          <p:cNvPr id="36868" name="Рисунок 17" descr="00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714375"/>
            <a:ext cx="3625850" cy="22860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214313" y="321468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Егоров Вячеслав в</a:t>
            </a:r>
            <a:r>
              <a:rPr lang="ru-RU" sz="2000" b="1"/>
              <a:t> </a:t>
            </a:r>
            <a:r>
              <a:rPr lang="ru-RU" sz="2400" b="1"/>
              <a:t>военкомате</a:t>
            </a:r>
          </a:p>
        </p:txBody>
      </p:sp>
      <p:pic>
        <p:nvPicPr>
          <p:cNvPr id="36870" name="Рисунок 16"/>
          <p:cNvPicPr>
            <a:picLocks noChangeAspect="1" noChangeArrowheads="1"/>
          </p:cNvPicPr>
          <p:nvPr/>
        </p:nvPicPr>
        <p:blipFill>
          <a:blip r:embed="rId5"/>
          <a:srcRect t="8731"/>
          <a:stretch>
            <a:fillRect/>
          </a:stretch>
        </p:blipFill>
        <p:spPr bwMode="auto">
          <a:xfrm>
            <a:off x="428625" y="4214813"/>
            <a:ext cx="40719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85750" y="428625"/>
            <a:ext cx="37750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285750" y="521493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Битва под Ельней</a:t>
            </a:r>
          </a:p>
        </p:txBody>
      </p:sp>
      <p:sp>
        <p:nvSpPr>
          <p:cNvPr id="37892" name="Прямоугольник 7"/>
          <p:cNvSpPr>
            <a:spLocks noChangeArrowheads="1"/>
          </p:cNvSpPr>
          <p:nvPr/>
        </p:nvSpPr>
        <p:spPr bwMode="auto">
          <a:xfrm>
            <a:off x="4572000" y="3857625"/>
            <a:ext cx="42148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/>
            <a:r>
              <a:rPr lang="ru-RU" sz="2000" b="1">
                <a:ea typeface="Calibri" pitchFamily="34" charset="0"/>
                <a:cs typeface="Arial" charset="0"/>
              </a:rPr>
              <a:t>До конца выполнив свой долг, он погиб 28 сентября 1943г. под Ельней, а в октябре ему исполнилось бы 18 лет.</a:t>
            </a:r>
          </a:p>
        </p:txBody>
      </p:sp>
      <p:pic>
        <p:nvPicPr>
          <p:cNvPr id="37893" name="Picture 12" descr="gvoz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036121">
            <a:off x="7807325" y="5718175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18" descr="000009"/>
          <p:cNvPicPr>
            <a:picLocks noChangeAspect="1" noChangeArrowheads="1"/>
          </p:cNvPicPr>
          <p:nvPr/>
        </p:nvPicPr>
        <p:blipFill>
          <a:blip r:embed="rId5"/>
          <a:srcRect l="3268" t="19035" r="82800" b="22209"/>
          <a:stretch>
            <a:fillRect/>
          </a:stretch>
        </p:blipFill>
        <p:spPr bwMode="auto">
          <a:xfrm>
            <a:off x="5572125" y="428625"/>
            <a:ext cx="2195513" cy="32861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grayscl/>
            <a:lum bright="6000" contrast="-1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Залп немецких реактивных установок по варшавским повстанца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857750"/>
            <a:ext cx="32861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8" descr="Фотограф Тони Фрисселл и летчик-истребитель Джордж Робертс на крыле истребителя P-51D «Мустанг» на аэродроме в Итал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857750"/>
            <a:ext cx="20828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Колонна трофейных немецких танков и САУ"/>
          <p:cNvPicPr>
            <a:picLocks noChangeAspect="1" noChangeArrowheads="1"/>
          </p:cNvPicPr>
          <p:nvPr/>
        </p:nvPicPr>
        <p:blipFill>
          <a:blip r:embed="rId6"/>
          <a:srcRect l="14764"/>
          <a:stretch>
            <a:fillRect/>
          </a:stretch>
        </p:blipFill>
        <p:spPr bwMode="auto">
          <a:xfrm>
            <a:off x="-228600" y="-142875"/>
            <a:ext cx="35210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3" descr="F:\удача Кирюхи\0_f03d_1327df18_XL.jpg"/>
          <p:cNvPicPr>
            <a:picLocks noChangeAspect="1" noChangeArrowheads="1"/>
          </p:cNvPicPr>
          <p:nvPr/>
        </p:nvPicPr>
        <p:blipFill>
          <a:blip r:embed="rId7"/>
          <a:srcRect l="5110"/>
          <a:stretch>
            <a:fillRect/>
          </a:stretch>
        </p:blipFill>
        <p:spPr bwMode="auto">
          <a:xfrm>
            <a:off x="857250" y="500063"/>
            <a:ext cx="26749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F:\удача Кирюхи\is2_164.jpg"/>
          <p:cNvPicPr>
            <a:picLocks noChangeAspect="1" noChangeArrowheads="1"/>
          </p:cNvPicPr>
          <p:nvPr/>
        </p:nvPicPr>
        <p:blipFill>
          <a:blip r:embed="rId8"/>
          <a:srcRect l="22272" t="15749" r="16199" b="15749"/>
          <a:stretch>
            <a:fillRect/>
          </a:stretch>
        </p:blipFill>
        <p:spPr bwMode="auto">
          <a:xfrm>
            <a:off x="-19050" y="1928813"/>
            <a:ext cx="183038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4" descr="000037"/>
          <p:cNvPicPr>
            <a:picLocks noChangeAspect="1" noChangeArrowheads="1"/>
          </p:cNvPicPr>
          <p:nvPr/>
        </p:nvPicPr>
        <p:blipFill>
          <a:blip r:embed="rId9">
            <a:grayscl/>
          </a:blip>
          <a:srcRect/>
          <a:stretch>
            <a:fillRect/>
          </a:stretch>
        </p:blipFill>
        <p:spPr bwMode="auto">
          <a:xfrm rot="871267">
            <a:off x="7323138" y="2105025"/>
            <a:ext cx="23399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6" descr="F:\saninstructor.jpg"/>
          <p:cNvPicPr>
            <a:picLocks noChangeAspect="1" noChangeArrowheads="1"/>
          </p:cNvPicPr>
          <p:nvPr/>
        </p:nvPicPr>
        <p:blipFill>
          <a:blip r:embed="rId10"/>
          <a:srcRect l="7874"/>
          <a:stretch>
            <a:fillRect/>
          </a:stretch>
        </p:blipFill>
        <p:spPr bwMode="auto">
          <a:xfrm>
            <a:off x="3000375" y="-71438"/>
            <a:ext cx="28940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F:\удача Кирюхи\plan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75" y="785813"/>
            <a:ext cx="1435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F:\удача Кирюхи\DETAIL_PICTURE_588048.jpg"/>
          <p:cNvPicPr>
            <a:picLocks noChangeAspect="1" noChangeArrowheads="1"/>
          </p:cNvPicPr>
          <p:nvPr/>
        </p:nvPicPr>
        <p:blipFill>
          <a:blip r:embed="rId12"/>
          <a:srcRect l="20721"/>
          <a:stretch>
            <a:fillRect/>
          </a:stretch>
        </p:blipFill>
        <p:spPr bwMode="auto">
          <a:xfrm>
            <a:off x="3429000" y="1571625"/>
            <a:ext cx="2214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2" descr="F:\удача Кирюхи\397691.jpg"/>
          <p:cNvPicPr>
            <a:picLocks noChangeAspect="1" noChangeArrowheads="1"/>
          </p:cNvPicPr>
          <p:nvPr/>
        </p:nvPicPr>
        <p:blipFill>
          <a:blip r:embed="rId13"/>
          <a:srcRect l="7874" b="23622"/>
          <a:stretch>
            <a:fillRect/>
          </a:stretch>
        </p:blipFill>
        <p:spPr bwMode="auto">
          <a:xfrm>
            <a:off x="-60325" y="2857500"/>
            <a:ext cx="26320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4" descr="F:\удача Кирюхи\4118.jpg"/>
          <p:cNvPicPr>
            <a:picLocks noChangeAspect="1" noChangeArrowheads="1"/>
          </p:cNvPicPr>
          <p:nvPr/>
        </p:nvPicPr>
        <p:blipFill>
          <a:blip r:embed="rId14"/>
          <a:srcRect l="4543"/>
          <a:stretch>
            <a:fillRect/>
          </a:stretch>
        </p:blipFill>
        <p:spPr bwMode="auto">
          <a:xfrm>
            <a:off x="1428750" y="2571750"/>
            <a:ext cx="27209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8" descr="F:\удача Кирюхи\10690078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14750" y="2857500"/>
            <a:ext cx="2165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6" descr="F:\удача Кирюхи\90414_1.jpg"/>
          <p:cNvPicPr>
            <a:picLocks noChangeAspect="1" noChangeArrowheads="1"/>
          </p:cNvPicPr>
          <p:nvPr/>
        </p:nvPicPr>
        <p:blipFill>
          <a:blip r:embed="rId16"/>
          <a:srcRect l="19685" b="11275"/>
          <a:stretch>
            <a:fillRect/>
          </a:stretch>
        </p:blipFill>
        <p:spPr bwMode="auto">
          <a:xfrm>
            <a:off x="1785938" y="4714875"/>
            <a:ext cx="23161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5" descr="F:\удача Кирюхи\637863_637478.jpg"/>
          <p:cNvPicPr>
            <a:picLocks noChangeAspect="1" noChangeArrowheads="1"/>
          </p:cNvPicPr>
          <p:nvPr/>
        </p:nvPicPr>
        <p:blipFill>
          <a:blip r:embed="rId17"/>
          <a:srcRect l="13228"/>
          <a:stretch>
            <a:fillRect/>
          </a:stretch>
        </p:blipFill>
        <p:spPr bwMode="auto">
          <a:xfrm>
            <a:off x="5519738" y="2214563"/>
            <a:ext cx="24892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  <a:scene3d>
            <a:camera prst="orthographicFront"/>
            <a:lightRig rig="harsh" dir="t"/>
          </a:scene3d>
          <a:sp3d>
            <a:bevelT prst="relaxedInset"/>
          </a:sp3d>
        </p:spPr>
        <p:txBody>
          <a:bodyPr>
            <a:sp3d extrusionH="209550" prstMaterial="plastic">
              <a:bevelT w="107950" h="95250" prst="angle"/>
              <a:bevelB w="25400" h="31750" prst="angle"/>
              <a:extrusionClr>
                <a:srgbClr val="BBA20D"/>
              </a:extrusionClr>
              <a:contourClr>
                <a:schemeClr val="tx1"/>
              </a:contourClr>
            </a:sp3d>
          </a:bodyPr>
          <a:lstStyle/>
          <a:p>
            <a:pPr>
              <a:defRPr/>
            </a:pPr>
            <a:r>
              <a:rPr lang="ru-RU" sz="7200" b="1" dirty="0" smtClean="0">
                <a:ln w="25400" cmpd="dbl">
                  <a:solidFill>
                    <a:srgbClr val="93690B"/>
                  </a:solidFill>
                  <a:prstDash val="sysDot"/>
                </a:ln>
                <a:solidFill>
                  <a:srgbClr val="AE9812"/>
                </a:solidFill>
                <a:effectLst>
                  <a:outerShdw blurRad="127000" dist="38100" dir="2700000" sx="103000" sy="103000" algn="tl" rotWithShape="0">
                    <a:prstClr val="black">
                      <a:alpha val="47000"/>
                    </a:prstClr>
                  </a:outerShdw>
                </a:effectLst>
              </a:rPr>
              <a:t>1941-1945</a:t>
            </a:r>
            <a:endParaRPr lang="ru-RU" sz="7200" b="1" dirty="0">
              <a:ln w="25400" cmpd="dbl">
                <a:solidFill>
                  <a:srgbClr val="93690B"/>
                </a:solidFill>
                <a:prstDash val="sysDot"/>
              </a:ln>
              <a:solidFill>
                <a:srgbClr val="AE9812"/>
              </a:solidFill>
              <a:effectLst>
                <a:outerShdw blurRad="127000" dist="38100" dir="2700000" sx="103000" sy="103000" algn="tl" rotWithShape="0">
                  <a:prstClr val="black">
                    <a:alpha val="47000"/>
                  </a:prstClr>
                </a:outerShdw>
              </a:effectLst>
            </a:endParaRPr>
          </a:p>
        </p:txBody>
      </p:sp>
      <p:pic>
        <p:nvPicPr>
          <p:cNvPr id="38929" name="Picture 2" descr="F:\удача Кирюхи\037-1200.jpg"/>
          <p:cNvPicPr>
            <a:picLocks noChangeAspect="1" noChangeArrowheads="1"/>
          </p:cNvPicPr>
          <p:nvPr/>
        </p:nvPicPr>
        <p:blipFill>
          <a:blip r:embed="rId18"/>
          <a:srcRect t="20079"/>
          <a:stretch>
            <a:fillRect/>
          </a:stretch>
        </p:blipFill>
        <p:spPr bwMode="auto">
          <a:xfrm>
            <a:off x="7286625" y="4327525"/>
            <a:ext cx="2146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7" descr="F:\удача Кирюхи\4698_NpAdvHover.jpg"/>
          <p:cNvPicPr>
            <a:picLocks noChangeAspect="1" noChangeArrowheads="1"/>
          </p:cNvPicPr>
          <p:nvPr/>
        </p:nvPicPr>
        <p:blipFill>
          <a:blip r:embed="rId19">
            <a:grayscl/>
          </a:blip>
          <a:srcRect b="16798"/>
          <a:stretch>
            <a:fillRect/>
          </a:stretch>
        </p:blipFill>
        <p:spPr bwMode="auto">
          <a:xfrm>
            <a:off x="5429250" y="4143375"/>
            <a:ext cx="221456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4" descr="F:\удача Кирюхи\x5p2R.jpg"/>
          <p:cNvPicPr>
            <a:picLocks noChangeAspect="1" noChangeArrowheads="1"/>
          </p:cNvPicPr>
          <p:nvPr/>
        </p:nvPicPr>
        <p:blipFill>
          <a:blip r:embed="rId20"/>
          <a:srcRect r="16829"/>
          <a:stretch>
            <a:fillRect/>
          </a:stretch>
        </p:blipFill>
        <p:spPr bwMode="auto">
          <a:xfrm>
            <a:off x="4000500" y="5072063"/>
            <a:ext cx="25003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"/>
          <p:cNvPicPr>
            <a:picLocks noChangeAspect="1" noChangeArrowheads="1"/>
          </p:cNvPicPr>
          <p:nvPr/>
        </p:nvPicPr>
        <p:blipFill>
          <a:blip r:embed="rId21"/>
          <a:srcRect r="3691" b="14281"/>
          <a:stretch>
            <a:fillRect/>
          </a:stretch>
        </p:blipFill>
        <p:spPr bwMode="auto">
          <a:xfrm>
            <a:off x="-214313" y="5072063"/>
            <a:ext cx="1485901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4" descr="Советский танк Т-34-85 прикрывает эвакуацию раненых во время боев за Белград"/>
          <p:cNvPicPr>
            <a:picLocks noChangeAspect="1" noChangeArrowheads="1"/>
          </p:cNvPicPr>
          <p:nvPr/>
        </p:nvPicPr>
        <p:blipFill>
          <a:blip r:embed="rId22"/>
          <a:srcRect t="7339"/>
          <a:stretch>
            <a:fillRect/>
          </a:stretch>
        </p:blipFill>
        <p:spPr bwMode="auto">
          <a:xfrm>
            <a:off x="5643563" y="0"/>
            <a:ext cx="264318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3" descr="F:\удача Кирюхи\678.jpg"/>
          <p:cNvPicPr>
            <a:picLocks noChangeAspect="1" noChangeArrowheads="1"/>
          </p:cNvPicPr>
          <p:nvPr/>
        </p:nvPicPr>
        <p:blipFill>
          <a:blip r:embed="rId23"/>
          <a:srcRect t="10641" r="7442"/>
          <a:stretch>
            <a:fillRect/>
          </a:stretch>
        </p:blipFill>
        <p:spPr bwMode="auto">
          <a:xfrm>
            <a:off x="5000625" y="714375"/>
            <a:ext cx="22574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Рисунок 10" descr="000030"/>
          <p:cNvPicPr>
            <a:picLocks noChangeAspect="1" noChangeArrowheads="1"/>
          </p:cNvPicPr>
          <p:nvPr/>
        </p:nvPicPr>
        <p:blipFill>
          <a:blip r:embed="rId24"/>
          <a:srcRect r="12070" b="12045"/>
          <a:stretch>
            <a:fillRect/>
          </a:stretch>
        </p:blipFill>
        <p:spPr bwMode="auto">
          <a:xfrm>
            <a:off x="8072438" y="0"/>
            <a:ext cx="1419225" cy="22717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8938" name="Берковский - Помните, ребят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91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grayscl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3250"/>
            <a:ext cx="8643938" cy="2357438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898989"/>
                </a:solidFill>
              </a:rPr>
              <a:t/>
            </a:r>
            <a:br>
              <a:rPr lang="ru-RU" sz="2800" smtClean="0">
                <a:solidFill>
                  <a:srgbClr val="898989"/>
                </a:solidFill>
              </a:rPr>
            </a:br>
            <a:r>
              <a:rPr lang="ru-RU" sz="2400" b="1" smtClean="0">
                <a:solidFill>
                  <a:srgbClr val="000000"/>
                </a:solidFill>
              </a:rPr>
              <a:t>В коридоре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первого этажа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школы установлена  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мемориальная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доска. На сером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мраморе золотыми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буквами выбиты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имена воспитанников  школы, погибших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00"/>
                </a:solidFill>
              </a:rPr>
              <a:t>на фронтах Великой Отечественной войны</a:t>
            </a:r>
            <a:r>
              <a:rPr lang="ru-RU" sz="2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8435" name="Подзаголовок 2"/>
          <p:cNvSpPr>
            <a:spLocks/>
          </p:cNvSpPr>
          <p:nvPr/>
        </p:nvSpPr>
        <p:spPr bwMode="auto">
          <a:xfrm>
            <a:off x="5086350" y="0"/>
            <a:ext cx="40576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«Кто они, кем они были, о чем мечтали, где воевали и как погибли, защищая нас, нынешних учеников 45-ой?»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42875"/>
            <a:ext cx="47863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59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82867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2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"/>
            <a:ext cx="5072062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6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"/>
            <a:ext cx="49291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8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40" descr="C:\Documents and Settings\Acer\Рабочий стол\Книга памяти\фото погибших\41-Svirchenko-n.t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14313"/>
            <a:ext cx="500062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8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4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42875"/>
            <a:ext cx="471487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8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75516255_9773251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-180975" y="1588"/>
            <a:ext cx="93249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0482" name="Заголовок 1"/>
          <p:cNvSpPr>
            <a:spLocks/>
          </p:cNvSpPr>
          <p:nvPr/>
        </p:nvSpPr>
        <p:spPr bwMode="auto">
          <a:xfrm>
            <a:off x="3098800" y="414338"/>
            <a:ext cx="47863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latin typeface="Calibri" pitchFamily="34" charset="0"/>
              </a:rPr>
              <a:t>Александр </a:t>
            </a:r>
            <a:br>
              <a:rPr lang="ru-RU" sz="4400" b="1">
                <a:latin typeface="Calibri" pitchFamily="34" charset="0"/>
              </a:rPr>
            </a:br>
            <a:r>
              <a:rPr lang="ru-RU" sz="4400" b="1">
                <a:latin typeface="Calibri" pitchFamily="34" charset="0"/>
              </a:rPr>
              <a:t>Абрамов</a:t>
            </a:r>
          </a:p>
        </p:txBody>
      </p:sp>
      <p:sp>
        <p:nvSpPr>
          <p:cNvPr id="20483" name="Содержимое 2"/>
          <p:cNvSpPr>
            <a:spLocks/>
          </p:cNvSpPr>
          <p:nvPr/>
        </p:nvSpPr>
        <p:spPr bwMode="auto">
          <a:xfrm>
            <a:off x="2879725" y="2244725"/>
            <a:ext cx="68770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       			</a:t>
            </a:r>
            <a:r>
              <a:rPr lang="ru-RU" sz="1600" b="1" i="1">
                <a:latin typeface="Calibri" pitchFamily="34" charset="0"/>
              </a:rPr>
              <a:t>10 февраля 1945 года. </a:t>
            </a:r>
            <a:endParaRPr lang="ru-RU" sz="1600" b="1" i="1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		      </a:t>
            </a:r>
            <a:r>
              <a:rPr lang="ru-RU" sz="1600" b="1" i="1" u="sng">
                <a:latin typeface="Calibri" pitchFamily="34" charset="0"/>
              </a:rPr>
              <a:t>«Здравствуй, дорогая мама!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    		            	</a:t>
            </a:r>
            <a:r>
              <a:rPr lang="ru-RU" sz="1600" b="1" i="1" u="sng">
                <a:latin typeface="Calibri" pitchFamily="34" charset="0"/>
              </a:rPr>
              <a:t>Шлю привет из Восточной Пруссии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       		            </a:t>
            </a:r>
            <a:r>
              <a:rPr lang="ru-RU" sz="1600" b="1" i="1" u="sng">
                <a:latin typeface="Calibri" pitchFamily="34" charset="0"/>
              </a:rPr>
              <a:t>и</a:t>
            </a:r>
            <a:r>
              <a:rPr lang="ru-RU" sz="1600" b="1" i="1" u="sng"/>
              <a:t> </a:t>
            </a:r>
            <a:r>
              <a:rPr lang="ru-RU" sz="1600" b="1" i="1" u="sng">
                <a:latin typeface="Calibri" pitchFamily="34" charset="0"/>
              </a:rPr>
              <a:t>горячо тебя целую!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  			    </a:t>
            </a:r>
            <a:r>
              <a:rPr lang="ru-RU" sz="1600" b="1" i="1" u="sng">
                <a:latin typeface="Calibri" pitchFamily="34" charset="0"/>
              </a:rPr>
              <a:t>Твое письмо я получил вчера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	</a:t>
            </a:r>
            <a:r>
              <a:rPr lang="ru-RU" sz="1600" b="1" i="1" u="sng">
                <a:latin typeface="Calibri" pitchFamily="34" charset="0"/>
              </a:rPr>
              <a:t>и очень был обрадован. Я жив,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       </a:t>
            </a:r>
            <a:r>
              <a:rPr lang="ru-RU" sz="1600" b="1" i="1" u="sng">
                <a:latin typeface="Calibri" pitchFamily="34" charset="0"/>
              </a:rPr>
              <a:t>здоров, того же и вам желаю.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     </a:t>
            </a:r>
            <a:r>
              <a:rPr lang="ru-RU" sz="1600" b="1" i="1" u="sng">
                <a:latin typeface="Calibri" pitchFamily="34" charset="0"/>
              </a:rPr>
              <a:t>Участвовал в боях за город Эльбинг.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   </a:t>
            </a:r>
            <a:r>
              <a:rPr lang="ru-RU" sz="1600" b="1" i="1" u="sng">
                <a:latin typeface="Calibri" pitchFamily="34" charset="0"/>
              </a:rPr>
              <a:t>Отразили крупную контратаку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  </a:t>
            </a:r>
            <a:r>
              <a:rPr lang="ru-RU" sz="1600" b="1" i="1" u="sng">
                <a:latin typeface="Calibri" pitchFamily="34" charset="0"/>
              </a:rPr>
              <a:t>немецких танков – почти  все подбили.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	    </a:t>
            </a:r>
            <a:r>
              <a:rPr lang="ru-RU" sz="1600" b="1" i="1" u="sng">
                <a:latin typeface="Calibri" pitchFamily="34" charset="0"/>
              </a:rPr>
              <a:t>Прошел всю Польшу и большую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             </a:t>
            </a:r>
            <a:r>
              <a:rPr lang="ru-RU" sz="1600" b="1" i="1" u="sng">
                <a:latin typeface="Calibri" pitchFamily="34" charset="0"/>
              </a:rPr>
              <a:t>часть Пруссии… почти до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            </a:t>
            </a:r>
            <a:r>
              <a:rPr lang="ru-RU" sz="1600" b="1" i="1" u="sng">
                <a:latin typeface="Calibri" pitchFamily="34" charset="0"/>
              </a:rPr>
              <a:t>Балтийского моря. </a:t>
            </a:r>
            <a:endParaRPr lang="ru-RU" sz="1600" b="1" i="1" u="sng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 i="1"/>
              <a:t>	           </a:t>
            </a:r>
            <a:r>
              <a:rPr lang="ru-RU" sz="1600" b="1" i="1" u="sng">
                <a:latin typeface="Calibri" pitchFamily="34" charset="0"/>
              </a:rPr>
              <a:t>Окружили всю восточную Пруссию».</a:t>
            </a:r>
          </a:p>
        </p:txBody>
      </p:sp>
      <p:pic>
        <p:nvPicPr>
          <p:cNvPr id="20484" name="Рисунок 4" descr="000037"/>
          <p:cNvPicPr>
            <a:picLocks noChangeAspect="1" noChangeArrowheads="1"/>
          </p:cNvPicPr>
          <p:nvPr/>
        </p:nvPicPr>
        <p:blipFill>
          <a:blip r:embed="rId3">
            <a:lum contrast="-18000"/>
          </a:blip>
          <a:srcRect/>
          <a:stretch>
            <a:fillRect/>
          </a:stretch>
        </p:blipFill>
        <p:spPr bwMode="auto">
          <a:xfrm rot="-434917">
            <a:off x="468313" y="-458788"/>
            <a:ext cx="39592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>
            <a:lum contrast="-30000"/>
          </a:blip>
          <a:srcRect/>
          <a:stretch>
            <a:fillRect/>
          </a:stretch>
        </p:blipFill>
        <p:spPr bwMode="auto">
          <a:xfrm>
            <a:off x="249238" y="2236788"/>
            <a:ext cx="4468812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удача Кирюхи\086.gif"/>
          <p:cNvPicPr>
            <a:picLocks noChangeAspect="1" noChangeArrowheads="1"/>
          </p:cNvPicPr>
          <p:nvPr/>
        </p:nvPicPr>
        <p:blipFill>
          <a:blip r:embed="rId4">
            <a:lum contrast="-24000"/>
          </a:blip>
          <a:srcRect b="19304"/>
          <a:stretch>
            <a:fillRect/>
          </a:stretch>
        </p:blipFill>
        <p:spPr bwMode="auto">
          <a:xfrm>
            <a:off x="500063" y="142875"/>
            <a:ext cx="3748087" cy="2811463"/>
          </a:xfrm>
          <a:prstGeom prst="rect">
            <a:avLst/>
          </a:prstGeom>
          <a:noFill/>
          <a:ln w="28575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Прямоугольник 12"/>
          <p:cNvSpPr>
            <a:spLocks noChangeArrowheads="1"/>
          </p:cNvSpPr>
          <p:nvPr/>
        </p:nvSpPr>
        <p:spPr bwMode="auto">
          <a:xfrm>
            <a:off x="4537075" y="501332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Операция по освобождению польских земель началась в январе 1945 года. Исходным рубежом наступления была Висла. </a:t>
            </a:r>
          </a:p>
        </p:txBody>
      </p:sp>
      <p:pic>
        <p:nvPicPr>
          <p:cNvPr id="21508" name="Picture 1" descr="G:\удача Кирюхи\90414_1.jpg"/>
          <p:cNvPicPr>
            <a:picLocks noChangeAspect="1" noChangeArrowheads="1"/>
          </p:cNvPicPr>
          <p:nvPr/>
        </p:nvPicPr>
        <p:blipFill>
          <a:blip r:embed="rId5">
            <a:lum bright="-4000" contrast="-36000"/>
          </a:blip>
          <a:srcRect b="11275"/>
          <a:stretch>
            <a:fillRect/>
          </a:stretch>
        </p:blipFill>
        <p:spPr bwMode="auto">
          <a:xfrm>
            <a:off x="285750" y="3500438"/>
            <a:ext cx="4394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сканирование0044"/>
          <p:cNvPicPr>
            <a:picLocks noChangeAspect="1" noChangeArrowheads="1"/>
          </p:cNvPicPr>
          <p:nvPr/>
        </p:nvPicPr>
        <p:blipFill>
          <a:blip r:embed="rId6">
            <a:lum contrast="-18000"/>
          </a:blip>
          <a:srcRect/>
          <a:stretch>
            <a:fillRect/>
          </a:stretch>
        </p:blipFill>
        <p:spPr bwMode="auto">
          <a:xfrm>
            <a:off x="5022850" y="692150"/>
            <a:ext cx="343693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44463" y="6302375"/>
            <a:ext cx="478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10.02.1945 г. Эльбинг. Освобождение.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gvoz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36121">
            <a:off x="7807325" y="5718175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сканировани0015"/>
          <p:cNvPicPr>
            <a:picLocks noChangeAspect="1" noChangeArrowheads="1"/>
          </p:cNvPicPr>
          <p:nvPr/>
        </p:nvPicPr>
        <p:blipFill>
          <a:blip r:embed="rId4">
            <a:lum contrast="-36000"/>
          </a:blip>
          <a:srcRect/>
          <a:stretch>
            <a:fillRect/>
          </a:stretch>
        </p:blipFill>
        <p:spPr bwMode="auto">
          <a:xfrm rot="721337">
            <a:off x="468313" y="2852738"/>
            <a:ext cx="30813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000040"/>
          <p:cNvPicPr>
            <a:picLocks noChangeAspect="1" noChangeArrowheads="1"/>
          </p:cNvPicPr>
          <p:nvPr/>
        </p:nvPicPr>
        <p:blipFill>
          <a:blip r:embed="rId5">
            <a:lum contrast="-24000"/>
          </a:blip>
          <a:srcRect/>
          <a:stretch>
            <a:fillRect/>
          </a:stretch>
        </p:blipFill>
        <p:spPr bwMode="auto">
          <a:xfrm>
            <a:off x="4211638" y="2349500"/>
            <a:ext cx="4392612" cy="277495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7" name="Picture 8" descr="сканировани0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675" y="333375"/>
            <a:ext cx="21796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орден кр"/>
          <p:cNvPicPr>
            <a:picLocks noChangeAspect="1" noChangeArrowheads="1"/>
          </p:cNvPicPr>
          <p:nvPr/>
        </p:nvPicPr>
        <p:blipFill>
          <a:blip r:embed="rId7">
            <a:lum bright="10000" contrast="-20000"/>
          </a:blip>
          <a:srcRect/>
          <a:stretch>
            <a:fillRect/>
          </a:stretch>
        </p:blipFill>
        <p:spPr bwMode="auto">
          <a:xfrm>
            <a:off x="334963" y="3733800"/>
            <a:ext cx="4921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2771775" y="622300"/>
            <a:ext cx="5543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Абрамов Александр окончил школу в 1938 году. Был призван в Красную Армию. Участвовал в Финской войне.</a:t>
            </a: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3635375" y="5391150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Погиб 13 марта 1945 года у населенного пункта Гросс Гольмкан.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2771775" y="1557338"/>
            <a:ext cx="5976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Прошел всю Великую Отечественную войну с боями.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50825" y="577850"/>
            <a:ext cx="4500563" cy="1411288"/>
          </a:xfrm>
        </p:spPr>
        <p:txBody>
          <a:bodyPr/>
          <a:lstStyle/>
          <a:p>
            <a:pPr eaLnBrk="1" hangingPunct="1"/>
            <a:r>
              <a:rPr lang="ru-RU" b="1" smtClean="0"/>
              <a:t>Виктор Абрамов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4572000" y="581025"/>
            <a:ext cx="43926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В 1940-ом году окончил 7 классов. В ноябре 1943 года добровольцем вступил в ряды Красной Армии. </a:t>
            </a:r>
          </a:p>
          <a:p>
            <a:pPr algn="r">
              <a:spcBef>
                <a:spcPct val="50000"/>
              </a:spcBef>
            </a:pPr>
            <a:endParaRPr lang="ru-RU" sz="2000" b="1">
              <a:solidFill>
                <a:srgbClr val="663300"/>
              </a:solidFill>
            </a:endParaRPr>
          </a:p>
        </p:txBody>
      </p:sp>
      <p:pic>
        <p:nvPicPr>
          <p:cNvPr id="3075" name="Рисунок 5" descr="00000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42910" y="3643314"/>
            <a:ext cx="3643338" cy="256301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Рисунок12"/>
          <p:cNvPicPr>
            <a:picLocks noChangeAspect="1" noChangeArrowheads="1"/>
          </p:cNvPicPr>
          <p:nvPr/>
        </p:nvPicPr>
        <p:blipFill>
          <a:blip r:embed="rId4">
            <a:lum contrast="-18000"/>
          </a:blip>
          <a:srcRect/>
          <a:stretch>
            <a:fillRect/>
          </a:stretch>
        </p:blipFill>
        <p:spPr bwMode="auto">
          <a:xfrm>
            <a:off x="539750" y="333375"/>
            <a:ext cx="45370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6373813" y="5241925"/>
            <a:ext cx="2735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Операция «Багратион»</a:t>
            </a:r>
          </a:p>
        </p:txBody>
      </p:sp>
      <p:pic>
        <p:nvPicPr>
          <p:cNvPr id="25604" name="Picture 8" descr="сканирован0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0325">
            <a:off x="4795838" y="404813"/>
            <a:ext cx="4384675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000055_692182_Bagration3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323850" y="3783013"/>
            <a:ext cx="5976938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bgnjghj"/>
          <p:cNvPicPr>
            <a:picLocks noChangeAspect="1" noChangeArrowheads="1"/>
          </p:cNvPicPr>
          <p:nvPr/>
        </p:nvPicPr>
        <p:blipFill>
          <a:blip r:embed="rId3">
            <a:lum bright="-14000" contrast="-30000"/>
          </a:blip>
          <a:srcRect/>
          <a:stretch>
            <a:fillRect/>
          </a:stretch>
        </p:blipFill>
        <p:spPr bwMode="auto">
          <a:xfrm>
            <a:off x="250825" y="476250"/>
            <a:ext cx="38163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сканировани0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33375"/>
            <a:ext cx="439261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братская могила 22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827088" y="4437063"/>
            <a:ext cx="29527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07950" y="2852738"/>
            <a:ext cx="41751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В боях за Каунас в августе 1944 года пал смертью храбрых 18-ти летний ефрейтор .. </a:t>
            </a:r>
            <a:endParaRPr lang="ru-RU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211638" y="5157788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/>
              <a:t>Похоронен на братском кладбище в посёлке Вепрей.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4500563" y="4184650"/>
            <a:ext cx="4033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.. Абрамов Виктор Иванович.</a:t>
            </a:r>
          </a:p>
        </p:txBody>
      </p:sp>
      <p:pic>
        <p:nvPicPr>
          <p:cNvPr id="27656" name="Picture 12" descr="gvoz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036121">
            <a:off x="7807325" y="5718175"/>
            <a:ext cx="18049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pic_33"/>
          <p:cNvPicPr>
            <a:picLocks noChangeAspect="1" noChangeArrowheads="1"/>
          </p:cNvPicPr>
          <p:nvPr/>
        </p:nvPicPr>
        <p:blipFill>
          <a:blip r:embed="rId2">
            <a:lum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3"/>
          <p:cNvSpPr>
            <a:spLocks/>
          </p:cNvSpPr>
          <p:nvPr/>
        </p:nvSpPr>
        <p:spPr bwMode="auto">
          <a:xfrm>
            <a:off x="214313" y="642938"/>
            <a:ext cx="59896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b="1">
                <a:latin typeface="Calibri" pitchFamily="34" charset="0"/>
              </a:rPr>
              <a:t>Кано Владимир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348038" y="5445125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/>
              <a:t>В канун войны окончил 9 классов. 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995738" y="5803900"/>
            <a:ext cx="496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/>
              <a:t>В армию ушел добровольцем.</a:t>
            </a:r>
          </a:p>
        </p:txBody>
      </p:sp>
      <p:pic>
        <p:nvPicPr>
          <p:cNvPr id="28677" name="Рисунок 22"/>
          <p:cNvPicPr>
            <a:picLocks noChangeArrowheads="1"/>
          </p:cNvPicPr>
          <p:nvPr/>
        </p:nvPicPr>
        <p:blipFill>
          <a:blip r:embed="rId3">
            <a:lum contrast="-24000"/>
          </a:blip>
          <a:srcRect/>
          <a:stretch>
            <a:fillRect/>
          </a:stretch>
        </p:blipFill>
        <p:spPr bwMode="auto">
          <a:xfrm>
            <a:off x="5715000" y="142875"/>
            <a:ext cx="19383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369</Words>
  <Application>Microsoft Office PowerPoint</Application>
  <PresentationFormat>On-screen Show (4:3)</PresentationFormat>
  <Paragraphs>68</Paragraphs>
  <Slides>25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Виктор Абрамов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Свирченко Коммунар</vt:lpstr>
      <vt:lpstr>Слайд 15</vt:lpstr>
      <vt:lpstr>Егоров Владислав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«Живые павшим обязаны вечно! Имя ваше бессмертно, память о Вас переживет века».</dc:title>
  <dc:creator>Dima</dc:creator>
  <cp:lastModifiedBy>Музей</cp:lastModifiedBy>
  <cp:revision>141</cp:revision>
  <dcterms:created xsi:type="dcterms:W3CDTF">2011-12-06T16:28:27Z</dcterms:created>
  <dcterms:modified xsi:type="dcterms:W3CDTF">2013-12-05T09:04:45Z</dcterms:modified>
</cp:coreProperties>
</file>