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57" r:id="rId4"/>
    <p:sldId id="267" r:id="rId5"/>
    <p:sldId id="263" r:id="rId6"/>
    <p:sldId id="269" r:id="rId7"/>
    <p:sldId id="268" r:id="rId8"/>
    <p:sldId id="261" r:id="rId9"/>
    <p:sldId id="270" r:id="rId10"/>
    <p:sldId id="264" r:id="rId11"/>
    <p:sldId id="258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572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36E9D-2B69-47BF-9174-A721A17F8EC9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EBF3-C638-4F4C-9408-37DAAF3482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76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EBF3-C638-4F4C-9408-37DAAF34829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384884"/>
            <a:ext cx="5990780" cy="447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 descr="vfr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7245" y="3411513"/>
            <a:ext cx="1720439" cy="3401863"/>
          </a:xfrm>
          <a:prstGeom prst="rect">
            <a:avLst/>
          </a:prstGeom>
        </p:spPr>
      </p:pic>
      <p:pic>
        <p:nvPicPr>
          <p:cNvPr id="13" name="Рисунок 12" descr="vfr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1105670" y="4274283"/>
            <a:ext cx="1765571" cy="3401863"/>
          </a:xfrm>
          <a:prstGeom prst="rect">
            <a:avLst/>
          </a:prstGeom>
        </p:spPr>
      </p:pic>
      <p:pic>
        <p:nvPicPr>
          <p:cNvPr id="14" name="Рисунок 13" descr="0_8e311_6aba0cd4_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5516" y="5409220"/>
            <a:ext cx="1428750" cy="12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7521" y="4445226"/>
            <a:ext cx="2366247" cy="241277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wallpaperinhd.net/file/9853/2880x1800/stretch/brick-(1920x1200)-wallpaper-4.jp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5919" y="1245729"/>
            <a:ext cx="409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МБОУ «Гимназия г. Навашино»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502" y="1772816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Monotype Corsiva" pitchFamily="66" charset="0"/>
              </a:rPr>
              <a:t/>
            </a:r>
            <a:br>
              <a:rPr lang="ru-RU" sz="4800" b="1" dirty="0" smtClean="0">
                <a:latin typeface="Monotype Corsiva" pitchFamily="66" charset="0"/>
              </a:rPr>
            </a:br>
            <a:r>
              <a:rPr lang="ru-RU" sz="4800" b="1" dirty="0" smtClean="0">
                <a:latin typeface="Monotype Corsiva" pitchFamily="66" charset="0"/>
              </a:rPr>
              <a:t>«</a:t>
            </a:r>
            <a:r>
              <a:rPr lang="ru-RU" sz="4800" b="1" dirty="0" smtClean="0">
                <a:latin typeface="Monotype Corsiva" pitchFamily="66" charset="0"/>
              </a:rPr>
              <a:t>Мой дедушка – герой »</a:t>
            </a:r>
            <a:endParaRPr lang="ru-RU" sz="48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4395506"/>
            <a:ext cx="516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Monotype Corsiva" pitchFamily="66" charset="0"/>
              </a:rPr>
              <a:t>Выполнила: Фурсова Екатерина, </a:t>
            </a:r>
            <a:r>
              <a:rPr lang="ru-RU" sz="2400" b="1" dirty="0" smtClean="0">
                <a:latin typeface="Monotype Corsiva" pitchFamily="66" charset="0"/>
              </a:rPr>
              <a:t>3 </a:t>
            </a:r>
            <a:r>
              <a:rPr lang="ru-RU" sz="2400" b="1" dirty="0" smtClean="0">
                <a:latin typeface="Monotype Corsiva" pitchFamily="66" charset="0"/>
              </a:rPr>
              <a:t>класс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esktop\Катя дедушка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016731"/>
            <a:ext cx="6810462" cy="2231755"/>
          </a:xfrm>
          <a:prstGeom prst="rect">
            <a:avLst/>
          </a:prstGeom>
          <a:noFill/>
          <a:ln w="57150">
            <a:solidFill>
              <a:srgbClr val="9900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3753035"/>
            <a:ext cx="69487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     А в апреле 1985 года 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– 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Орденом «Отечественной 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войны </a:t>
            </a:r>
            <a:r>
              <a:rPr lang="en-US" sz="2400" b="1" dirty="0" smtClean="0">
                <a:latin typeface="Monotype Corsiva" pitchFamily="66" charset="0"/>
                <a:cs typeface="Times New Roman" pitchFamily="18" charset="0"/>
              </a:rPr>
              <a:t>I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 степени». </a:t>
            </a:r>
          </a:p>
          <a:p>
            <a:pPr algn="just"/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    Есть у дедушки медаль «За победу над Германией» и орден «Слава </a:t>
            </a:r>
            <a:r>
              <a:rPr lang="en-US" sz="2400" b="1" dirty="0" smtClean="0">
                <a:latin typeface="Monotype Corsiva" pitchFamily="66" charset="0"/>
                <a:cs typeface="Times New Roman" pitchFamily="18" charset="0"/>
              </a:rPr>
              <a:t>III 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степени», юбилейные награды.</a:t>
            </a:r>
            <a:r>
              <a:rPr lang="en-US" sz="2400" b="1" dirty="0" smtClean="0">
                <a:latin typeface="Monotype Corsiva" pitchFamily="66" charset="0"/>
                <a:cs typeface="Times New Roman" pitchFamily="18" charset="0"/>
              </a:rPr>
              <a:t> </a:t>
            </a:r>
            <a:endParaRPr lang="en-US" sz="2400" b="1" dirty="0">
              <a:latin typeface="Monotype Corsiva" pitchFamily="66" charset="0"/>
              <a:cs typeface="Times New Roman" pitchFamily="18" charset="0"/>
            </a:endParaRP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435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endParaRPr lang="ru-RU" dirty="0"/>
          </a:p>
        </p:txBody>
      </p:sp>
      <p:pic>
        <p:nvPicPr>
          <p:cNvPr id="6" name="Picture 2" descr="C:\Users\Ирина\Desktop\Катя дедушка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5157515" cy="3920791"/>
          </a:xfrm>
          <a:prstGeom prst="round2DiagRect">
            <a:avLst/>
          </a:prstGeom>
          <a:noFill/>
          <a:ln w="57150">
            <a:solidFill>
              <a:srgbClr val="9900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5298896"/>
            <a:ext cx="421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Награды дедушки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4011940"/>
            <a:ext cx="3596283" cy="177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908720"/>
            <a:ext cx="69487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Monotype Corsiva" pitchFamily="66" charset="0"/>
              </a:rPr>
              <a:t>     И </a:t>
            </a:r>
            <a:r>
              <a:rPr lang="ru-RU" sz="2400" b="1" i="1" dirty="0">
                <a:latin typeface="Monotype Corsiva" pitchFamily="66" charset="0"/>
              </a:rPr>
              <a:t>пусть моего </a:t>
            </a:r>
            <a:r>
              <a:rPr lang="ru-RU" sz="2400" b="1" i="1" dirty="0" smtClean="0">
                <a:latin typeface="Monotype Corsiva" pitchFamily="66" charset="0"/>
              </a:rPr>
              <a:t>дедушки </a:t>
            </a:r>
            <a:r>
              <a:rPr lang="ru-RU" sz="2400" b="1" i="1" dirty="0">
                <a:latin typeface="Monotype Corsiva" pitchFamily="66" charset="0"/>
              </a:rPr>
              <a:t>уже нет в живых, и </a:t>
            </a:r>
            <a:r>
              <a:rPr lang="ru-RU" sz="2400" b="1" i="1" dirty="0" smtClean="0">
                <a:latin typeface="Monotype Corsiva" pitchFamily="66" charset="0"/>
              </a:rPr>
              <a:t>видела </a:t>
            </a:r>
            <a:r>
              <a:rPr lang="ru-RU" sz="2400" b="1" i="1" dirty="0">
                <a:latin typeface="Monotype Corsiva" pitchFamily="66" charset="0"/>
              </a:rPr>
              <a:t>я его только на фотографиях, но память о нем будет  жить в моем сердце. </a:t>
            </a:r>
            <a:endParaRPr lang="ru-RU" sz="2400" b="1" i="1" dirty="0" smtClean="0">
              <a:latin typeface="Monotype Corsiva" pitchFamily="66" charset="0"/>
            </a:endParaRPr>
          </a:p>
          <a:p>
            <a:pPr algn="just"/>
            <a:r>
              <a:rPr lang="ru-RU" sz="2400" b="1" i="1" dirty="0">
                <a:latin typeface="Monotype Corsiva" pitchFamily="66" charset="0"/>
              </a:rPr>
              <a:t> </a:t>
            </a:r>
            <a:r>
              <a:rPr lang="ru-RU" sz="2400" b="1" i="1" dirty="0" smtClean="0">
                <a:latin typeface="Monotype Corsiva" pitchFamily="66" charset="0"/>
              </a:rPr>
              <a:t>    Мы  </a:t>
            </a:r>
            <a:r>
              <a:rPr lang="ru-RU" sz="2400" b="1" i="1" dirty="0">
                <a:latin typeface="Monotype Corsiva" pitchFamily="66" charset="0"/>
              </a:rPr>
              <a:t>не должны забывать тех, кому обязаны своими жизнями под этим чистым небом и теплым солнцем.</a:t>
            </a:r>
          </a:p>
          <a:p>
            <a:pPr algn="just"/>
            <a:r>
              <a:rPr lang="ru-RU" sz="2400" b="1" i="1" dirty="0" smtClean="0">
                <a:latin typeface="Monotype Corsiva" pitchFamily="66" charset="0"/>
              </a:rPr>
              <a:t>     Я </a:t>
            </a:r>
            <a:r>
              <a:rPr lang="ru-RU" sz="2400" b="1" i="1" dirty="0">
                <a:latin typeface="Monotype Corsiva" pitchFamily="66" charset="0"/>
              </a:rPr>
              <a:t>горжусь своим </a:t>
            </a:r>
            <a:r>
              <a:rPr lang="ru-RU" sz="2400" b="1" i="1" dirty="0" smtClean="0">
                <a:latin typeface="Monotype Corsiva" pitchFamily="66" charset="0"/>
              </a:rPr>
              <a:t>дедушкой </a:t>
            </a:r>
            <a:r>
              <a:rPr lang="ru-RU" sz="2400" b="1" i="1" dirty="0">
                <a:latin typeface="Monotype Corsiva" pitchFamily="66" charset="0"/>
              </a:rPr>
              <a:t>и считаю, что он настоящий герой!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3" name="Picture 2" descr="C:\Users\user\Desktop\0_8a1ee_df023c1e_XL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31740" y="4761146"/>
            <a:ext cx="6483775" cy="168671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455876" y="3392996"/>
            <a:ext cx="31680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Monotype Corsiva" pitchFamily="66" charset="0"/>
              </a:rPr>
              <a:t>Давно войны той нет,</a:t>
            </a:r>
          </a:p>
          <a:p>
            <a:pPr algn="just"/>
            <a:r>
              <a:rPr lang="ru-RU" sz="2400" b="1" dirty="0">
                <a:latin typeface="Monotype Corsiva" pitchFamily="66" charset="0"/>
              </a:rPr>
              <a:t>Но в памяти она,</a:t>
            </a:r>
          </a:p>
          <a:p>
            <a:pPr algn="just"/>
            <a:r>
              <a:rPr lang="ru-RU" sz="2400" b="1" dirty="0">
                <a:latin typeface="Monotype Corsiva" pitchFamily="66" charset="0"/>
              </a:rPr>
              <a:t>Бойцов, таких </a:t>
            </a:r>
            <a:r>
              <a:rPr lang="ru-RU" sz="2400" b="1" dirty="0" smtClean="0">
                <a:latin typeface="Monotype Corsiva" pitchFamily="66" charset="0"/>
              </a:rPr>
              <a:t>,как </a:t>
            </a:r>
            <a:r>
              <a:rPr lang="ru-RU" sz="2400" b="1" dirty="0">
                <a:latin typeface="Monotype Corsiva" pitchFamily="66" charset="0"/>
              </a:rPr>
              <a:t>дед,</a:t>
            </a:r>
          </a:p>
          <a:p>
            <a:pPr algn="just"/>
            <a:r>
              <a:rPr lang="ru-RU" sz="2400" b="1" dirty="0">
                <a:latin typeface="Monotype Corsiva" pitchFamily="66" charset="0"/>
              </a:rPr>
              <a:t>Не забывай, страна!</a:t>
            </a:r>
          </a:p>
        </p:txBody>
      </p:sp>
    </p:spTree>
    <p:extLst>
      <p:ext uri="{BB962C8B-B14F-4D97-AF65-F5344CB8AC3E}">
        <p14:creationId xmlns:p14="http://schemas.microsoft.com/office/powerpoint/2010/main" val="9049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Ирина\Desktop\Катя дедушка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0748"/>
            <a:ext cx="3228975" cy="4200525"/>
          </a:xfrm>
          <a:prstGeom prst="round2DiagRect">
            <a:avLst/>
          </a:prstGeom>
          <a:noFill/>
          <a:ln w="57150">
            <a:solidFill>
              <a:srgbClr val="9900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177763" y="1801032"/>
            <a:ext cx="363640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ru-RU" sz="2400" b="1" dirty="0">
                <a:latin typeface="Monotype Corsiva" pitchFamily="66" charset="0"/>
              </a:rPr>
              <a:t>     Давайте познакомимся! Меня зовут  </a:t>
            </a:r>
            <a:r>
              <a:rPr lang="ru-RU" sz="2400" b="1" dirty="0" smtClean="0">
                <a:latin typeface="Monotype Corsiva" pitchFamily="66" charset="0"/>
              </a:rPr>
              <a:t>Фурсова Екатерина. </a:t>
            </a:r>
            <a:endParaRPr lang="ru-RU" sz="2400" b="1" dirty="0">
              <a:latin typeface="Monotype Corsiva" pitchFamily="66" charset="0"/>
            </a:endParaRPr>
          </a:p>
          <a:p>
            <a:pPr algn="just" eaLnBrk="1" hangingPunct="1"/>
            <a:r>
              <a:rPr lang="ru-RU" sz="2400" b="1" dirty="0">
                <a:latin typeface="Monotype Corsiva" pitchFamily="66" charset="0"/>
              </a:rPr>
              <a:t>     Я учусь в </a:t>
            </a:r>
            <a:r>
              <a:rPr lang="ru-RU" sz="2400" b="1" dirty="0" smtClean="0">
                <a:latin typeface="Monotype Corsiva" pitchFamily="66" charset="0"/>
              </a:rPr>
              <a:t>3 </a:t>
            </a:r>
            <a:r>
              <a:rPr lang="ru-RU" sz="2400" b="1" dirty="0">
                <a:latin typeface="Monotype Corsiva" pitchFamily="66" charset="0"/>
              </a:rPr>
              <a:t>классе МБОУ «Гимназия г. Навашино».</a:t>
            </a:r>
          </a:p>
          <a:p>
            <a:pPr algn="just" eaLnBrk="1" hangingPunct="1"/>
            <a:r>
              <a:rPr lang="ru-RU" sz="2400" b="1" dirty="0">
                <a:latin typeface="Monotype Corsiva" pitchFamily="66" charset="0"/>
              </a:rPr>
              <a:t>     </a:t>
            </a:r>
          </a:p>
        </p:txBody>
      </p:sp>
      <p:pic>
        <p:nvPicPr>
          <p:cNvPr id="5" name="Picture 2" descr="http://belinskogo.kh.ua/content/images/upload/georg_lenta_men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2201">
            <a:off x="1300898" y="3994297"/>
            <a:ext cx="4564090" cy="151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3588" y="914997"/>
            <a:ext cx="74528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Monotype Corsiva" pitchFamily="66" charset="0"/>
              </a:rPr>
              <a:t>     С </a:t>
            </a:r>
            <a:r>
              <a:rPr lang="ru-RU" sz="2400" b="1" dirty="0">
                <a:latin typeface="Monotype Corsiva" pitchFamily="66" charset="0"/>
              </a:rPr>
              <a:t>каждым годом все дальше и дальше от нас героические и трагические годы Великой </a:t>
            </a:r>
            <a:r>
              <a:rPr lang="ru-RU" sz="2400" b="1" dirty="0" smtClean="0">
                <a:latin typeface="Monotype Corsiva" pitchFamily="66" charset="0"/>
              </a:rPr>
              <a:t>Отечественной войны</a:t>
            </a:r>
            <a:r>
              <a:rPr lang="ru-RU" sz="2400" b="1" dirty="0">
                <a:latin typeface="Monotype Corsiva" pitchFamily="66" charset="0"/>
              </a:rPr>
              <a:t>. Эта война была одним из самых тяжких испытаний, которые с честью выдержала наша страна. Каждый год отмечаем мы День Великой Победы, день святой народной памяти, отдаём дань уважения людям, которые воевали и победили</a:t>
            </a:r>
            <a:r>
              <a:rPr lang="ru-RU" sz="2400" b="1" dirty="0" smtClean="0">
                <a:latin typeface="Monotype Corsiva" pitchFamily="66" charset="0"/>
              </a:rPr>
              <a:t>.</a:t>
            </a:r>
          </a:p>
          <a:p>
            <a:pPr algn="just"/>
            <a:r>
              <a:rPr lang="ru-RU" sz="2400" b="1" dirty="0" smtClean="0">
                <a:latin typeface="Monotype Corsiva" pitchFamily="66" charset="0"/>
              </a:rPr>
              <a:t>     Война</a:t>
            </a:r>
            <a:r>
              <a:rPr lang="ru-RU" sz="2400" b="1" dirty="0">
                <a:latin typeface="Monotype Corsiva" pitchFamily="66" charset="0"/>
              </a:rPr>
              <a:t>… Что это такое, знает лишь тот, кто прошел её всю от начала до конца. Она постучалась в каждый дом: тысячи людей прошли сквозь горнило войны, испытали ужасные мучения, но они выстояли и победили</a:t>
            </a:r>
            <a:r>
              <a:rPr lang="ru-RU" sz="2400" b="1" dirty="0" smtClean="0">
                <a:latin typeface="Monotype Corsiva" pitchFamily="66" charset="0"/>
              </a:rPr>
              <a:t>.</a:t>
            </a:r>
          </a:p>
          <a:p>
            <a:pPr algn="just"/>
            <a:r>
              <a:rPr lang="ru-RU" sz="2400" b="1" dirty="0" smtClean="0">
                <a:latin typeface="Monotype Corsiva" pitchFamily="66" charset="0"/>
              </a:rPr>
              <a:t>     </a:t>
            </a:r>
            <a:r>
              <a:rPr lang="ru-RU" sz="2400" b="1" dirty="0">
                <a:latin typeface="Monotype Corsiva" pitchFamily="66" charset="0"/>
              </a:rPr>
              <a:t> Я родилась в счастливое, мирное время, но я много слышала о войне, ведь горе и беда не обошли стороной и моих родных и близких. Был на фронте и отец моего </a:t>
            </a:r>
            <a:r>
              <a:rPr lang="ru-RU" sz="2400" b="1" dirty="0" smtClean="0">
                <a:latin typeface="Monotype Corsiva" pitchFamily="66" charset="0"/>
              </a:rPr>
              <a:t>папы, мой </a:t>
            </a:r>
            <a:r>
              <a:rPr lang="ru-RU" sz="2400" b="1" dirty="0">
                <a:latin typeface="Monotype Corsiva" pitchFamily="66" charset="0"/>
              </a:rPr>
              <a:t>родной </a:t>
            </a:r>
            <a:r>
              <a:rPr lang="ru-RU" sz="2400" b="1" dirty="0" smtClean="0">
                <a:latin typeface="Monotype Corsiva" pitchFamily="66" charset="0"/>
              </a:rPr>
              <a:t>дедушка, Фурсов </a:t>
            </a:r>
            <a:r>
              <a:rPr lang="ru-RU" sz="2400" b="1" dirty="0">
                <a:latin typeface="Monotype Corsiva" pitchFamily="66" charset="0"/>
              </a:rPr>
              <a:t>Николай Павлович.</a:t>
            </a:r>
          </a:p>
          <a:p>
            <a:pPr algn="just"/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31740" y="4694372"/>
            <a:ext cx="6228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Monotype Corsiva" pitchFamily="66" charset="0"/>
              </a:rPr>
              <a:t>     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4" name="Picture 2" descr="C:\Users\Ирина\Desktop\Катя дедушка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274107" cy="4455178"/>
          </a:xfrm>
          <a:prstGeom prst="round2DiagRect">
            <a:avLst/>
          </a:prstGeom>
          <a:noFill/>
          <a:ln w="57150">
            <a:solidFill>
              <a:srgbClr val="9900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1808820"/>
            <a:ext cx="34923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Monotype Corsiva" pitchFamily="66" charset="0"/>
              </a:rPr>
              <a:t>     Не </a:t>
            </a:r>
            <a:r>
              <a:rPr lang="ru-RU" sz="2400" b="1" dirty="0">
                <a:latin typeface="Monotype Corsiva" pitchFamily="66" charset="0"/>
              </a:rPr>
              <a:t>у всех ребят нашего класса есть </a:t>
            </a:r>
            <a:r>
              <a:rPr lang="ru-RU" sz="2400" b="1" dirty="0" smtClean="0">
                <a:latin typeface="Monotype Corsiva" pitchFamily="66" charset="0"/>
              </a:rPr>
              <a:t>дедушки </a:t>
            </a:r>
            <a:r>
              <a:rPr lang="ru-RU" sz="2400" b="1" dirty="0">
                <a:latin typeface="Monotype Corsiva" pitchFamily="66" charset="0"/>
              </a:rPr>
              <a:t>– </a:t>
            </a:r>
            <a:r>
              <a:rPr lang="ru-RU" sz="2400" b="1" dirty="0" smtClean="0">
                <a:latin typeface="Monotype Corsiva" pitchFamily="66" charset="0"/>
              </a:rPr>
              <a:t>фронтовики</a:t>
            </a:r>
            <a:r>
              <a:rPr lang="ru-RU" sz="2400" b="1" dirty="0">
                <a:latin typeface="Monotype Corsiva" pitchFamily="66" charset="0"/>
              </a:rPr>
              <a:t>. А мой дед защищал нашу Родину! </a:t>
            </a:r>
            <a:endParaRPr lang="ru-RU" sz="2400" b="1" dirty="0" smtClean="0">
              <a:latin typeface="Monotype Corsiva" pitchFamily="66" charset="0"/>
            </a:endParaRPr>
          </a:p>
          <a:p>
            <a:pPr algn="just"/>
            <a:r>
              <a:rPr lang="ru-RU" sz="2400" b="1" dirty="0" smtClean="0">
                <a:latin typeface="Monotype Corsiva" pitchFamily="66" charset="0"/>
              </a:rPr>
              <a:t>     Теперь </a:t>
            </a:r>
            <a:r>
              <a:rPr lang="ru-RU" sz="2400" b="1" dirty="0">
                <a:latin typeface="Monotype Corsiva" pitchFamily="66" charset="0"/>
              </a:rPr>
              <a:t>о нем узнают мои друзья</a:t>
            </a:r>
            <a:r>
              <a:rPr lang="ru-RU" sz="2400" b="1" dirty="0" smtClean="0">
                <a:latin typeface="Monotype Corsiva" pitchFamily="66" charset="0"/>
              </a:rPr>
              <a:t>, подружки, </a:t>
            </a:r>
            <a:r>
              <a:rPr lang="ru-RU" sz="2400" b="1" dirty="0">
                <a:latin typeface="Monotype Corsiva" pitchFamily="66" charset="0"/>
              </a:rPr>
              <a:t>мои одноклассники!</a:t>
            </a:r>
          </a:p>
        </p:txBody>
      </p:sp>
      <p:pic>
        <p:nvPicPr>
          <p:cNvPr id="7" name="Picture 2" descr="E:\Мои документы\сканирование\праздники\9 мая оформление\0e73f849536b728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51525"/>
            <a:ext cx="2194207" cy="18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endParaRPr lang="ru-RU" dirty="0"/>
          </a:p>
        </p:txBody>
      </p:sp>
      <p:pic>
        <p:nvPicPr>
          <p:cNvPr id="5" name="Picture 2" descr="C:\Users\Ирина\Desktop\Катя дедушка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88" y="1016732"/>
            <a:ext cx="3867883" cy="2788249"/>
          </a:xfrm>
          <a:prstGeom prst="round2DiagRect">
            <a:avLst/>
          </a:prstGeom>
          <a:noFill/>
          <a:ln w="57150">
            <a:solidFill>
              <a:srgbClr val="9900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00768" y="3939294"/>
            <a:ext cx="7524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Monotype Corsiva" pitchFamily="66" charset="0"/>
              </a:rPr>
              <a:t>     Я </a:t>
            </a:r>
            <a:r>
              <a:rPr lang="ru-RU" sz="2400" b="1" dirty="0">
                <a:latin typeface="Monotype Corsiva" pitchFamily="66" charset="0"/>
              </a:rPr>
              <a:t>знаю о </a:t>
            </a:r>
            <a:r>
              <a:rPr lang="ru-RU" sz="2400" b="1" dirty="0" smtClean="0">
                <a:latin typeface="Monotype Corsiva" pitchFamily="66" charset="0"/>
              </a:rPr>
              <a:t>нем </a:t>
            </a:r>
            <a:r>
              <a:rPr lang="ru-RU" sz="2400" b="1" dirty="0">
                <a:latin typeface="Monotype Corsiva" pitchFamily="66" charset="0"/>
              </a:rPr>
              <a:t>в основном из рассказов </a:t>
            </a:r>
            <a:r>
              <a:rPr lang="ru-RU" sz="2400" b="1" dirty="0" smtClean="0">
                <a:latin typeface="Monotype Corsiva" pitchFamily="66" charset="0"/>
              </a:rPr>
              <a:t>моего папы. Дедушка </a:t>
            </a:r>
            <a:r>
              <a:rPr lang="ru-RU" sz="2400" b="1" dirty="0">
                <a:latin typeface="Monotype Corsiva" pitchFamily="66" charset="0"/>
              </a:rPr>
              <a:t>ушел из жизни, когда </a:t>
            </a:r>
            <a:r>
              <a:rPr lang="ru-RU" sz="2400" b="1" dirty="0" smtClean="0">
                <a:latin typeface="Monotype Corsiva" pitchFamily="66" charset="0"/>
              </a:rPr>
              <a:t>папе было 14 лет. </a:t>
            </a:r>
            <a:r>
              <a:rPr lang="ru-RU" sz="2400" b="1" dirty="0">
                <a:latin typeface="Monotype Corsiva" pitchFamily="66" charset="0"/>
              </a:rPr>
              <a:t>Я, конечно, не </a:t>
            </a:r>
            <a:r>
              <a:rPr lang="ru-RU" sz="2400" b="1" dirty="0" smtClean="0">
                <a:latin typeface="Monotype Corsiva" pitchFamily="66" charset="0"/>
              </a:rPr>
              <a:t>знаю </a:t>
            </a:r>
            <a:r>
              <a:rPr lang="ru-RU" sz="2400" b="1" dirty="0">
                <a:latin typeface="Monotype Corsiva" pitchFamily="66" charset="0"/>
              </a:rPr>
              <a:t>как он выглядел, но его присутствие в моей жизни я ощущаю постоянно. </a:t>
            </a:r>
            <a:r>
              <a:rPr lang="ru-RU" sz="2400" b="1" dirty="0" smtClean="0">
                <a:latin typeface="Monotype Corsiva" pitchFamily="66" charset="0"/>
              </a:rPr>
              <a:t>Мой папа </a:t>
            </a:r>
            <a:r>
              <a:rPr lang="ru-RU" sz="2400" b="1" dirty="0">
                <a:latin typeface="Monotype Corsiva" pitchFamily="66" charset="0"/>
              </a:rPr>
              <a:t>часто </a:t>
            </a:r>
            <a:r>
              <a:rPr lang="ru-RU" sz="2400" b="1" dirty="0" smtClean="0">
                <a:latin typeface="Monotype Corsiva" pitchFamily="66" charset="0"/>
              </a:rPr>
              <a:t>показывает </a:t>
            </a:r>
            <a:r>
              <a:rPr lang="ru-RU" sz="2400" b="1" dirty="0">
                <a:latin typeface="Monotype Corsiva" pitchFamily="66" charset="0"/>
              </a:rPr>
              <a:t>мне </a:t>
            </a:r>
            <a:r>
              <a:rPr lang="ru-RU" sz="2400" b="1" dirty="0" smtClean="0">
                <a:latin typeface="Monotype Corsiva" pitchFamily="66" charset="0"/>
              </a:rPr>
              <a:t>старые </a:t>
            </a:r>
            <a:r>
              <a:rPr lang="ru-RU" sz="2400" b="1" dirty="0">
                <a:latin typeface="Monotype Corsiva" pitchFamily="66" charset="0"/>
              </a:rPr>
              <a:t>фотографии из семейного альбома и </a:t>
            </a:r>
            <a:r>
              <a:rPr lang="ru-RU" sz="2400" b="1" dirty="0" smtClean="0">
                <a:latin typeface="Monotype Corsiva" pitchFamily="66" charset="0"/>
              </a:rPr>
              <a:t>награды дедушки.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4541" y="887362"/>
            <a:ext cx="33510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Monotype Corsiva" pitchFamily="66" charset="0"/>
              </a:rPr>
              <a:t>     Мой </a:t>
            </a:r>
            <a:r>
              <a:rPr lang="ru-RU" sz="2400" b="1" dirty="0">
                <a:latin typeface="Monotype Corsiva" pitchFamily="66" charset="0"/>
              </a:rPr>
              <a:t>дед, Фурсов Николай Павлович</a:t>
            </a:r>
            <a:r>
              <a:rPr lang="ru-RU" sz="2400" b="1" dirty="0" smtClean="0">
                <a:latin typeface="Monotype Corsiva" pitchFamily="66" charset="0"/>
              </a:rPr>
              <a:t>, родился 9 мая 1924 года. </a:t>
            </a:r>
          </a:p>
          <a:p>
            <a:pPr algn="just"/>
            <a:r>
              <a:rPr lang="ru-RU" sz="2400" b="1" dirty="0" smtClean="0">
                <a:latin typeface="Monotype Corsiva" pitchFamily="66" charset="0"/>
              </a:rPr>
              <a:t>     9 мая 2017 года ему бы исполнилось 93 года.</a:t>
            </a:r>
          </a:p>
          <a:p>
            <a:pPr algn="just"/>
            <a:r>
              <a:rPr lang="ru-RU" sz="2400" b="1" dirty="0">
                <a:latin typeface="Monotype Corsiva" pitchFamily="66" charset="0"/>
              </a:rPr>
              <a:t>     Дедушка был участником Великой Отечественной </a:t>
            </a:r>
            <a:r>
              <a:rPr lang="ru-RU" sz="2400" b="1" dirty="0" smtClean="0">
                <a:latin typeface="Monotype Corsiva" pitchFamily="66" charset="0"/>
              </a:rPr>
              <a:t> войны</a:t>
            </a:r>
            <a:r>
              <a:rPr lang="ru-RU" sz="2400" b="1" dirty="0">
                <a:latin typeface="Monotype Corsiva" pitchFamily="66" charset="0"/>
              </a:rPr>
              <a:t>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9972" y="1376772"/>
            <a:ext cx="39781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     Фронтовик</a:t>
            </a:r>
            <a:r>
              <a:rPr lang="ru-RU" sz="2400" b="1" dirty="0">
                <a:latin typeface="Monotype Corsiva" pitchFamily="66" charset="0"/>
              </a:rPr>
              <a:t>, труженик, прекрасный семьянин, любящий муж и отец. Человек, отдавший свое здоровье на благо и процветание Родины. Он рано ушёл из жизни, внуков не дождавшись. Мой родной дедушка – </a:t>
            </a:r>
            <a:r>
              <a:rPr lang="ru-RU" sz="2400" b="1" i="1" dirty="0" smtClean="0">
                <a:latin typeface="Monotype Corsiva" pitchFamily="66" charset="0"/>
              </a:rPr>
              <a:t>Фурсов Николай Павлович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>
                <a:latin typeface="Monotype Corsiva" pitchFamily="66" charset="0"/>
              </a:rPr>
              <a:t>– самый настоящий герой.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3" name="Picture 2" descr="C:\Users\user\Desktop\652959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936" y="4841073"/>
            <a:ext cx="2090065" cy="1672019"/>
          </a:xfrm>
          <a:prstGeom prst="rect">
            <a:avLst/>
          </a:prstGeom>
          <a:noFill/>
        </p:spPr>
      </p:pic>
      <p:pic>
        <p:nvPicPr>
          <p:cNvPr id="1026" name="Picture 2" descr="F:\DataFiles\Работы на конкурс Колокола памяти 2017\Рисунок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59" y="1288256"/>
            <a:ext cx="2545677" cy="3552817"/>
          </a:xfrm>
          <a:prstGeom prst="round2DiagRect">
            <a:avLst/>
          </a:prstGeom>
          <a:noFill/>
          <a:ln w="57150">
            <a:solidFill>
              <a:srgbClr val="9900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2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6855" y="1088740"/>
            <a:ext cx="74877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     Мой дедушка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Николай Павлович, в 1942 году был призван в ряды Красной армии. На фронте он был со 2 июля 1943 года. Служил в 34 гвардейском стрелковом полку 13 гвардейской стрелковой дивизии 4 – </a:t>
            </a:r>
            <a:r>
              <a:rPr lang="ru-RU" sz="2400" b="1" dirty="0" err="1" smtClean="0">
                <a:latin typeface="Monotype Corsiva" pitchFamily="66" charset="0"/>
                <a:cs typeface="Times New Roman" pitchFamily="18" charset="0"/>
              </a:rPr>
              <a:t>го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  Украинского фронта в должности ручного пулеметчика. </a:t>
            </a:r>
          </a:p>
          <a:p>
            <a:pPr algn="just"/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      При наступлении 17 июля 1943 года был тяжело ранен выстрелом снайпера в левую руку . Дедушка попал в госпиталь в город  Баку, где ему ампутировали руку.  После лечения воевать дедушка уже не мог и был отправлен домой в ноябре 1943 года.</a:t>
            </a:r>
            <a:endParaRPr lang="ru-RU" sz="24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8" name="Picture 4" descr="E:\Мои документы\сканирование\праздники\9 мая\18GeorgLentik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09120"/>
            <a:ext cx="6444716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28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Ирина\Desktop\Катя дедушка\filter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88" y="1052736"/>
            <a:ext cx="3448510" cy="457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664804"/>
            <a:ext cx="36364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     Мы 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бережно храним каждый документ, свидетельствующий о тех испытаниях, которые пришлось пережить моему 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дедушке 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на войне. </a:t>
            </a:r>
            <a:endParaRPr lang="ru-RU" sz="2400" b="1" dirty="0" smtClean="0">
              <a:latin typeface="Monotype Corsiva" pitchFamily="66" charset="0"/>
              <a:cs typeface="Times New Roman" pitchFamily="18" charset="0"/>
            </a:endParaRPr>
          </a:p>
          <a:p>
            <a:pPr algn="just"/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    Вот один 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из них: </a:t>
            </a:r>
          </a:p>
        </p:txBody>
      </p:sp>
      <p:pic>
        <p:nvPicPr>
          <p:cNvPr id="2050" name="Picture 2" descr="E:\Мои документы\сканирование\праздники\9 мая\185866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3825044"/>
            <a:ext cx="2438400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Ирина\Desktop\Бессмертный полк\подвиг народ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68" y="911738"/>
            <a:ext cx="2550548" cy="95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5"/>
          <p:cNvSpPr txBox="1">
            <a:spLocks/>
          </p:cNvSpPr>
          <p:nvPr/>
        </p:nvSpPr>
        <p:spPr>
          <a:xfrm>
            <a:off x="623032" y="2037852"/>
            <a:ext cx="8017420" cy="12688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     На сайте «Подвиг народа» мы с папой нашли сведения, что мой дед, Фурсов Николай Павлович, был награжден Орденом «Отечественной войны </a:t>
            </a:r>
            <a:r>
              <a:rPr lang="en-US" sz="2400" b="1" dirty="0" smtClean="0">
                <a:latin typeface="Monotype Corsiva" pitchFamily="66" charset="0"/>
                <a:cs typeface="Times New Roman" pitchFamily="18" charset="0"/>
              </a:rPr>
              <a:t>II</a:t>
            </a:r>
            <a:r>
              <a:rPr lang="ru-RU" sz="2400" b="1" dirty="0" smtClean="0">
                <a:latin typeface="Monotype Corsiva" pitchFamily="66" charset="0"/>
                <a:cs typeface="Times New Roman" pitchFamily="18" charset="0"/>
              </a:rPr>
              <a:t> степени». </a:t>
            </a:r>
            <a:endParaRPr lang="en-US" sz="2400" b="1" dirty="0" smtClean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" name="Picture 2" descr="C:\Users\Ирина\Desktop\Катя дедушка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78" y="3306670"/>
            <a:ext cx="6570128" cy="2168010"/>
          </a:xfrm>
          <a:prstGeom prst="rect">
            <a:avLst/>
          </a:prstGeom>
          <a:noFill/>
          <a:ln w="57150">
            <a:solidFill>
              <a:srgbClr val="9900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619</Words>
  <Application>Microsoft Office PowerPoint</Application>
  <PresentationFormat>Экран (4:3)</PresentationFormat>
  <Paragraphs>33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Ирина</cp:lastModifiedBy>
  <cp:revision>45</cp:revision>
  <dcterms:created xsi:type="dcterms:W3CDTF">2015-04-30T16:13:06Z</dcterms:created>
  <dcterms:modified xsi:type="dcterms:W3CDTF">2019-01-05T11:42:13Z</dcterms:modified>
</cp:coreProperties>
</file>