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41"/>
  </p:notesMasterIdLst>
  <p:sldIdLst>
    <p:sldId id="301" r:id="rId2"/>
    <p:sldId id="302" r:id="rId3"/>
    <p:sldId id="303" r:id="rId4"/>
    <p:sldId id="304" r:id="rId5"/>
    <p:sldId id="305" r:id="rId6"/>
    <p:sldId id="287" r:id="rId7"/>
    <p:sldId id="300" r:id="rId8"/>
    <p:sldId id="290" r:id="rId9"/>
    <p:sldId id="260" r:id="rId10"/>
    <p:sldId id="257" r:id="rId11"/>
    <p:sldId id="276" r:id="rId12"/>
    <p:sldId id="275" r:id="rId13"/>
    <p:sldId id="258" r:id="rId14"/>
    <p:sldId id="271" r:id="rId15"/>
    <p:sldId id="263" r:id="rId16"/>
    <p:sldId id="277" r:id="rId17"/>
    <p:sldId id="266" r:id="rId18"/>
    <p:sldId id="286" r:id="rId19"/>
    <p:sldId id="262" r:id="rId20"/>
    <p:sldId id="279" r:id="rId21"/>
    <p:sldId id="278" r:id="rId22"/>
    <p:sldId id="272" r:id="rId23"/>
    <p:sldId id="273" r:id="rId24"/>
    <p:sldId id="265" r:id="rId25"/>
    <p:sldId id="267" r:id="rId26"/>
    <p:sldId id="294" r:id="rId27"/>
    <p:sldId id="297" r:id="rId28"/>
    <p:sldId id="296" r:id="rId29"/>
    <p:sldId id="295" r:id="rId30"/>
    <p:sldId id="299" r:id="rId31"/>
    <p:sldId id="298" r:id="rId32"/>
    <p:sldId id="285" r:id="rId33"/>
    <p:sldId id="269" r:id="rId34"/>
    <p:sldId id="274" r:id="rId35"/>
    <p:sldId id="264" r:id="rId36"/>
    <p:sldId id="270" r:id="rId37"/>
    <p:sldId id="280" r:id="rId38"/>
    <p:sldId id="306" r:id="rId39"/>
    <p:sldId id="308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86380" autoAdjust="0"/>
  </p:normalViewPr>
  <p:slideViewPr>
    <p:cSldViewPr>
      <p:cViewPr varScale="1">
        <p:scale>
          <a:sx n="91" d="100"/>
          <a:sy n="91" d="100"/>
        </p:scale>
        <p:origin x="-29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08" y="2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4D095-E256-4216-A9F9-104D1488E0BC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01A5B7-4A49-4A59-B768-7AB0E12F30B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1A5B7-4A49-4A59-B768-7AB0E12F30B5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13.11.2016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-387424"/>
            <a:ext cx="7772400" cy="72009"/>
          </a:xfrm>
          <a:solidFill>
            <a:schemeClr val="tx1"/>
          </a:solidFill>
        </p:spPr>
        <p:txBody>
          <a:bodyPr/>
          <a:lstStyle/>
          <a:p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100 лет со дня рождения</a:t>
            </a:r>
            <a:b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Фролова Ивана Григорьевича,</a:t>
            </a:r>
            <a:b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участника ВОВ,</a:t>
            </a:r>
            <a:b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футболиста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88640"/>
            <a:ext cx="8640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Департамент образования города Москвы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Юго-Восточный административный округ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Государственное бюджетное общеобразовательное учреждение города Москвы "Школа № 2090 имени Героя Советского Союза Л.Х. </a:t>
            </a:r>
            <a:r>
              <a:rPr lang="ru-RU" dirty="0" err="1" smtClean="0">
                <a:solidFill>
                  <a:schemeClr val="bg1"/>
                </a:solidFill>
              </a:rPr>
              <a:t>Паперника</a:t>
            </a:r>
            <a:r>
              <a:rPr lang="ru-RU" dirty="0" smtClean="0">
                <a:solidFill>
                  <a:schemeClr val="bg1"/>
                </a:solidFill>
              </a:rPr>
              <a:t>"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97527" y="1556792"/>
            <a:ext cx="66226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Исследовательская   работа</a:t>
            </a:r>
            <a:endParaRPr lang="ru-RU" sz="4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35696" y="2348880"/>
            <a:ext cx="63434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smtClean="0">
                <a:solidFill>
                  <a:schemeClr val="bg1"/>
                </a:solidFill>
                <a:latin typeface="Comic Sans MS" pitchFamily="66" charset="0"/>
              </a:rPr>
              <a:t>«ДЕД  ВАНЯ»</a:t>
            </a:r>
            <a:endParaRPr lang="ru-RU" sz="72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48064" y="3645024"/>
            <a:ext cx="38519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Выполнил:</a:t>
            </a:r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ученик  8«Б» класса</a:t>
            </a:r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ГБОУ  «Школа  №2090»</a:t>
            </a:r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Фелер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Евгений Александрович</a:t>
            </a:r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Руководитель:</a:t>
            </a:r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Рябчинская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Светлана Вячеславовна</a:t>
            </a:r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051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Команда «Пищевики»</a:t>
            </a:r>
            <a:endParaRPr lang="ru-RU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363272" cy="52894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>тридцатые годы он увлекся футболом. Еще до войны, наш дед со своим  старшим братом Яковом, стали игроками футбольной команды «Пищевики».</a:t>
            </a:r>
          </a:p>
          <a:p>
            <a:pPr marL="0" indent="0">
              <a:buNone/>
            </a:pPr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>    Команда </a:t>
            </a:r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>была сформирована профсоюзами пищевиков</a:t>
            </a:r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>. Она </a:t>
            </a:r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>считалась лучшей футбольной командой Москвы с 1926 года. В 1927 году впервые на футболках «Пищевиков» появилась эмблема. </a:t>
            </a:r>
            <a:endParaRPr lang="ru-RU" sz="2000" dirty="0" smtClean="0">
              <a:latin typeface="Comic Sans MS" pitchFamily="66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>Располагалась </a:t>
            </a:r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>она на белой поперечной полосе, строго посередине груди в виде ромба.</a:t>
            </a:r>
          </a:p>
          <a:p>
            <a:pPr marL="0" indent="0">
              <a:buNone/>
            </a:pPr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>Прадед был нападающим правого </a:t>
            </a:r>
            <a:endParaRPr lang="ru-RU" sz="2000" dirty="0" smtClean="0">
              <a:latin typeface="Comic Sans MS" pitchFamily="66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>фланга</a:t>
            </a:r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>Его </a:t>
            </a:r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>брат – </a:t>
            </a:r>
            <a:endParaRPr lang="ru-RU" sz="2000" dirty="0" smtClean="0">
              <a:latin typeface="Comic Sans MS" pitchFamily="66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>центральным </a:t>
            </a:r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>нападающим.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ru-RU" sz="1800" i="1" dirty="0" smtClean="0">
                <a:latin typeface="Comic Sans MS" pitchFamily="66" charset="0"/>
                <a:cs typeface="Times New Roman" panose="02020603050405020304" pitchFamily="18" charset="0"/>
              </a:rPr>
              <a:t>Иван Фролов</a:t>
            </a:r>
          </a:p>
          <a:p>
            <a:pPr marL="0" indent="0">
              <a:buNone/>
            </a:pPr>
            <a:r>
              <a:rPr lang="ru-RU" sz="1800" i="1" dirty="0" smtClean="0">
                <a:latin typeface="Comic Sans MS" pitchFamily="66" charset="0"/>
                <a:cs typeface="Times New Roman" panose="02020603050405020304" pitchFamily="18" charset="0"/>
              </a:rPr>
              <a:t>          </a:t>
            </a:r>
            <a:r>
              <a:rPr lang="ru-RU" sz="1800" i="1" dirty="0" smtClean="0">
                <a:latin typeface="Comic Sans MS" pitchFamily="66" charset="0"/>
                <a:cs typeface="Times New Roman" panose="02020603050405020304" pitchFamily="18" charset="0"/>
              </a:rPr>
              <a:t>                              </a:t>
            </a:r>
            <a:r>
              <a:rPr lang="ru-RU" sz="1800" i="1" dirty="0" smtClean="0">
                <a:latin typeface="Comic Sans MS" pitchFamily="66" charset="0"/>
                <a:cs typeface="Times New Roman" panose="02020603050405020304" pitchFamily="18" charset="0"/>
              </a:rPr>
              <a:t>1938 г.</a:t>
            </a:r>
            <a:endParaRPr lang="ru-RU" sz="1800" i="1" dirty="0">
              <a:latin typeface="Comic Sans MS" pitchFamily="66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84984"/>
            <a:ext cx="4283968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0" name="Picture 6" descr="F:\DCIM\101MSDCF\DSC058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42168" y="-9748464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7136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0" y="5445224"/>
            <a:ext cx="8676456" cy="138896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Тренировались </a:t>
            </a:r>
            <a:r>
              <a:rPr lang="ru-RU" sz="2400" dirty="0" smtClean="0"/>
              <a:t>  круглый </a:t>
            </a:r>
            <a:r>
              <a:rPr lang="ru-RU" sz="2400" dirty="0" smtClean="0"/>
              <a:t>год</a:t>
            </a:r>
            <a:r>
              <a:rPr lang="ru-RU" sz="2400" dirty="0" smtClean="0"/>
              <a:t>.  </a:t>
            </a:r>
            <a:r>
              <a:rPr lang="ru-RU" sz="2400" dirty="0" smtClean="0"/>
              <a:t>Зимой футболисты выходили на лед. Играли в русский хоккей с мячом.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                                                            </a:t>
            </a:r>
            <a:r>
              <a:rPr lang="ru-RU" sz="2400" i="1" dirty="0" smtClean="0"/>
              <a:t>Фото </a:t>
            </a:r>
            <a:r>
              <a:rPr lang="ru-RU" sz="2400" i="1" dirty="0" smtClean="0"/>
              <a:t>из семейного архива.</a:t>
            </a:r>
            <a:endParaRPr lang="ru-RU" sz="2400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692696"/>
            <a:ext cx="6192688" cy="4724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763688" y="0"/>
            <a:ext cx="59875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rgbClr val="C00000"/>
                </a:solidFill>
                <a:latin typeface="Comic Sans MS" pitchFamily="66" charset="0"/>
              </a:rPr>
              <a:t>Тренировки команды</a:t>
            </a:r>
            <a:endParaRPr lang="ru-RU" sz="4400" dirty="0"/>
          </a:p>
        </p:txBody>
      </p:sp>
    </p:spTree>
    <p:extLst>
      <p:ext uri="{BB962C8B-B14F-4D97-AF65-F5344CB8AC3E}">
        <p14:creationId xmlns="" xmlns:p14="http://schemas.microsoft.com/office/powerpoint/2010/main" val="150545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3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340768"/>
            <a:ext cx="8229600" cy="157504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                                                                                                  </a:t>
            </a:r>
            <a:endParaRPr lang="ru-RU" sz="2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053" t="39497" r="1242" b="19657"/>
          <a:stretch/>
        </p:blipFill>
        <p:spPr bwMode="auto">
          <a:xfrm>
            <a:off x="827584" y="1844824"/>
            <a:ext cx="7632848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4" name="Прямоугольник 3"/>
          <p:cNvSpPr/>
          <p:nvPr/>
        </p:nvSpPr>
        <p:spPr>
          <a:xfrm>
            <a:off x="467544" y="343282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Comic Sans MS" pitchFamily="66" charset="0"/>
              </a:rPr>
              <a:t>        Перед </a:t>
            </a:r>
            <a:r>
              <a:rPr lang="ru-RU" sz="2400" dirty="0">
                <a:latin typeface="Comic Sans MS" pitchFamily="66" charset="0"/>
              </a:rPr>
              <a:t>началом войны «Пищевики» выступали в чемпионате Москвы в классе «Б».  </a:t>
            </a:r>
            <a:endParaRPr lang="ru-RU" sz="2400" dirty="0" smtClean="0">
              <a:latin typeface="Comic Sans MS" pitchFamily="66" charset="0"/>
            </a:endParaRPr>
          </a:p>
          <a:p>
            <a:pPr algn="just"/>
            <a:r>
              <a:rPr lang="ru-RU" sz="2400" dirty="0" smtClean="0">
                <a:latin typeface="Comic Sans MS" pitchFamily="66" charset="0"/>
              </a:rPr>
              <a:t>        Заняв </a:t>
            </a:r>
            <a:r>
              <a:rPr lang="ru-RU" sz="2400" dirty="0">
                <a:latin typeface="Comic Sans MS" pitchFamily="66" charset="0"/>
              </a:rPr>
              <a:t>1 место в весенних и осенних турнирах, команда попала в класс «А</a:t>
            </a:r>
            <a:r>
              <a:rPr lang="ru-RU" sz="2400" dirty="0" smtClean="0">
                <a:latin typeface="Comic Sans MS" pitchFamily="66" charset="0"/>
              </a:rPr>
              <a:t>».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47864" y="6165304"/>
            <a:ext cx="36751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/>
              <a:t>Иван Фролов – третий справа</a:t>
            </a:r>
            <a:endParaRPr lang="ru-RU" sz="2000" b="1" i="1" dirty="0"/>
          </a:p>
        </p:txBody>
      </p:sp>
    </p:spTree>
    <p:extLst>
      <p:ext uri="{BB962C8B-B14F-4D97-AF65-F5344CB8AC3E}">
        <p14:creationId xmlns="" xmlns:p14="http://schemas.microsoft.com/office/powerpoint/2010/main" val="429273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076056" y="980728"/>
            <a:ext cx="3888432" cy="223224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>     Началась </a:t>
            </a:r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>война. Многих игроков команды призвали в Армию. Кто-то добровольно ушел на фронт. </a:t>
            </a:r>
          </a:p>
          <a:p>
            <a:pPr marL="0" indent="0" algn="just">
              <a:buNone/>
            </a:pPr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>      Наш </a:t>
            </a:r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>прадед был  тоже призван в Армию.  </a:t>
            </a:r>
          </a:p>
          <a:p>
            <a:pPr marL="0" indent="0" algn="just">
              <a:buNone/>
            </a:pPr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Comic Sans MS" pitchFamily="66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034219"/>
            <a:ext cx="5760640" cy="3823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051720" y="188640"/>
            <a:ext cx="4384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rgbClr val="C00000"/>
                </a:solidFill>
                <a:latin typeface="Comic Sans MS" pitchFamily="66" charset="0"/>
              </a:rPr>
              <a:t>Военный билет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4955736" cy="3597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4660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8" y="0"/>
            <a:ext cx="9153877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39552" y="404664"/>
            <a:ext cx="8229600" cy="1772816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8000" dirty="0" smtClean="0">
                <a:latin typeface="Comic Sans MS" pitchFamily="66" charset="0"/>
                <a:cs typeface="Times New Roman" panose="02020603050405020304" pitchFamily="18" charset="0"/>
              </a:rPr>
              <a:t>      Спортсмены  </a:t>
            </a:r>
            <a:r>
              <a:rPr lang="ru-RU" sz="8000" dirty="0">
                <a:latin typeface="Comic Sans MS" pitchFamily="66" charset="0"/>
                <a:cs typeface="Times New Roman" panose="02020603050405020304" pitchFamily="18" charset="0"/>
              </a:rPr>
              <a:t>становились воинами частей  и отрядов особого </a:t>
            </a:r>
            <a:r>
              <a:rPr lang="ru-RU" sz="8000" dirty="0" smtClean="0">
                <a:latin typeface="Comic Sans MS" pitchFamily="66" charset="0"/>
                <a:cs typeface="Times New Roman" panose="02020603050405020304" pitchFamily="18" charset="0"/>
              </a:rPr>
              <a:t>назначения </a:t>
            </a:r>
            <a:r>
              <a:rPr lang="ru-RU" sz="8000" dirty="0" smtClean="0">
                <a:latin typeface="Comic Sans MS" pitchFamily="66" charset="0"/>
                <a:cs typeface="Times New Roman" panose="02020603050405020304" pitchFamily="18" charset="0"/>
              </a:rPr>
              <a:t>при НКВД в Москве. </a:t>
            </a:r>
            <a:r>
              <a:rPr lang="ru-RU" sz="8000" dirty="0">
                <a:latin typeface="Comic Sans MS" pitchFamily="66" charset="0"/>
                <a:cs typeface="Times New Roman" panose="02020603050405020304" pitchFamily="18" charset="0"/>
              </a:rPr>
              <a:t>Многие продолжали тренировки . Проводились матчи между командами. </a:t>
            </a:r>
            <a:endParaRPr lang="ru-RU" sz="8000" dirty="0" smtClean="0">
              <a:latin typeface="Comic Sans MS" pitchFamily="66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8000" dirty="0" smtClean="0">
                <a:latin typeface="Comic Sans MS" pitchFamily="66" charset="0"/>
                <a:cs typeface="Times New Roman" panose="02020603050405020304" pitchFamily="18" charset="0"/>
              </a:rPr>
              <a:t>      Когда </a:t>
            </a:r>
            <a:r>
              <a:rPr lang="ru-RU" sz="8000" dirty="0" smtClean="0">
                <a:latin typeface="Comic Sans MS" pitchFamily="66" charset="0"/>
                <a:cs typeface="Times New Roman" panose="02020603050405020304" pitchFamily="18" charset="0"/>
              </a:rPr>
              <a:t>началась война, все турниры были прекращены, и не проводились около года.</a:t>
            </a:r>
            <a:endParaRPr lang="ru-RU" sz="8000" dirty="0">
              <a:latin typeface="Comic Sans MS" pitchFamily="66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8000" dirty="0" smtClean="0">
                <a:latin typeface="Comic Sans MS" pitchFamily="66" charset="0"/>
                <a:cs typeface="Times New Roman" panose="02020603050405020304" pitchFamily="18" charset="0"/>
              </a:rPr>
              <a:t>     Чемпионаты  </a:t>
            </a:r>
            <a:r>
              <a:rPr lang="ru-RU" sz="8000" dirty="0">
                <a:latin typeface="Comic Sans MS" pitchFamily="66" charset="0"/>
                <a:cs typeface="Times New Roman" panose="02020603050405020304" pitchFamily="18" charset="0"/>
              </a:rPr>
              <a:t>Москвы по </a:t>
            </a:r>
            <a:r>
              <a:rPr lang="ru-RU" sz="8000" dirty="0" smtClean="0">
                <a:latin typeface="Comic Sans MS" pitchFamily="66" charset="0"/>
                <a:cs typeface="Times New Roman" panose="02020603050405020304" pitchFamily="18" charset="0"/>
              </a:rPr>
              <a:t>футболу начали разыгрывать </a:t>
            </a:r>
            <a:r>
              <a:rPr lang="ru-RU" sz="8000" dirty="0">
                <a:latin typeface="Comic Sans MS" pitchFamily="66" charset="0"/>
                <a:cs typeface="Times New Roman" panose="02020603050405020304" pitchFamily="18" charset="0"/>
              </a:rPr>
              <a:t>и в 42 –м  и в 43-м году. Они собирали переполненные трибуны. Спортивные новости доходили до </a:t>
            </a:r>
            <a:r>
              <a:rPr lang="ru-RU" sz="8000" dirty="0" smtClean="0">
                <a:latin typeface="Comic Sans MS" pitchFamily="66" charset="0"/>
                <a:cs typeface="Times New Roman" panose="02020603050405020304" pitchFamily="18" charset="0"/>
              </a:rPr>
              <a:t>фронтов.</a:t>
            </a:r>
          </a:p>
          <a:p>
            <a:pPr marL="0" indent="0" algn="just">
              <a:buNone/>
            </a:pPr>
            <a:endParaRPr lang="ru-RU" sz="8000" i="1" dirty="0">
              <a:latin typeface="Comic Sans MS" pitchFamily="66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/>
          </a:p>
          <a:p>
            <a:endParaRPr lang="ru-RU" sz="1800" dirty="0"/>
          </a:p>
          <a:p>
            <a:pPr marL="0" indent="0">
              <a:buNone/>
            </a:pPr>
            <a:r>
              <a:rPr lang="ru-RU" dirty="0" smtClean="0"/>
              <a:t>                                                    </a:t>
            </a:r>
            <a:endParaRPr lang="ru-RU" dirty="0"/>
          </a:p>
        </p:txBody>
      </p:sp>
      <p:pic>
        <p:nvPicPr>
          <p:cNvPr id="2108" name="Picture 6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100" t="50400" r="28582" b="16130"/>
          <a:stretch/>
        </p:blipFill>
        <p:spPr bwMode="auto">
          <a:xfrm>
            <a:off x="1115616" y="2564904"/>
            <a:ext cx="7272808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95736" y="60212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матчем.  Баку, 1943 год.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  четвертый слева.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734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6200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На руинах Сталинграда</a:t>
            </a:r>
            <a:endParaRPr lang="ru-RU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8424936" cy="5544616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2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Футбольный  матч в Сталинграде, 2 мая 1943 года.</a:t>
            </a:r>
          </a:p>
          <a:p>
            <a:pPr marL="0" indent="0">
              <a:buNone/>
            </a:pP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dirty="0" smtClean="0">
                <a:latin typeface="Comic Sans MS" pitchFamily="66" charset="0"/>
                <a:cs typeface="Times New Roman" panose="02020603050405020304" pitchFamily="18" charset="0"/>
              </a:rPr>
              <a:t>        Сталинград </a:t>
            </a:r>
            <a:r>
              <a:rPr lang="ru-RU" sz="2600" dirty="0" smtClean="0">
                <a:latin typeface="Comic Sans MS" pitchFamily="66" charset="0"/>
                <a:cs typeface="Times New Roman" panose="02020603050405020304" pitchFamily="18" charset="0"/>
              </a:rPr>
              <a:t>только освободили от фашистов. Это спортивное мероприятие было организовано по инициативе НКВД. Надо было доказать  всему миру не только победный дух советского  народа, но и спортивный!</a:t>
            </a:r>
          </a:p>
          <a:p>
            <a:pPr marL="0" indent="0" algn="just">
              <a:buNone/>
            </a:pPr>
            <a:r>
              <a:rPr lang="ru-RU" sz="2600" b="1" i="1" dirty="0" smtClean="0">
                <a:latin typeface="Comic Sans MS" pitchFamily="66" charset="0"/>
                <a:cs typeface="Times New Roman" panose="02020603050405020304" pitchFamily="18" charset="0"/>
              </a:rPr>
              <a:t>Матч  «Динамо» Сталинград  - «Спартак» Москва.</a:t>
            </a:r>
          </a:p>
          <a:p>
            <a:pPr marL="0" indent="0" algn="just">
              <a:buNone/>
            </a:pPr>
            <a:r>
              <a:rPr lang="ru-RU" sz="2600" dirty="0" smtClean="0">
                <a:latin typeface="Comic Sans MS" pitchFamily="66" charset="0"/>
                <a:cs typeface="Times New Roman" panose="02020603050405020304" pitchFamily="18" charset="0"/>
              </a:rPr>
              <a:t>        Костяк </a:t>
            </a:r>
            <a:r>
              <a:rPr lang="ru-RU" sz="2600" dirty="0" smtClean="0">
                <a:latin typeface="Comic Sans MS" pitchFamily="66" charset="0"/>
                <a:cs typeface="Times New Roman" panose="02020603050405020304" pitchFamily="18" charset="0"/>
              </a:rPr>
              <a:t>«Динамо» составили оказавшиеся в городе игроки «Трактора»,  который представлял Сталинград. Футболисты, кто отказался от эвакуации, защищали город в составе боевых групп особого назначения. В составе такой группы, наш дедушка оказался в Сталинграде.</a:t>
            </a:r>
          </a:p>
          <a:p>
            <a:pPr marL="0" indent="0" algn="just">
              <a:buNone/>
            </a:pPr>
            <a:r>
              <a:rPr lang="ru-RU" sz="2600" dirty="0" smtClean="0">
                <a:latin typeface="Comic Sans MS" pitchFamily="66" charset="0"/>
                <a:cs typeface="Times New Roman" panose="02020603050405020304" pitchFamily="18" charset="0"/>
              </a:rPr>
              <a:t>       За </a:t>
            </a:r>
            <a:r>
              <a:rPr lang="ru-RU" sz="2600" dirty="0" smtClean="0">
                <a:latin typeface="Comic Sans MS" pitchFamily="66" charset="0"/>
                <a:cs typeface="Times New Roman" panose="02020603050405020304" pitchFamily="18" charset="0"/>
              </a:rPr>
              <a:t>две недели до матча по всему городу разыскивали игроков, и собирали команду. Набирал игроков  вратарь Сталинградского «Трактора» Василий </a:t>
            </a:r>
            <a:r>
              <a:rPr lang="ru-RU" sz="2600" dirty="0" err="1" smtClean="0">
                <a:latin typeface="Comic Sans MS" pitchFamily="66" charset="0"/>
                <a:cs typeface="Times New Roman" panose="02020603050405020304" pitchFamily="18" charset="0"/>
              </a:rPr>
              <a:t>Ермасов</a:t>
            </a:r>
            <a:r>
              <a:rPr lang="ru-RU" sz="2600" dirty="0" smtClean="0">
                <a:latin typeface="Comic Sans MS" pitchFamily="66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600" dirty="0" smtClean="0">
                <a:latin typeface="Comic Sans MS" pitchFamily="66" charset="0"/>
                <a:cs typeface="Times New Roman" panose="02020603050405020304" pitchFamily="18" charset="0"/>
              </a:rPr>
              <a:t>        Так </a:t>
            </a:r>
            <a:r>
              <a:rPr lang="ru-RU" sz="2600" dirty="0" smtClean="0">
                <a:latin typeface="Comic Sans MS" pitchFamily="66" charset="0"/>
                <a:cs typeface="Times New Roman" panose="02020603050405020304" pitchFamily="18" charset="0"/>
              </a:rPr>
              <a:t>дед оказался в команде «Динамо» Сталинград. </a:t>
            </a:r>
          </a:p>
          <a:p>
            <a:pPr marL="0" indent="0" algn="just">
              <a:buNone/>
            </a:pPr>
            <a:r>
              <a:rPr lang="ru-RU" sz="2600" dirty="0" smtClean="0">
                <a:latin typeface="Comic Sans MS" pitchFamily="66" charset="0"/>
                <a:cs typeface="Times New Roman" panose="02020603050405020304" pitchFamily="18" charset="0"/>
              </a:rPr>
              <a:t>       Начали </a:t>
            </a:r>
            <a:r>
              <a:rPr lang="ru-RU" sz="2600" dirty="0" smtClean="0">
                <a:latin typeface="Comic Sans MS" pitchFamily="66" charset="0"/>
                <a:cs typeface="Times New Roman" panose="02020603050405020304" pitchFamily="18" charset="0"/>
              </a:rPr>
              <a:t>готовиться к встрече. Футболистам давали </a:t>
            </a:r>
            <a:endParaRPr lang="ru-RU" sz="2600" dirty="0" smtClean="0">
              <a:latin typeface="Comic Sans MS" pitchFamily="66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dirty="0" smtClean="0">
                <a:latin typeface="Comic Sans MS" pitchFamily="66" charset="0"/>
                <a:cs typeface="Times New Roman" panose="02020603050405020304" pitchFamily="18" charset="0"/>
              </a:rPr>
              <a:t>усиленное </a:t>
            </a:r>
            <a:r>
              <a:rPr lang="ru-RU" sz="2600" dirty="0" smtClean="0">
                <a:latin typeface="Comic Sans MS" pitchFamily="66" charset="0"/>
                <a:cs typeface="Times New Roman" panose="02020603050405020304" pitchFamily="18" charset="0"/>
              </a:rPr>
              <a:t>питание. Тренировками особо не </a:t>
            </a:r>
            <a:r>
              <a:rPr lang="ru-RU" sz="2600" dirty="0" smtClean="0">
                <a:latin typeface="Comic Sans MS" pitchFamily="66" charset="0"/>
                <a:cs typeface="Times New Roman" panose="02020603050405020304" pitchFamily="18" charset="0"/>
              </a:rPr>
              <a:t>загружали.</a:t>
            </a:r>
          </a:p>
          <a:p>
            <a:pPr marL="0" indent="0" algn="just">
              <a:buNone/>
            </a:pPr>
            <a:r>
              <a:rPr lang="ru-RU" sz="2600" dirty="0" smtClean="0">
                <a:latin typeface="Comic Sans MS" pitchFamily="66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latin typeface="Comic Sans MS" pitchFamily="66" charset="0"/>
                <a:cs typeface="Times New Roman" panose="02020603050405020304" pitchFamily="18" charset="0"/>
              </a:rPr>
              <a:t>Надо было сплотить игроков. Ведь играть </a:t>
            </a:r>
            <a:r>
              <a:rPr lang="ru-RU" sz="2600" dirty="0" smtClean="0">
                <a:latin typeface="Comic Sans MS" pitchFamily="66" charset="0"/>
                <a:cs typeface="Times New Roman" panose="02020603050405020304" pitchFamily="18" charset="0"/>
              </a:rPr>
              <a:t>предстояло</a:t>
            </a:r>
          </a:p>
          <a:p>
            <a:pPr marL="0" indent="0" algn="just">
              <a:buNone/>
            </a:pPr>
            <a:r>
              <a:rPr lang="ru-RU" sz="2600" dirty="0" smtClean="0">
                <a:latin typeface="Comic Sans MS" pitchFamily="66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latin typeface="Comic Sans MS" pitchFamily="66" charset="0"/>
                <a:cs typeface="Times New Roman" panose="02020603050405020304" pitchFamily="18" charset="0"/>
              </a:rPr>
              <a:t>с командой, где игроки были в спортивной форме, уже </a:t>
            </a:r>
            <a:endParaRPr lang="ru-RU" sz="2600" dirty="0" smtClean="0">
              <a:latin typeface="Comic Sans MS" pitchFamily="66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dirty="0" smtClean="0">
                <a:latin typeface="Comic Sans MS" pitchFamily="66" charset="0"/>
                <a:cs typeface="Times New Roman" panose="02020603050405020304" pitchFamily="18" charset="0"/>
              </a:rPr>
              <a:t>проводившие </a:t>
            </a:r>
            <a:r>
              <a:rPr lang="ru-RU" sz="2600" dirty="0" smtClean="0">
                <a:latin typeface="Comic Sans MS" pitchFamily="66" charset="0"/>
                <a:cs typeface="Times New Roman" panose="02020603050405020304" pitchFamily="18" charset="0"/>
              </a:rPr>
              <a:t>турниры.</a:t>
            </a:r>
          </a:p>
          <a:p>
            <a:pPr marL="0" indent="0" algn="just">
              <a:buNone/>
            </a:pPr>
            <a:r>
              <a:rPr lang="ru-RU" sz="2600" dirty="0" smtClean="0">
                <a:latin typeface="Comic Sans MS" pitchFamily="66" charset="0"/>
                <a:cs typeface="Times New Roman" panose="02020603050405020304" pitchFamily="18" charset="0"/>
              </a:rPr>
              <a:t>        Для </a:t>
            </a:r>
            <a:r>
              <a:rPr lang="ru-RU" sz="2600" dirty="0">
                <a:latin typeface="Comic Sans MS" pitchFamily="66" charset="0"/>
                <a:cs typeface="Times New Roman" panose="02020603050405020304" pitchFamily="18" charset="0"/>
              </a:rPr>
              <a:t>матча выбрали </a:t>
            </a:r>
            <a:r>
              <a:rPr lang="ru-RU" sz="2600" dirty="0" smtClean="0">
                <a:latin typeface="Comic Sans MS" pitchFamily="66" charset="0"/>
                <a:cs typeface="Times New Roman" panose="02020603050405020304" pitchFamily="18" charset="0"/>
              </a:rPr>
              <a:t>самый </a:t>
            </a:r>
            <a:r>
              <a:rPr lang="ru-RU" sz="2600" dirty="0">
                <a:latin typeface="Comic Sans MS" pitchFamily="66" charset="0"/>
                <a:cs typeface="Times New Roman" panose="02020603050405020304" pitchFamily="18" charset="0"/>
              </a:rPr>
              <a:t>уцелевший стадион </a:t>
            </a:r>
            <a:endParaRPr lang="ru-RU" sz="2600" dirty="0" smtClean="0">
              <a:latin typeface="Comic Sans MS" pitchFamily="66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dirty="0" smtClean="0">
                <a:latin typeface="Comic Sans MS" pitchFamily="66" charset="0"/>
                <a:cs typeface="Times New Roman" panose="02020603050405020304" pitchFamily="18" charset="0"/>
              </a:rPr>
              <a:t>«</a:t>
            </a:r>
            <a:r>
              <a:rPr lang="ru-RU" sz="2600" dirty="0">
                <a:latin typeface="Comic Sans MS" pitchFamily="66" charset="0"/>
                <a:cs typeface="Times New Roman" panose="02020603050405020304" pitchFamily="18" charset="0"/>
              </a:rPr>
              <a:t>Азот» в </a:t>
            </a:r>
            <a:r>
              <a:rPr lang="ru-RU" sz="2600" dirty="0" err="1">
                <a:latin typeface="Comic Sans MS" pitchFamily="66" charset="0"/>
                <a:cs typeface="Times New Roman" panose="02020603050405020304" pitchFamily="18" charset="0"/>
              </a:rPr>
              <a:t>Бекетовке</a:t>
            </a:r>
            <a:r>
              <a:rPr lang="ru-RU" sz="2600" dirty="0">
                <a:latin typeface="Comic Sans MS" pitchFamily="66" charset="0"/>
                <a:cs typeface="Times New Roman" panose="02020603050405020304" pitchFamily="18" charset="0"/>
              </a:rPr>
              <a:t>, южной окраины города. </a:t>
            </a:r>
            <a:endParaRPr lang="ru-RU" sz="2600" dirty="0" smtClean="0">
              <a:latin typeface="Comic Sans MS" pitchFamily="66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dirty="0" smtClean="0">
                <a:latin typeface="Comic Sans MS" pitchFamily="66" charset="0"/>
                <a:cs typeface="Times New Roman" panose="02020603050405020304" pitchFamily="18" charset="0"/>
              </a:rPr>
              <a:t>Игра </a:t>
            </a:r>
            <a:r>
              <a:rPr lang="ru-RU" sz="2600" dirty="0">
                <a:latin typeface="Comic Sans MS" pitchFamily="66" charset="0"/>
                <a:cs typeface="Times New Roman" panose="02020603050405020304" pitchFamily="18" charset="0"/>
              </a:rPr>
              <a:t>вызвала огромный интерес. На матче </a:t>
            </a:r>
            <a:endParaRPr lang="ru-RU" sz="2600" dirty="0" smtClean="0">
              <a:latin typeface="Comic Sans MS" pitchFamily="66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dirty="0" smtClean="0">
                <a:latin typeface="Comic Sans MS" pitchFamily="66" charset="0"/>
                <a:cs typeface="Times New Roman" panose="02020603050405020304" pitchFamily="18" charset="0"/>
              </a:rPr>
              <a:t>присутствовало </a:t>
            </a:r>
            <a:r>
              <a:rPr lang="ru-RU" sz="2600" dirty="0">
                <a:latin typeface="Comic Sans MS" pitchFamily="66" charset="0"/>
                <a:cs typeface="Times New Roman" panose="02020603050405020304" pitchFamily="18" charset="0"/>
              </a:rPr>
              <a:t>около 9-10 тысяч зрителей</a:t>
            </a:r>
            <a:r>
              <a:rPr lang="ru-RU" sz="2600" dirty="0" smtClean="0">
                <a:latin typeface="Comic Sans MS" pitchFamily="66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sz="2600" dirty="0">
              <a:latin typeface="Comic Sans MS" pitchFamily="66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dirty="0" smtClean="0">
                <a:latin typeface="Comic Sans MS" pitchFamily="66" charset="0"/>
                <a:cs typeface="Times New Roman" panose="02020603050405020304" pitchFamily="18" charset="0"/>
              </a:rPr>
              <a:t>В результате хозяева города выиграли у «Спартака» со счетом </a:t>
            </a:r>
            <a:r>
              <a:rPr lang="ru-RU" sz="2600" b="1" dirty="0" smtClean="0">
                <a:latin typeface="Comic Sans MS" pitchFamily="66" charset="0"/>
                <a:cs typeface="Times New Roman" panose="02020603050405020304" pitchFamily="18" charset="0"/>
              </a:rPr>
              <a:t>1-0.</a:t>
            </a:r>
          </a:p>
          <a:p>
            <a:pPr marL="0" indent="0">
              <a:buNone/>
            </a:pP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vtmm.ru/shared/files/201509/64_43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4077072"/>
            <a:ext cx="2492896" cy="2492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0165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0" y="2349500"/>
            <a:ext cx="2998788" cy="3705225"/>
          </a:xfrm>
        </p:spPr>
        <p:txBody>
          <a:bodyPr>
            <a:normAutofit/>
          </a:bodyPr>
          <a:lstStyle/>
          <a:p>
            <a:r>
              <a:rPr lang="ru-RU" sz="1600" i="1" dirty="0" smtClean="0"/>
              <a:t>.</a:t>
            </a:r>
            <a:endParaRPr lang="ru-RU" sz="1600" i="1" dirty="0" smtClean="0"/>
          </a:p>
          <a:p>
            <a:r>
              <a:rPr lang="ru-RU" i="1" dirty="0" smtClean="0"/>
              <a:t>.</a:t>
            </a:r>
            <a:endParaRPr lang="ru-RU" sz="1600" i="1" dirty="0" smtClean="0"/>
          </a:p>
          <a:p>
            <a:endParaRPr lang="ru-RU" sz="1600" i="1" dirty="0" smtClean="0"/>
          </a:p>
          <a:p>
            <a:endParaRPr lang="ru-RU" sz="1600" i="1" dirty="0"/>
          </a:p>
        </p:txBody>
      </p:sp>
      <p:pic>
        <p:nvPicPr>
          <p:cNvPr id="9267" name="Picture 5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879" t="32650" r="13183" b="31647"/>
          <a:stretch/>
        </p:blipFill>
        <p:spPr bwMode="auto">
          <a:xfrm>
            <a:off x="755576" y="764704"/>
            <a:ext cx="7776864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60032" y="5949280"/>
            <a:ext cx="36984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 smtClean="0">
                <a:latin typeface="Comic Sans MS" pitchFamily="66" charset="0"/>
              </a:rPr>
              <a:t>Иван Фролов- третий справа</a:t>
            </a:r>
            <a:endParaRPr lang="ru-RU" sz="2000" i="1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15816" y="188640"/>
            <a:ext cx="37577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i="1" dirty="0" smtClean="0">
                <a:solidFill>
                  <a:srgbClr val="C00000"/>
                </a:solidFill>
                <a:latin typeface="Comic Sans MS" pitchFamily="66" charset="0"/>
              </a:rPr>
              <a:t>Перед матчем</a:t>
            </a:r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587727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 smtClean="0">
                <a:latin typeface="Comic Sans MS" pitchFamily="66" charset="0"/>
              </a:rPr>
              <a:t>Игроки « Динамо» (Сталинград)</a:t>
            </a:r>
          </a:p>
          <a:p>
            <a:pPr algn="ctr"/>
            <a:r>
              <a:rPr lang="ru-RU" sz="2000" i="1" dirty="0" smtClean="0">
                <a:latin typeface="Comic Sans MS" pitchFamily="66" charset="0"/>
              </a:rPr>
              <a:t>1943 год.</a:t>
            </a:r>
            <a:endParaRPr lang="ru-RU" sz="2000" i="1" dirty="0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735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7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37304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b="1" i="1" dirty="0">
                <a:solidFill>
                  <a:srgbClr val="C00000"/>
                </a:solidFill>
                <a:latin typeface="Comic Sans MS" pitchFamily="66" charset="0"/>
                <a:cs typeface="Times New Roman" panose="02020603050405020304" pitchFamily="18" charset="0"/>
              </a:rPr>
              <a:t>П</a:t>
            </a:r>
            <a:r>
              <a:rPr lang="ru-RU" sz="3600" b="1" i="1" dirty="0" smtClean="0">
                <a:solidFill>
                  <a:srgbClr val="C00000"/>
                </a:solidFill>
                <a:latin typeface="Comic Sans MS" pitchFamily="66" charset="0"/>
                <a:cs typeface="Times New Roman" panose="02020603050405020304" pitchFamily="18" charset="0"/>
              </a:rPr>
              <a:t>ротокол </a:t>
            </a:r>
            <a:r>
              <a:rPr lang="ru-RU" sz="3600" b="1" i="1" dirty="0">
                <a:solidFill>
                  <a:srgbClr val="C00000"/>
                </a:solidFill>
                <a:latin typeface="Comic Sans MS" pitchFamily="66" charset="0"/>
                <a:cs typeface="Times New Roman" panose="02020603050405020304" pitchFamily="18" charset="0"/>
              </a:rPr>
              <a:t>этого памятного матча: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Comic Sans MS" pitchFamily="66" charset="0"/>
                <a:cs typeface="Times New Roman" panose="02020603050405020304" pitchFamily="18" charset="0"/>
              </a:rPr>
              <a:t>"Динамо" (Сталинград) - "Спартак" (Москва) 1:0 (1:0)</a:t>
            </a:r>
            <a:br>
              <a:rPr lang="ru-RU" sz="1800" dirty="0"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1800" dirty="0">
                <a:latin typeface="Comic Sans MS" pitchFamily="66" charset="0"/>
                <a:cs typeface="Times New Roman" panose="02020603050405020304" pitchFamily="18" charset="0"/>
              </a:rPr>
              <a:t>Гол: А Моисеев (</a:t>
            </a:r>
            <a:r>
              <a:rPr lang="ru-RU" sz="1800" dirty="0" err="1">
                <a:latin typeface="Comic Sans MS" pitchFamily="66" charset="0"/>
                <a:cs typeface="Times New Roman" panose="02020603050405020304" pitchFamily="18" charset="0"/>
              </a:rPr>
              <a:t>Шляпин</a:t>
            </a:r>
            <a:r>
              <a:rPr lang="ru-RU" sz="1800" dirty="0">
                <a:latin typeface="Comic Sans MS" pitchFamily="66" charset="0"/>
                <a:cs typeface="Times New Roman" panose="02020603050405020304" pitchFamily="18" charset="0"/>
              </a:rPr>
              <a:t>), 39</a:t>
            </a:r>
            <a:br>
              <a:rPr lang="ru-RU" sz="1800" dirty="0"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1800" dirty="0">
                <a:latin typeface="Comic Sans MS" pitchFamily="66" charset="0"/>
                <a:cs typeface="Times New Roman" panose="02020603050405020304" pitchFamily="18" charset="0"/>
              </a:rPr>
              <a:t>"Динамо" (Сталинград):В. </a:t>
            </a:r>
            <a:r>
              <a:rPr lang="ru-RU" sz="1800" dirty="0" err="1">
                <a:latin typeface="Comic Sans MS" pitchFamily="66" charset="0"/>
                <a:cs typeface="Times New Roman" panose="02020603050405020304" pitchFamily="18" charset="0"/>
              </a:rPr>
              <a:t>Ермасов</a:t>
            </a:r>
            <a:r>
              <a:rPr lang="ru-RU" sz="1800" dirty="0">
                <a:latin typeface="Comic Sans MS" pitchFamily="66" charset="0"/>
                <a:cs typeface="Times New Roman" panose="02020603050405020304" pitchFamily="18" charset="0"/>
              </a:rPr>
              <a:t>, К. Беликов, Ф. Гусев, В. Зуев, В Иванов, А. Колосов, А. Моисеев, Л. </a:t>
            </a:r>
            <a:r>
              <a:rPr lang="ru-RU" sz="1800" dirty="0" err="1">
                <a:latin typeface="Comic Sans MS" pitchFamily="66" charset="0"/>
                <a:cs typeface="Times New Roman" panose="02020603050405020304" pitchFamily="18" charset="0"/>
              </a:rPr>
              <a:t>Назарчук</a:t>
            </a:r>
            <a:r>
              <a:rPr lang="ru-RU" sz="1800" dirty="0">
                <a:latin typeface="Comic Sans MS" pitchFamily="66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latin typeface="Comic Sans MS" pitchFamily="66" charset="0"/>
                <a:cs typeface="Times New Roman" panose="02020603050405020304" pitchFamily="18" charset="0"/>
              </a:rPr>
              <a:t>С.Пеликьян</a:t>
            </a:r>
            <a:r>
              <a:rPr lang="ru-RU" sz="1800" dirty="0">
                <a:latin typeface="Comic Sans MS" pitchFamily="66" charset="0"/>
                <a:cs typeface="Times New Roman" panose="02020603050405020304" pitchFamily="18" charset="0"/>
              </a:rPr>
              <a:t>, С. </a:t>
            </a:r>
            <a:r>
              <a:rPr lang="ru-RU" sz="1800" dirty="0" err="1">
                <a:latin typeface="Comic Sans MS" pitchFamily="66" charset="0"/>
                <a:cs typeface="Times New Roman" panose="02020603050405020304" pitchFamily="18" charset="0"/>
              </a:rPr>
              <a:t>Плонский</a:t>
            </a:r>
            <a:r>
              <a:rPr lang="ru-RU" sz="1800" dirty="0">
                <a:latin typeface="Comic Sans MS" pitchFamily="66" charset="0"/>
                <a:cs typeface="Times New Roman" panose="02020603050405020304" pitchFamily="18" charset="0"/>
              </a:rPr>
              <a:t>, И. Фролов, Л. </a:t>
            </a:r>
            <a:r>
              <a:rPr lang="ru-RU" sz="1800" dirty="0" err="1">
                <a:latin typeface="Comic Sans MS" pitchFamily="66" charset="0"/>
                <a:cs typeface="Times New Roman" panose="02020603050405020304" pitchFamily="18" charset="0"/>
              </a:rPr>
              <a:t>Шеремет</a:t>
            </a:r>
            <a:r>
              <a:rPr lang="ru-RU" sz="1800" dirty="0">
                <a:latin typeface="Comic Sans MS" pitchFamily="66" charset="0"/>
                <a:cs typeface="Times New Roman" panose="02020603050405020304" pitchFamily="18" charset="0"/>
              </a:rPr>
              <a:t>, Г. </a:t>
            </a:r>
            <a:r>
              <a:rPr lang="ru-RU" sz="1800" dirty="0" err="1">
                <a:latin typeface="Comic Sans MS" pitchFamily="66" charset="0"/>
                <a:cs typeface="Times New Roman" panose="02020603050405020304" pitchFamily="18" charset="0"/>
              </a:rPr>
              <a:t>Шляпин</a:t>
            </a:r>
            <a:r>
              <a:rPr lang="ru-RU" sz="1800" dirty="0">
                <a:latin typeface="Comic Sans MS" pitchFamily="66" charset="0"/>
                <a:cs typeface="Times New Roman" panose="02020603050405020304" pitchFamily="18" charset="0"/>
              </a:rPr>
              <a:t>.</a:t>
            </a:r>
            <a:br>
              <a:rPr lang="ru-RU" sz="1800" dirty="0"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1800" dirty="0">
                <a:latin typeface="Comic Sans MS" pitchFamily="66" charset="0"/>
                <a:cs typeface="Times New Roman" panose="02020603050405020304" pitchFamily="18" charset="0"/>
              </a:rPr>
              <a:t>"Спартак" (Москва):А. Акимов, А. Леонтьев, Г. Глазков, К. Малинин, Н. Морозов, А. </a:t>
            </a:r>
            <a:r>
              <a:rPr lang="ru-RU" sz="1800" dirty="0" err="1">
                <a:latin typeface="Comic Sans MS" pitchFamily="66" charset="0"/>
                <a:cs typeface="Times New Roman" panose="02020603050405020304" pitchFamily="18" charset="0"/>
              </a:rPr>
              <a:t>Ободов</a:t>
            </a:r>
            <a:r>
              <a:rPr lang="ru-RU" sz="1800" dirty="0">
                <a:latin typeface="Comic Sans MS" pitchFamily="66" charset="0"/>
                <a:cs typeface="Times New Roman" panose="02020603050405020304" pitchFamily="18" charset="0"/>
              </a:rPr>
              <a:t>, Б. Смыслов, А. </a:t>
            </a:r>
            <a:r>
              <a:rPr lang="ru-RU" sz="1800" dirty="0" err="1">
                <a:latin typeface="Comic Sans MS" pitchFamily="66" charset="0"/>
                <a:cs typeface="Times New Roman" panose="02020603050405020304" pitchFamily="18" charset="0"/>
              </a:rPr>
              <a:t>Сеглин</a:t>
            </a:r>
            <a:r>
              <a:rPr lang="ru-RU" sz="1800" dirty="0">
                <a:latin typeface="Comic Sans MS" pitchFamily="66" charset="0"/>
                <a:cs typeface="Times New Roman" panose="02020603050405020304" pitchFamily="18" charset="0"/>
              </a:rPr>
              <a:t>, Б. Соколов, В. Соколов, Вик. </a:t>
            </a:r>
            <a:r>
              <a:rPr lang="ru-RU" sz="1800" dirty="0" smtClean="0">
                <a:latin typeface="Comic Sans MS" pitchFamily="66" charset="0"/>
                <a:cs typeface="Times New Roman" panose="02020603050405020304" pitchFamily="18" charset="0"/>
              </a:rPr>
              <a:t>Соколов, </a:t>
            </a:r>
            <a:r>
              <a:rPr lang="ru-RU" sz="1800" dirty="0">
                <a:latin typeface="Comic Sans MS" pitchFamily="66" charset="0"/>
                <a:cs typeface="Times New Roman" panose="02020603050405020304" pitchFamily="18" charset="0"/>
              </a:rPr>
              <a:t>В. Степанов, </a:t>
            </a:r>
            <a:r>
              <a:rPr lang="ru-RU" sz="1800" dirty="0" err="1">
                <a:latin typeface="Comic Sans MS" pitchFamily="66" charset="0"/>
                <a:cs typeface="Times New Roman" panose="02020603050405020304" pitchFamily="18" charset="0"/>
              </a:rPr>
              <a:t>В.Щагин</a:t>
            </a:r>
            <a:r>
              <a:rPr lang="ru-RU" sz="1800" dirty="0">
                <a:latin typeface="Comic Sans MS" pitchFamily="66" charset="0"/>
                <a:cs typeface="Times New Roman" panose="02020603050405020304" pitchFamily="18" charset="0"/>
              </a:rPr>
              <a:t>, О. Тимаков, С. Холодков.</a:t>
            </a:r>
            <a:br>
              <a:rPr lang="ru-RU" sz="1800" dirty="0"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1800" dirty="0">
                <a:latin typeface="Comic Sans MS" pitchFamily="66" charset="0"/>
                <a:cs typeface="Times New Roman" panose="02020603050405020304" pitchFamily="18" charset="0"/>
              </a:rPr>
              <a:t>Судья: </a:t>
            </a:r>
            <a:br>
              <a:rPr lang="ru-RU" sz="1800" dirty="0"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1800" dirty="0">
                <a:latin typeface="Comic Sans MS" pitchFamily="66" charset="0"/>
                <a:cs typeface="Times New Roman" panose="02020603050405020304" pitchFamily="18" charset="0"/>
              </a:rPr>
              <a:t>Л. </a:t>
            </a:r>
            <a:r>
              <a:rPr lang="ru-RU" sz="1800" dirty="0" err="1">
                <a:latin typeface="Comic Sans MS" pitchFamily="66" charset="0"/>
                <a:cs typeface="Times New Roman" panose="02020603050405020304" pitchFamily="18" charset="0"/>
              </a:rPr>
              <a:t>Назарчук</a:t>
            </a:r>
            <a:r>
              <a:rPr lang="ru-RU" sz="1800" dirty="0">
                <a:latin typeface="Comic Sans MS" pitchFamily="66" charset="0"/>
                <a:cs typeface="Times New Roman" panose="02020603050405020304" pitchFamily="18" charset="0"/>
              </a:rPr>
              <a:t> (Сталинград)</a:t>
            </a:r>
            <a:br>
              <a:rPr lang="ru-RU" sz="1800" dirty="0"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1800" dirty="0">
                <a:latin typeface="Comic Sans MS" pitchFamily="66" charset="0"/>
                <a:cs typeface="Times New Roman" panose="02020603050405020304" pitchFamily="18" charset="0"/>
              </a:rPr>
              <a:t>2 мая 1943г., г. Сталинград. Стадион "Азот". 10 000 зрителей (вместимость 3 000</a:t>
            </a:r>
            <a:r>
              <a:rPr lang="ru-RU" sz="1800" dirty="0" smtClean="0">
                <a:latin typeface="Comic Sans MS" pitchFamily="66" charset="0"/>
                <a:cs typeface="Times New Roman" panose="02020603050405020304" pitchFamily="18" charset="0"/>
              </a:rPr>
              <a:t>). </a:t>
            </a:r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omic Sans MS" pitchFamily="66" charset="0"/>
                <a:cs typeface="Times New Roman" panose="02020603050405020304" pitchFamily="18" charset="0"/>
              </a:rPr>
              <a:t>Иван Фролов сидя – первый слева</a:t>
            </a:r>
            <a:endParaRPr lang="ru-RU" sz="2000" b="1" i="1" dirty="0">
              <a:latin typeface="Comic Sans MS" pitchFamily="66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9752" y="3898471"/>
            <a:ext cx="4320480" cy="2959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1493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552" y="764704"/>
            <a:ext cx="6948264" cy="620688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rgbClr val="C00000"/>
                </a:solidFill>
                <a:latin typeface="Comic Sans MS" pitchFamily="66" charset="0"/>
              </a:rPr>
              <a:t>На поле, перед </a:t>
            </a:r>
            <a:r>
              <a:rPr lang="ru-RU" sz="4400" dirty="0" smtClean="0">
                <a:solidFill>
                  <a:srgbClr val="C00000"/>
                </a:solidFill>
                <a:latin typeface="Comic Sans MS" pitchFamily="66" charset="0"/>
              </a:rPr>
              <a:t>матчем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b="1" i="1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749962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51720" y="6334780"/>
            <a:ext cx="52533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latin typeface="Comic Sans MS" pitchFamily="66" charset="0"/>
              </a:rPr>
              <a:t>Иван Фролов- пятый справа</a:t>
            </a:r>
            <a:endParaRPr lang="ru-RU" sz="28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52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67544" y="548680"/>
            <a:ext cx="8229600" cy="2160240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sz="3400" dirty="0" smtClean="0">
                <a:latin typeface="Comic Sans MS" pitchFamily="66" charset="0"/>
                <a:cs typeface="Times New Roman" panose="02020603050405020304" pitchFamily="18" charset="0"/>
              </a:rPr>
              <a:t>        В </a:t>
            </a:r>
            <a:r>
              <a:rPr lang="ru-RU" sz="3400" dirty="0">
                <a:latin typeface="Comic Sans MS" pitchFamily="66" charset="0"/>
                <a:cs typeface="Times New Roman" panose="02020603050405020304" pitchFamily="18" charset="0"/>
              </a:rPr>
              <a:t>1943 году </a:t>
            </a:r>
            <a:r>
              <a:rPr lang="ru-RU" sz="3400" dirty="0" smtClean="0">
                <a:latin typeface="Comic Sans MS" pitchFamily="66" charset="0"/>
                <a:cs typeface="Times New Roman" panose="02020603050405020304" pitchFamily="18" charset="0"/>
              </a:rPr>
              <a:t>наш прадедушка </a:t>
            </a:r>
            <a:r>
              <a:rPr lang="ru-RU" sz="3400" dirty="0">
                <a:latin typeface="Comic Sans MS" pitchFamily="66" charset="0"/>
                <a:cs typeface="Times New Roman" panose="02020603050405020304" pitchFamily="18" charset="0"/>
              </a:rPr>
              <a:t>уже был женат. Со своей будущей женой Жуковой Раисой они познакомились в Москве. В сентябре 1943 года </a:t>
            </a:r>
            <a:r>
              <a:rPr lang="ru-RU" sz="3400" dirty="0" smtClean="0">
                <a:latin typeface="Comic Sans MS" pitchFamily="66" charset="0"/>
                <a:cs typeface="Times New Roman" panose="02020603050405020304" pitchFamily="18" charset="0"/>
              </a:rPr>
              <a:t>у </a:t>
            </a:r>
            <a:r>
              <a:rPr lang="ru-RU" sz="3400" dirty="0">
                <a:latin typeface="Comic Sans MS" pitchFamily="66" charset="0"/>
                <a:cs typeface="Times New Roman" panose="02020603050405020304" pitchFamily="18" charset="0"/>
              </a:rPr>
              <a:t>них </a:t>
            </a:r>
            <a:r>
              <a:rPr lang="ru-RU" sz="3400" dirty="0" smtClean="0">
                <a:latin typeface="Comic Sans MS" pitchFamily="66" charset="0"/>
                <a:cs typeface="Times New Roman" panose="02020603050405020304" pitchFamily="18" charset="0"/>
              </a:rPr>
              <a:t>родился первый </a:t>
            </a:r>
            <a:r>
              <a:rPr lang="ru-RU" sz="3400" dirty="0">
                <a:latin typeface="Comic Sans MS" pitchFamily="66" charset="0"/>
                <a:cs typeface="Times New Roman" panose="02020603050405020304" pitchFamily="18" charset="0"/>
              </a:rPr>
              <a:t>сын Борис</a:t>
            </a:r>
            <a:r>
              <a:rPr lang="ru-RU" sz="3400" dirty="0" smtClean="0">
                <a:latin typeface="Comic Sans MS" pitchFamily="66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3400" dirty="0" smtClean="0">
                <a:latin typeface="Comic Sans MS" pitchFamily="66" charset="0"/>
                <a:cs typeface="Times New Roman" panose="02020603050405020304" pitchFamily="18" charset="0"/>
              </a:rPr>
              <a:t>        Они </a:t>
            </a:r>
            <a:r>
              <a:rPr lang="ru-RU" sz="3400" dirty="0" smtClean="0">
                <a:latin typeface="Comic Sans MS" pitchFamily="66" charset="0"/>
                <a:cs typeface="Times New Roman" panose="02020603050405020304" pitchFamily="18" charset="0"/>
              </a:rPr>
              <a:t>ждали возвращения деда с войны вместе со всеми родственниками.</a:t>
            </a:r>
          </a:p>
          <a:p>
            <a:pPr marL="0" indent="0" algn="just">
              <a:buNone/>
            </a:pPr>
            <a:r>
              <a:rPr lang="ru-RU" sz="3400" dirty="0" smtClean="0">
                <a:latin typeface="Comic Sans MS" pitchFamily="66" charset="0"/>
                <a:cs typeface="Times New Roman" panose="02020603050405020304" pitchFamily="18" charset="0"/>
              </a:rPr>
              <a:t>После войны у них родилось еще два сына Юрий и Олег.</a:t>
            </a: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92896"/>
            <a:ext cx="5541846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564904"/>
            <a:ext cx="3240360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907704" y="0"/>
            <a:ext cx="61205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rgbClr val="C00000"/>
                </a:solidFill>
                <a:latin typeface="Comic Sans MS" pitchFamily="66" charset="0"/>
                <a:cs typeface="Times New Roman" panose="02020603050405020304" pitchFamily="18" charset="0"/>
              </a:rPr>
              <a:t>Семейное положение</a:t>
            </a:r>
            <a:endParaRPr lang="ru-RU" sz="4400" dirty="0"/>
          </a:p>
        </p:txBody>
      </p:sp>
    </p:spTree>
    <p:extLst>
      <p:ext uri="{BB962C8B-B14F-4D97-AF65-F5344CB8AC3E}">
        <p14:creationId xmlns="" xmlns:p14="http://schemas.microsoft.com/office/powerpoint/2010/main" val="292079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-387424"/>
            <a:ext cx="7772400" cy="72009"/>
          </a:xfrm>
          <a:solidFill>
            <a:schemeClr val="tx1"/>
          </a:solidFill>
        </p:spPr>
        <p:txBody>
          <a:bodyPr/>
          <a:lstStyle/>
          <a:p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100 лет со дня рождения</a:t>
            </a:r>
            <a:b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Фролова Ивана Григорьевича,</a:t>
            </a:r>
            <a:b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участника ВОВ,</a:t>
            </a:r>
            <a:b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футболиста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404664"/>
            <a:ext cx="7846640" cy="324036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</a:rPr>
              <a:t>К 100- </a:t>
            </a:r>
            <a:r>
              <a:rPr lang="ru-RU" sz="4400" dirty="0" err="1" smtClean="0">
                <a:solidFill>
                  <a:schemeClr val="bg1"/>
                </a:solidFill>
              </a:rPr>
              <a:t>летию</a:t>
            </a:r>
            <a:r>
              <a:rPr lang="ru-RU" sz="4400" dirty="0" smtClean="0">
                <a:solidFill>
                  <a:schemeClr val="bg1"/>
                </a:solidFill>
              </a:rPr>
              <a:t> со дня рождения</a:t>
            </a:r>
            <a:endParaRPr lang="ru-RU" sz="4400" dirty="0">
              <a:solidFill>
                <a:schemeClr val="bg1"/>
              </a:solidFill>
            </a:endParaRPr>
          </a:p>
          <a:p>
            <a:pPr algn="ctr"/>
            <a:r>
              <a:rPr lang="ru-RU" sz="7100" dirty="0" smtClean="0">
                <a:solidFill>
                  <a:schemeClr val="bg1"/>
                </a:solidFill>
              </a:rPr>
              <a:t>Фролов Ивана Григорьевич</a:t>
            </a:r>
            <a:endParaRPr lang="ru-RU" sz="7100" dirty="0" smtClean="0">
              <a:solidFill>
                <a:schemeClr val="bg1"/>
              </a:solidFill>
            </a:endParaRPr>
          </a:p>
          <a:p>
            <a:pPr algn="ctr"/>
            <a:r>
              <a:rPr lang="ru-RU" sz="4400" dirty="0" smtClean="0">
                <a:solidFill>
                  <a:schemeClr val="bg1"/>
                </a:solidFill>
              </a:rPr>
              <a:t>у</a:t>
            </a:r>
            <a:r>
              <a:rPr lang="ru-RU" sz="4400" dirty="0" smtClean="0">
                <a:solidFill>
                  <a:schemeClr val="bg1"/>
                </a:solidFill>
              </a:rPr>
              <a:t>частник </a:t>
            </a:r>
            <a:r>
              <a:rPr lang="ru-RU" sz="4400" dirty="0" smtClean="0">
                <a:solidFill>
                  <a:schemeClr val="bg1"/>
                </a:solidFill>
              </a:rPr>
              <a:t>ВОВ, </a:t>
            </a:r>
            <a:r>
              <a:rPr lang="ru-RU" sz="4400" dirty="0" smtClean="0">
                <a:solidFill>
                  <a:schemeClr val="bg1"/>
                </a:solidFill>
              </a:rPr>
              <a:t>футболист</a:t>
            </a:r>
            <a:endParaRPr lang="ru-RU" sz="4400" dirty="0" smtClean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5840" y="3432934"/>
            <a:ext cx="5178160" cy="348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051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5724128" y="2638500"/>
            <a:ext cx="792088" cy="79208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7609656" cy="1416050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Comic Sans MS" pitchFamily="66" charset="0"/>
                <a:cs typeface="Times New Roman" panose="02020603050405020304" pitchFamily="18" charset="0"/>
              </a:rPr>
              <a:t>Послевоенное время</a:t>
            </a:r>
            <a:endParaRPr lang="ru-RU" sz="4000" dirty="0">
              <a:solidFill>
                <a:srgbClr val="C00000"/>
              </a:solidFill>
              <a:latin typeface="Comic Sans MS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8892480" cy="4800600"/>
          </a:xfrm>
        </p:spPr>
        <p:txBody>
          <a:bodyPr/>
          <a:lstStyle/>
          <a:p>
            <a:r>
              <a:rPr lang="ru-RU" sz="2000" dirty="0" smtClean="0">
                <a:latin typeface="Comic Sans MS" pitchFamily="66" charset="0"/>
              </a:rPr>
              <a:t>      После </a:t>
            </a:r>
            <a:r>
              <a:rPr lang="ru-RU" sz="2000" dirty="0">
                <a:latin typeface="Comic Sans MS" pitchFamily="66" charset="0"/>
              </a:rPr>
              <a:t>войны </a:t>
            </a:r>
            <a:r>
              <a:rPr lang="ru-RU" sz="2000" dirty="0" smtClean="0">
                <a:latin typeface="Comic Sans MS" pitchFamily="66" charset="0"/>
              </a:rPr>
              <a:t>наш прадедушка </a:t>
            </a:r>
            <a:r>
              <a:rPr lang="ru-RU" sz="2000" dirty="0">
                <a:latin typeface="Comic Sans MS" pitchFamily="66" charset="0"/>
              </a:rPr>
              <a:t>вернулся в Москву к жене. Работал в пожарной части. Профессионально футболом не занимался. Надо было кормить семью. </a:t>
            </a:r>
            <a:r>
              <a:rPr lang="ru-RU" sz="2000" dirty="0" smtClean="0">
                <a:latin typeface="Comic Sans MS" pitchFamily="66" charset="0"/>
              </a:rPr>
              <a:t> Некоторое время спустя он устроился работать на Микояновский мясокомбинат и проработал  экспедитором до самой пенсии</a:t>
            </a:r>
            <a:r>
              <a:rPr lang="ru-RU" sz="2000" dirty="0" smtClean="0">
                <a:latin typeface="Comic Sans MS" pitchFamily="66" charset="0"/>
              </a:rPr>
              <a:t>.</a:t>
            </a:r>
            <a:endParaRPr lang="ru-RU" sz="1800" dirty="0"/>
          </a:p>
          <a:p>
            <a:pPr marL="114300" indent="0">
              <a:buNone/>
            </a:pPr>
            <a:endParaRPr lang="ru-RU" b="1" i="1" dirty="0" smtClean="0"/>
          </a:p>
          <a:p>
            <a:pPr marL="114300" indent="0">
              <a:buNone/>
            </a:pPr>
            <a:endParaRPr lang="ru-RU" b="1" i="1" dirty="0" smtClean="0"/>
          </a:p>
          <a:p>
            <a:pPr marL="114300" indent="0">
              <a:buNone/>
            </a:pPr>
            <a:r>
              <a:rPr lang="ru-RU" b="1" i="1" dirty="0" smtClean="0"/>
              <a:t>Пожарная </a:t>
            </a:r>
            <a:r>
              <a:rPr lang="ru-RU" b="1" i="1" dirty="0" smtClean="0"/>
              <a:t>часть.</a:t>
            </a:r>
          </a:p>
          <a:p>
            <a:pPr marL="114300" indent="0">
              <a:buNone/>
            </a:pPr>
            <a:r>
              <a:rPr lang="ru-RU" b="1" i="1" dirty="0" smtClean="0"/>
              <a:t>Иван Фролов</a:t>
            </a:r>
          </a:p>
          <a:p>
            <a:pPr marL="114300" indent="0">
              <a:buNone/>
            </a:pPr>
            <a:r>
              <a:rPr lang="ru-RU" b="1" i="1" dirty="0" smtClean="0"/>
              <a:t>Во втором ряду</a:t>
            </a:r>
            <a:endParaRPr lang="ru-RU" b="1" i="1" dirty="0"/>
          </a:p>
          <a:p>
            <a:pPr marL="114300" indent="0">
              <a:buNone/>
            </a:pPr>
            <a:r>
              <a:rPr lang="ru-RU" b="1" i="1" dirty="0" smtClean="0"/>
              <a:t>Справа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86"/>
          <a:stretch>
            <a:fillRect/>
          </a:stretch>
        </p:blipFill>
        <p:spPr>
          <a:xfrm>
            <a:off x="2699792" y="2420888"/>
            <a:ext cx="6192688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9851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122825"/>
            <a:ext cx="10296128" cy="7722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620000" cy="1143000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rgbClr val="C00000"/>
                </a:solidFill>
                <a:latin typeface="Comic Sans MS" pitchFamily="66" charset="0"/>
              </a:rPr>
              <a:t>Награды</a:t>
            </a:r>
            <a:endParaRPr lang="ru-RU" sz="4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656" y="908720"/>
            <a:ext cx="9011344" cy="1440160"/>
          </a:xfrm>
        </p:spPr>
        <p:txBody>
          <a:bodyPr/>
          <a:lstStyle/>
          <a:p>
            <a:pPr algn="just"/>
            <a:r>
              <a:rPr lang="ru-RU" sz="2800" dirty="0" smtClean="0">
                <a:latin typeface="Comic Sans MS" pitchFamily="66" charset="0"/>
              </a:rPr>
              <a:t>                За </a:t>
            </a:r>
            <a:r>
              <a:rPr lang="ru-RU" sz="2800" dirty="0">
                <a:latin typeface="Comic Sans MS" pitchFamily="66" charset="0"/>
              </a:rPr>
              <a:t>участие в Великой отечественной войне Фролов Иван Григорьевич был награжден медалями</a:t>
            </a:r>
            <a:r>
              <a:rPr lang="ru-RU" sz="2800" dirty="0" smtClean="0">
                <a:latin typeface="Comic Sans MS" pitchFamily="66" charset="0"/>
              </a:rPr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844824"/>
            <a:ext cx="6048672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2924944"/>
            <a:ext cx="3419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 Медаль  </a:t>
            </a:r>
          </a:p>
          <a:p>
            <a:pPr algn="just"/>
            <a:r>
              <a:rPr lang="ru-RU" sz="2400" dirty="0" smtClean="0">
                <a:latin typeface="Comic Sans MS" pitchFamily="66" charset="0"/>
              </a:rPr>
              <a:t>«</a:t>
            </a:r>
            <a:r>
              <a:rPr lang="ru-RU" sz="2400" dirty="0" smtClean="0">
                <a:latin typeface="Comic Sans MS" pitchFamily="66" charset="0"/>
              </a:rPr>
              <a:t>За победу над Германией».</a:t>
            </a:r>
            <a:endParaRPr lang="ru-RU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18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11560" y="332656"/>
            <a:ext cx="7920880" cy="936104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1600" dirty="0" smtClean="0"/>
              <a:t> </a:t>
            </a:r>
            <a:r>
              <a:rPr lang="ru-RU" sz="3800" i="1" dirty="0" smtClean="0">
                <a:latin typeface="Comic Sans MS" pitchFamily="66" charset="0"/>
              </a:rPr>
              <a:t>В </a:t>
            </a:r>
            <a:r>
              <a:rPr lang="ru-RU" sz="3800" i="1" dirty="0" smtClean="0">
                <a:latin typeface="Comic Sans MS" pitchFamily="66" charset="0"/>
              </a:rPr>
              <a:t>память </a:t>
            </a:r>
            <a:r>
              <a:rPr lang="ru-RU" sz="3800" i="1" dirty="0" smtClean="0">
                <a:latin typeface="Comic Sans MS" pitchFamily="66" charset="0"/>
              </a:rPr>
              <a:t>800-летия Москвы 1147-1947 г.г.  № 338342</a:t>
            </a:r>
          </a:p>
          <a:p>
            <a:pPr algn="ctr"/>
            <a:endParaRPr lang="ru-RU" sz="2800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8136904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53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67544" y="188640"/>
            <a:ext cx="8229600" cy="20882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i="1" dirty="0">
                <a:latin typeface="Comic Sans MS" pitchFamily="66" charset="0"/>
              </a:rPr>
              <a:t>30 лет Советской Армии и </a:t>
            </a:r>
            <a:r>
              <a:rPr lang="ru-RU" sz="2400" i="1" dirty="0" smtClean="0">
                <a:latin typeface="Comic Sans MS" pitchFamily="66" charset="0"/>
              </a:rPr>
              <a:t>Флота</a:t>
            </a:r>
          </a:p>
          <a:p>
            <a:pPr marL="0" indent="0" algn="ctr">
              <a:buNone/>
            </a:pPr>
            <a:r>
              <a:rPr lang="ru-RU" sz="2400" i="1" dirty="0" smtClean="0">
                <a:latin typeface="Comic Sans MS" pitchFamily="66" charset="0"/>
              </a:rPr>
              <a:t>30 </a:t>
            </a:r>
            <a:r>
              <a:rPr lang="ru-RU" sz="2400" i="1" dirty="0">
                <a:latin typeface="Comic Sans MS" pitchFamily="66" charset="0"/>
              </a:rPr>
              <a:t>лет Победы в Великой Отечественной </a:t>
            </a:r>
            <a:r>
              <a:rPr lang="ru-RU" sz="2400" i="1" dirty="0" smtClean="0">
                <a:latin typeface="Comic Sans MS" pitchFamily="66" charset="0"/>
              </a:rPr>
              <a:t>Войне</a:t>
            </a:r>
          </a:p>
          <a:p>
            <a:pPr marL="0" indent="0" algn="ctr">
              <a:buNone/>
            </a:pPr>
            <a:r>
              <a:rPr lang="ru-RU" sz="2400" i="1" dirty="0" smtClean="0">
                <a:latin typeface="Comic Sans MS" pitchFamily="66" charset="0"/>
              </a:rPr>
              <a:t>40 </a:t>
            </a:r>
            <a:r>
              <a:rPr lang="ru-RU" sz="2400" i="1" dirty="0">
                <a:latin typeface="Comic Sans MS" pitchFamily="66" charset="0"/>
              </a:rPr>
              <a:t>лет Победы в Великой Отечественной </a:t>
            </a:r>
            <a:r>
              <a:rPr lang="ru-RU" sz="2400" i="1" dirty="0" smtClean="0">
                <a:latin typeface="Comic Sans MS" pitchFamily="66" charset="0"/>
              </a:rPr>
              <a:t>Войне</a:t>
            </a:r>
          </a:p>
          <a:p>
            <a:pPr marL="0" indent="0" algn="ctr">
              <a:buNone/>
            </a:pPr>
            <a:r>
              <a:rPr lang="ru-RU" sz="2400" i="1" dirty="0" smtClean="0">
                <a:latin typeface="Comic Sans MS" pitchFamily="66" charset="0"/>
              </a:rPr>
              <a:t> </a:t>
            </a:r>
            <a:r>
              <a:rPr lang="ru-RU" sz="2400" i="1" dirty="0">
                <a:latin typeface="Comic Sans MS" pitchFamily="66" charset="0"/>
              </a:rPr>
              <a:t>60 лет Вооруженных Сил СССР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56992"/>
            <a:ext cx="2952328" cy="2874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75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24944"/>
            <a:ext cx="2736304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75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3744416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75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53128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6200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Встречи ветеранов</a:t>
            </a:r>
            <a:endParaRPr lang="ru-RU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568952" cy="2016224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2900" dirty="0" smtClean="0">
                <a:latin typeface="Comic Sans MS" pitchFamily="66" charset="0"/>
                <a:cs typeface="Times New Roman" panose="02020603050405020304" pitchFamily="18" charset="0"/>
              </a:rPr>
              <a:t>           40 </a:t>
            </a:r>
            <a:r>
              <a:rPr lang="ru-RU" sz="2900" dirty="0" smtClean="0">
                <a:latin typeface="Comic Sans MS" pitchFamily="66" charset="0"/>
                <a:cs typeface="Times New Roman" panose="02020603050405020304" pitchFamily="18" charset="0"/>
              </a:rPr>
              <a:t>лет спустя, собрались ветераны, участники того давнего матча в победившем Сталинграде.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900" dirty="0" smtClean="0">
                <a:latin typeface="Comic Sans MS" pitchFamily="66" charset="0"/>
                <a:cs typeface="Times New Roman" panose="02020603050405020304" pitchFamily="18" charset="0"/>
              </a:rPr>
              <a:t>           Наш  </a:t>
            </a:r>
            <a:r>
              <a:rPr lang="ru-RU" sz="2900" dirty="0" smtClean="0">
                <a:latin typeface="Comic Sans MS" pitchFamily="66" charset="0"/>
                <a:cs typeface="Times New Roman" panose="02020603050405020304" pitchFamily="18" charset="0"/>
              </a:rPr>
              <a:t>прадед приехал в Волгоград  из Москвы , с игроками «Спартака», хотя в 1943 году, в том матче, играл за Сталинградское «Динамо».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900" dirty="0" smtClean="0">
                <a:latin typeface="Comic Sans MS" pitchFamily="66" charset="0"/>
                <a:cs typeface="Times New Roman" panose="02020603050405020304" pitchFamily="18" charset="0"/>
              </a:rPr>
              <a:t>          </a:t>
            </a:r>
            <a:endParaRPr lang="ru-RU" sz="2900" dirty="0">
              <a:latin typeface="Comic Sans MS" pitchFamily="66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448" y="2348880"/>
            <a:ext cx="4968552" cy="424847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107504" y="2492896"/>
            <a:ext cx="4139952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dirty="0" smtClean="0">
                <a:latin typeface="Comic Sans MS" pitchFamily="66" charset="0"/>
                <a:cs typeface="Times New Roman" panose="02020603050405020304" pitchFamily="18" charset="0"/>
              </a:rPr>
              <a:t> Ветераны поднялись на Мамаев курган, осмотрели панораму «Сталинградская битва» и возложили цветы к памятнику защитникам Царицына и Сталинграда у Вечного огня.</a:t>
            </a:r>
          </a:p>
          <a:p>
            <a:pPr algn="just">
              <a:lnSpc>
                <a:spcPct val="120000"/>
              </a:lnSpc>
            </a:pPr>
            <a:r>
              <a:rPr lang="ru-RU" dirty="0" smtClean="0">
                <a:latin typeface="Comic Sans MS" pitchFamily="66" charset="0"/>
                <a:cs typeface="Times New Roman" panose="02020603050405020304" pitchFamily="18" charset="0"/>
              </a:rPr>
              <a:t>          Тогда в Волгограде прошла товарищеская встреча команд «Спартака» Москва и Волгоградского «Ротора». И опять </a:t>
            </a:r>
            <a:r>
              <a:rPr lang="ru-RU" dirty="0" err="1" smtClean="0">
                <a:latin typeface="Comic Sans MS" pitchFamily="66" charset="0"/>
                <a:cs typeface="Times New Roman" panose="02020603050405020304" pitchFamily="18" charset="0"/>
              </a:rPr>
              <a:t>волгоградцы</a:t>
            </a:r>
            <a:r>
              <a:rPr lang="ru-RU" dirty="0" smtClean="0">
                <a:latin typeface="Comic Sans MS" pitchFamily="66" charset="0"/>
                <a:cs typeface="Times New Roman" panose="02020603050405020304" pitchFamily="18" charset="0"/>
              </a:rPr>
              <a:t> выиграли.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3517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96" y="2708920"/>
            <a:ext cx="4308703" cy="3961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708920"/>
            <a:ext cx="4507672" cy="385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79512" y="188640"/>
            <a:ext cx="8784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omic Sans MS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itchFamily="66" charset="0"/>
                <a:cs typeface="Times New Roman" panose="02020603050405020304" pitchFamily="18" charset="0"/>
              </a:rPr>
              <a:t>              </a:t>
            </a:r>
            <a:r>
              <a:rPr lang="ru-RU" sz="2400" dirty="0" smtClean="0">
                <a:latin typeface="Comic Sans MS" pitchFamily="66" charset="0"/>
                <a:cs typeface="Times New Roman" panose="02020603050405020304" pitchFamily="18" charset="0"/>
              </a:rPr>
              <a:t>Дедушка </a:t>
            </a:r>
            <a:r>
              <a:rPr lang="ru-RU" sz="2400" dirty="0" smtClean="0">
                <a:latin typeface="Comic Sans MS" pitchFamily="66" charset="0"/>
                <a:cs typeface="Times New Roman" panose="02020603050405020304" pitchFamily="18" charset="0"/>
              </a:rPr>
              <a:t>на протяжении всей жизни поддерживал отношения с семьей Александра Колосова, жителем Волгограда, футболистом, принимавшего участие в том матче. </a:t>
            </a:r>
            <a:endParaRPr lang="ru-RU" sz="2400" dirty="0" smtClean="0">
              <a:latin typeface="Comic Sans MS" pitchFamily="66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Comic Sans MS" pitchFamily="66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Comic Sans MS" pitchFamily="66" charset="0"/>
                <a:cs typeface="Times New Roman" panose="02020603050405020304" pitchFamily="18" charset="0"/>
              </a:rPr>
              <a:t>          Они </a:t>
            </a:r>
            <a:r>
              <a:rPr lang="ru-RU" sz="2400" dirty="0" smtClean="0">
                <a:latin typeface="Comic Sans MS" pitchFamily="66" charset="0"/>
                <a:cs typeface="Times New Roman" panose="02020603050405020304" pitchFamily="18" charset="0"/>
              </a:rPr>
              <a:t>часто приезжали к нам в Москву в гости.  Его дети и внуки общаются с нашими родителями до сих пор.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834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ГОРОД-ГЕРОЙ ВОЛГОГРАД</a:t>
            </a:r>
            <a:endParaRPr lang="ru-RU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6" name="Содержимое 5" descr="05A-DsGAFOM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124744"/>
            <a:ext cx="4343340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7984" y="1268760"/>
            <a:ext cx="4392488" cy="459028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600" dirty="0" smtClean="0">
                <a:latin typeface="Comic Sans MS" pitchFamily="66" charset="0"/>
                <a:cs typeface="Times New Roman" pitchFamily="18" charset="0"/>
              </a:rPr>
              <a:t>Я </a:t>
            </a:r>
            <a:r>
              <a:rPr lang="ru-RU" sz="2600" dirty="0" smtClean="0">
                <a:latin typeface="Comic Sans MS" pitchFamily="66" charset="0"/>
                <a:cs typeface="Times New Roman" pitchFamily="18" charset="0"/>
              </a:rPr>
              <a:t>узнал много </a:t>
            </a:r>
            <a:r>
              <a:rPr lang="ru-RU" sz="2600" dirty="0" smtClean="0">
                <a:latin typeface="Comic Sans MS" pitchFamily="66" charset="0"/>
                <a:cs typeface="Times New Roman" pitchFamily="18" charset="0"/>
              </a:rPr>
              <a:t>интересной информации </a:t>
            </a:r>
            <a:r>
              <a:rPr lang="ru-RU" sz="2600" dirty="0" smtClean="0">
                <a:latin typeface="Comic Sans MS" pitchFamily="66" charset="0"/>
                <a:cs typeface="Times New Roman" pitchFamily="18" charset="0"/>
              </a:rPr>
              <a:t>и мне захотелось побывать </a:t>
            </a:r>
            <a:r>
              <a:rPr lang="ru-RU" sz="2600" dirty="0" smtClean="0">
                <a:latin typeface="Comic Sans MS" pitchFamily="66" charset="0"/>
                <a:cs typeface="Times New Roman" pitchFamily="18" charset="0"/>
              </a:rPr>
              <a:t>в Волгограде, </a:t>
            </a:r>
            <a:r>
              <a:rPr lang="ru-RU" sz="2600" dirty="0" smtClean="0">
                <a:latin typeface="Comic Sans MS" pitchFamily="66" charset="0"/>
                <a:cs typeface="Times New Roman" pitchFamily="18" charset="0"/>
              </a:rPr>
              <a:t>в </a:t>
            </a:r>
            <a:r>
              <a:rPr lang="ru-RU" sz="2600" dirty="0" smtClean="0">
                <a:latin typeface="Comic Sans MS" pitchFamily="66" charset="0"/>
                <a:cs typeface="Times New Roman" pitchFamily="18" charset="0"/>
              </a:rPr>
              <a:t>  </a:t>
            </a:r>
            <a:r>
              <a:rPr lang="ru-RU" sz="2600" dirty="0" smtClean="0">
                <a:latin typeface="Comic Sans MS" pitchFamily="66" charset="0"/>
                <a:cs typeface="Times New Roman" pitchFamily="18" charset="0"/>
              </a:rPr>
              <a:t>городе, восставшем из </a:t>
            </a:r>
            <a:r>
              <a:rPr lang="ru-RU" sz="2600" dirty="0" smtClean="0">
                <a:latin typeface="Comic Sans MS" pitchFamily="66" charset="0"/>
                <a:cs typeface="Times New Roman" pitchFamily="18" charset="0"/>
              </a:rPr>
              <a:t>руин, за </a:t>
            </a:r>
            <a:r>
              <a:rPr lang="ru-RU" sz="2600" dirty="0" smtClean="0">
                <a:latin typeface="Comic Sans MS" pitchFamily="66" charset="0"/>
                <a:cs typeface="Times New Roman" pitchFamily="18" charset="0"/>
              </a:rPr>
              <a:t>который </a:t>
            </a:r>
            <a:r>
              <a:rPr lang="ru-RU" sz="2600" dirty="0" smtClean="0">
                <a:latin typeface="Comic Sans MS" pitchFamily="66" charset="0"/>
                <a:cs typeface="Times New Roman" pitchFamily="18" charset="0"/>
              </a:rPr>
              <a:t>сражались в годы Великой Отечественной войны, </a:t>
            </a:r>
            <a:r>
              <a:rPr lang="ru-RU" sz="2600" dirty="0" smtClean="0">
                <a:latin typeface="Comic Sans MS" pitchFamily="66" charset="0"/>
                <a:cs typeface="Times New Roman" pitchFamily="18" charset="0"/>
              </a:rPr>
              <a:t>где служил мой </a:t>
            </a:r>
            <a:r>
              <a:rPr lang="ru-RU" sz="2600" dirty="0" smtClean="0">
                <a:latin typeface="Comic Sans MS" pitchFamily="66" charset="0"/>
                <a:cs typeface="Times New Roman" pitchFamily="18" charset="0"/>
              </a:rPr>
              <a:t>прадед. </a:t>
            </a:r>
            <a:endParaRPr lang="ru-RU" sz="2600" dirty="0" smtClean="0">
              <a:latin typeface="Comic Sans MS" pitchFamily="66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ru-RU" sz="2600" dirty="0" smtClean="0">
                <a:latin typeface="Comic Sans MS" pitchFamily="66" charset="0"/>
                <a:cs typeface="Times New Roman" pitchFamily="18" charset="0"/>
              </a:rPr>
              <a:t>    </a:t>
            </a:r>
            <a:endParaRPr lang="ru-RU" sz="2600" dirty="0" smtClean="0">
              <a:latin typeface="Comic Sans MS" pitchFamily="66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ru-RU" sz="2600" dirty="0" smtClean="0">
                <a:latin typeface="Comic Sans MS" pitchFamily="66" charset="0"/>
                <a:cs typeface="Times New Roman" pitchFamily="18" charset="0"/>
              </a:rPr>
              <a:t>       Этим </a:t>
            </a:r>
            <a:r>
              <a:rPr lang="ru-RU" sz="2600" dirty="0" smtClean="0">
                <a:latin typeface="Comic Sans MS" pitchFamily="66" charset="0"/>
                <a:cs typeface="Times New Roman" pitchFamily="18" charset="0"/>
              </a:rPr>
              <a:t>летом мы побывали в Волгограде.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5076056" y="6381328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dirty="0" smtClean="0">
                <a:latin typeface="Comic Sans MS" pitchFamily="66" charset="0"/>
                <a:cs typeface="Times New Roman" pitchFamily="18" charset="0"/>
              </a:rPr>
              <a:t>На Мамаевом- Кургане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Содержимое 5" descr="дом па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5509205" cy="6408712"/>
          </a:xfrm>
        </p:spPr>
      </p:pic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5580112" y="1124744"/>
            <a:ext cx="3406080" cy="316835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>Гуляя по улицам Волгограда  осознавалось, что </a:t>
            </a: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>  бои шли за каждый   кусочек города</a:t>
            </a:r>
            <a:endParaRPr lang="ru-RU" sz="2400" dirty="0" smtClean="0">
              <a:latin typeface="Comic Sans MS" pitchFamily="66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5940152" y="6021288"/>
            <a:ext cx="2880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dirty="0" smtClean="0">
                <a:latin typeface="Comic Sans MS" pitchFamily="66" charset="0"/>
              </a:rPr>
              <a:t>ФРАГМЕНТ ФАСАДА </a:t>
            </a:r>
          </a:p>
          <a:p>
            <a:pPr algn="ctr">
              <a:buNone/>
            </a:pPr>
            <a:r>
              <a:rPr lang="ru-RU" sz="2000" dirty="0" smtClean="0">
                <a:latin typeface="Comic Sans MS" pitchFamily="66" charset="0"/>
              </a:rPr>
              <a:t>ДОМА ПАВЛОВА</a:t>
            </a:r>
            <a:endParaRPr lang="ru-RU" sz="2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Содержимое 5" descr="Xx550qyBmpo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79512" y="260648"/>
            <a:ext cx="5652120" cy="6403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5638106" y="1052736"/>
            <a:ext cx="3505894" cy="374441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600" dirty="0" smtClean="0">
                <a:latin typeface="Comic Sans MS" pitchFamily="66" charset="0"/>
                <a:cs typeface="Times New Roman" pitchFamily="18" charset="0"/>
              </a:rPr>
              <a:t>     Вдоль набережной </a:t>
            </a:r>
            <a:r>
              <a:rPr lang="ru-RU" sz="2600" dirty="0" smtClean="0">
                <a:latin typeface="Comic Sans MS" pitchFamily="66" charset="0"/>
                <a:cs typeface="Times New Roman" pitchFamily="18" charset="0"/>
              </a:rPr>
              <a:t>Волги  стоят  памятники воинам всех родов войск, принимавшим участие в освобождении города</a:t>
            </a:r>
            <a:r>
              <a:rPr lang="ru-RU" sz="2600" dirty="0" smtClean="0">
                <a:latin typeface="Comic Sans MS" pitchFamily="66" charset="0"/>
                <a:cs typeface="Times New Roman" pitchFamily="18" charset="0"/>
              </a:rPr>
              <a:t>.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68144" y="6021288"/>
            <a:ext cx="30991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600" dirty="0" smtClean="0">
                <a:latin typeface="Comic Sans MS" pitchFamily="66" charset="0"/>
              </a:rPr>
              <a:t>ПАМЯТНИК  МОРЯКАМ НА БЕРЕГУ ВОЛГИ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5436096" y="548680"/>
            <a:ext cx="3563888" cy="557688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ru-RU" dirty="0" smtClean="0"/>
          </a:p>
          <a:p>
            <a:pPr algn="just">
              <a:buNone/>
            </a:pPr>
            <a:r>
              <a:rPr lang="ru-RU" dirty="0" smtClean="0">
                <a:latin typeface="Comic Sans MS" pitchFamily="66" charset="0"/>
                <a:cs typeface="Times New Roman" pitchFamily="18" charset="0"/>
              </a:rPr>
              <a:t>        В </a:t>
            </a:r>
            <a:r>
              <a:rPr lang="ru-RU" dirty="0" smtClean="0">
                <a:latin typeface="Comic Sans MS" pitchFamily="66" charset="0"/>
                <a:cs typeface="Times New Roman" pitchFamily="18" charset="0"/>
              </a:rPr>
              <a:t>музее-панораме Сталинградской битвы мы посмотрели много реликвий, трофей  и военной техники, которая выставлена перед музеем.</a:t>
            </a:r>
          </a:p>
          <a:p>
            <a:pPr algn="just">
              <a:buNone/>
            </a:pPr>
            <a:endParaRPr lang="ru-RU" dirty="0" smtClean="0">
              <a:latin typeface="Comic Sans MS" pitchFamily="66" charset="0"/>
            </a:endParaRPr>
          </a:p>
          <a:p>
            <a:pPr algn="just">
              <a:buNone/>
            </a:pPr>
            <a:endParaRPr lang="ru-RU" sz="2400" dirty="0" smtClean="0">
              <a:latin typeface="Comic Sans MS" pitchFamily="66" charset="0"/>
            </a:endParaRPr>
          </a:p>
          <a:p>
            <a:pPr algn="just">
              <a:buNone/>
            </a:pPr>
            <a:endParaRPr lang="ru-RU" sz="2400" dirty="0" smtClean="0">
              <a:latin typeface="Comic Sans MS" pitchFamily="66" charset="0"/>
            </a:endParaRPr>
          </a:p>
          <a:p>
            <a:pPr algn="just">
              <a:buNone/>
            </a:pPr>
            <a:r>
              <a:rPr lang="ru-RU" sz="2400" dirty="0" smtClean="0">
                <a:latin typeface="Comic Sans MS" pitchFamily="66" charset="0"/>
              </a:rPr>
              <a:t>МУЗЕЙ-ПАНОРАМА</a:t>
            </a:r>
            <a:endParaRPr lang="ru-RU" sz="2400" dirty="0" smtClean="0">
              <a:latin typeface="Comic Sans MS" pitchFamily="66" charset="0"/>
            </a:endParaRPr>
          </a:p>
          <a:p>
            <a:pPr algn="just">
              <a:buNone/>
            </a:pPr>
            <a:r>
              <a:rPr lang="ru-RU" sz="2400" dirty="0" smtClean="0">
                <a:latin typeface="Comic Sans MS" pitchFamily="66" charset="0"/>
              </a:rPr>
              <a:t>СТАЛИНГРАДСКОЙ </a:t>
            </a:r>
          </a:p>
          <a:p>
            <a:pPr algn="just">
              <a:buNone/>
            </a:pPr>
            <a:r>
              <a:rPr lang="ru-RU" sz="2400" dirty="0" smtClean="0">
                <a:latin typeface="Comic Sans MS" pitchFamily="66" charset="0"/>
              </a:rPr>
              <a:t>БИТВЫ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7" name="Содержимое 6" descr="панорама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5328592" cy="6552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404664"/>
            <a:ext cx="835292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 smtClean="0">
                <a:latin typeface="Comic Sans MS" pitchFamily="66" charset="0"/>
                <a:cs typeface="Times New Roman" pitchFamily="18" charset="0"/>
              </a:rPr>
              <a:t>Тема исследования</a:t>
            </a: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>:          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«Дед    Ваня»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/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</a:br>
            <a:r>
              <a:rPr lang="ru-RU" sz="2400" u="sng" dirty="0" smtClean="0">
                <a:latin typeface="Comic Sans MS" pitchFamily="66" charset="0"/>
                <a:cs typeface="Times New Roman" pitchFamily="18" charset="0"/>
              </a:rPr>
              <a:t>Цель работы</a:t>
            </a: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>:</a:t>
            </a:r>
            <a:br>
              <a:rPr lang="ru-RU" sz="2400" dirty="0" smtClean="0">
                <a:latin typeface="Comic Sans MS" pitchFamily="66" charset="0"/>
                <a:cs typeface="Times New Roman" pitchFamily="18" charset="0"/>
              </a:rPr>
            </a:b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>Узнать историю  судьбы  моего </a:t>
            </a: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>прадедушки, участника</a:t>
            </a: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Comic Sans MS" pitchFamily="66" charset="0"/>
                <a:cs typeface="Times New Roman" pitchFamily="18" charset="0"/>
              </a:rPr>
            </a:b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> футбольного матча 1943 </a:t>
            </a: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>года.</a:t>
            </a: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Comic Sans MS" pitchFamily="66" charset="0"/>
                <a:cs typeface="Times New Roman" pitchFamily="18" charset="0"/>
              </a:rPr>
            </a:br>
            <a:r>
              <a:rPr lang="ru-RU" sz="2400" u="sng" dirty="0" smtClean="0">
                <a:latin typeface="Comic Sans MS" pitchFamily="66" charset="0"/>
                <a:cs typeface="Times New Roman" pitchFamily="18" charset="0"/>
              </a:rPr>
              <a:t>Задачи</a:t>
            </a: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>:</a:t>
            </a:r>
            <a:br>
              <a:rPr lang="ru-RU" sz="2400" dirty="0" smtClean="0">
                <a:latin typeface="Comic Sans MS" pitchFamily="66" charset="0"/>
                <a:cs typeface="Times New Roman" pitchFamily="18" charset="0"/>
              </a:rPr>
            </a:b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>-  собрать и изучить материал, содержащий информацию об участии моего прадедушки в истории футбольного матча 1943 года;</a:t>
            </a:r>
            <a:br>
              <a:rPr lang="ru-RU" sz="2400" dirty="0" smtClean="0">
                <a:latin typeface="Comic Sans MS" pitchFamily="66" charset="0"/>
                <a:cs typeface="Times New Roman" pitchFamily="18" charset="0"/>
              </a:rPr>
            </a:b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> - изучить документы семейного </a:t>
            </a: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>, музейного архива</a:t>
            </a: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>;</a:t>
            </a:r>
            <a:br>
              <a:rPr lang="ru-RU" sz="2400" dirty="0" smtClean="0">
                <a:latin typeface="Comic Sans MS" pitchFamily="66" charset="0"/>
                <a:cs typeface="Times New Roman" pitchFamily="18" charset="0"/>
              </a:rPr>
            </a:b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>-  проследить    </a:t>
            </a: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>жизненный путь   </a:t>
            </a: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>моего прадедушки;</a:t>
            </a:r>
            <a:br>
              <a:rPr lang="ru-RU" sz="2400" dirty="0" smtClean="0">
                <a:latin typeface="Comic Sans MS" pitchFamily="66" charset="0"/>
                <a:cs typeface="Times New Roman" pitchFamily="18" charset="0"/>
              </a:rPr>
            </a:b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>-  развивать навыки самостоятельной, творческой и поисковой </a:t>
            </a: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>работы;</a:t>
            </a:r>
            <a:endParaRPr lang="ru-RU" sz="2400" dirty="0" smtClean="0">
              <a:latin typeface="Comic Sans MS" pitchFamily="66" charset="0"/>
              <a:cs typeface="Times New Roman" pitchFamily="18" charset="0"/>
            </a:endParaRPr>
          </a:p>
          <a:p>
            <a:r>
              <a:rPr lang="ru-RU" sz="2400" dirty="0" smtClean="0">
                <a:ln w="11430">
                  <a:noFill/>
                </a:ln>
                <a:latin typeface="Comic Sans MS" pitchFamily="66" charset="0"/>
              </a:rPr>
              <a:t>- систематизация </a:t>
            </a:r>
            <a:r>
              <a:rPr lang="ru-RU" sz="2400" dirty="0" smtClean="0">
                <a:ln w="11430">
                  <a:noFill/>
                </a:ln>
                <a:latin typeface="Comic Sans MS" pitchFamily="66" charset="0"/>
              </a:rPr>
              <a:t>архивных материалов, имеющихся дома (фотографий, </a:t>
            </a:r>
            <a:r>
              <a:rPr lang="ru-RU" sz="2400" dirty="0" smtClean="0">
                <a:ln w="11430">
                  <a:noFill/>
                </a:ln>
                <a:latin typeface="Comic Sans MS" pitchFamily="66" charset="0"/>
              </a:rPr>
              <a:t> </a:t>
            </a:r>
            <a:r>
              <a:rPr lang="ru-RU" sz="2400" dirty="0" smtClean="0">
                <a:ln w="11430">
                  <a:noFill/>
                </a:ln>
                <a:latin typeface="Comic Sans MS" pitchFamily="66" charset="0"/>
              </a:rPr>
              <a:t>грамот, писем</a:t>
            </a:r>
            <a:r>
              <a:rPr lang="ru-RU" sz="2400" dirty="0" smtClean="0">
                <a:ln w="11430">
                  <a:noFill/>
                </a:ln>
                <a:latin typeface="Comic Sans MS" pitchFamily="66" charset="0"/>
              </a:rPr>
              <a:t>).</a:t>
            </a: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Comic Sans MS" pitchFamily="66" charset="0"/>
                <a:cs typeface="Times New Roman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408587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3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6200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Военная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техника</a:t>
            </a:r>
            <a:endParaRPr lang="ru-RU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7" name="Содержимое 6" descr="техника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79512" y="1124744"/>
            <a:ext cx="8686002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Содержимое 5" descr="мельница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" y="188640"/>
            <a:ext cx="5724128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5364088" y="620688"/>
            <a:ext cx="3960440" cy="5472608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ru-RU" sz="6200" dirty="0" smtClean="0">
                <a:latin typeface="Comic Sans MS" pitchFamily="66" charset="0"/>
                <a:cs typeface="Times New Roman" pitchFamily="18" charset="0"/>
              </a:rPr>
              <a:t>   </a:t>
            </a:r>
            <a:r>
              <a:rPr lang="ru-RU" sz="6200" dirty="0" smtClean="0">
                <a:latin typeface="Comic Sans MS" pitchFamily="66" charset="0"/>
                <a:cs typeface="Times New Roman" pitchFamily="18" charset="0"/>
              </a:rPr>
              <a:t>     Во время войны город </a:t>
            </a:r>
            <a:r>
              <a:rPr lang="ru-RU" sz="6200" dirty="0" smtClean="0">
                <a:latin typeface="Comic Sans MS" pitchFamily="66" charset="0"/>
                <a:cs typeface="Times New Roman" pitchFamily="18" charset="0"/>
              </a:rPr>
              <a:t>был уничтожен полностью. </a:t>
            </a:r>
            <a:r>
              <a:rPr lang="ru-RU" sz="6200" dirty="0" smtClean="0">
                <a:latin typeface="Comic Sans MS" pitchFamily="66" charset="0"/>
                <a:cs typeface="Times New Roman" pitchFamily="18" charset="0"/>
              </a:rPr>
              <a:t>              После </a:t>
            </a:r>
            <a:r>
              <a:rPr lang="ru-RU" sz="6200" dirty="0" smtClean="0">
                <a:latin typeface="Comic Sans MS" pitchFamily="66" charset="0"/>
                <a:cs typeface="Times New Roman" pitchFamily="18" charset="0"/>
              </a:rPr>
              <a:t>освобождения хотели его отстроить заново на другом месте, дальше вдоль берега. </a:t>
            </a:r>
            <a:endParaRPr lang="ru-RU" sz="6200" dirty="0" smtClean="0">
              <a:latin typeface="Comic Sans MS" pitchFamily="66" charset="0"/>
              <a:cs typeface="Times New Roman" pitchFamily="18" charset="0"/>
            </a:endParaRPr>
          </a:p>
          <a:p>
            <a:pPr>
              <a:buNone/>
            </a:pPr>
            <a:r>
              <a:rPr lang="ru-RU" sz="6200" dirty="0" smtClean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sz="6200" dirty="0" smtClean="0">
                <a:latin typeface="Comic Sans MS" pitchFamily="66" charset="0"/>
                <a:cs typeface="Times New Roman" pitchFamily="18" charset="0"/>
              </a:rPr>
              <a:t>       </a:t>
            </a:r>
            <a:r>
              <a:rPr lang="ru-RU" sz="6200" dirty="0" smtClean="0">
                <a:latin typeface="Comic Sans MS" pitchFamily="66" charset="0"/>
                <a:cs typeface="Times New Roman" pitchFamily="18" charset="0"/>
              </a:rPr>
              <a:t>Но </a:t>
            </a:r>
            <a:r>
              <a:rPr lang="ru-RU" sz="6200" dirty="0" smtClean="0">
                <a:latin typeface="Comic Sans MS" pitchFamily="66" charset="0"/>
                <a:cs typeface="Times New Roman" pitchFamily="18" charset="0"/>
              </a:rPr>
              <a:t>оставшиеся в живых жители решили его восстанавливать на том же месте</a:t>
            </a:r>
            <a:r>
              <a:rPr lang="ru-RU" sz="6200" dirty="0" smtClean="0">
                <a:latin typeface="Comic Sans MS" pitchFamily="66" charset="0"/>
                <a:cs typeface="Times New Roman" pitchFamily="18" charset="0"/>
              </a:rPr>
              <a:t>.</a:t>
            </a:r>
            <a:endParaRPr lang="ru-RU" dirty="0" smtClean="0"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79712" y="6165304"/>
            <a:ext cx="3324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dirty="0" smtClean="0">
                <a:latin typeface="Comic Sans MS" pitchFamily="66" charset="0"/>
              </a:rPr>
              <a:t>РАЗРУШЕННАЯ МЕЛЬНИЦА</a:t>
            </a:r>
            <a:endParaRPr lang="ru-RU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7504" y="980728"/>
            <a:ext cx="8856984" cy="3278188"/>
          </a:xfrm>
        </p:spPr>
        <p:txBody>
          <a:bodyPr>
            <a:normAutofit fontScale="85000" lnSpcReduction="20000"/>
          </a:bodyPr>
          <a:lstStyle/>
          <a:p>
            <a:r>
              <a:rPr lang="ru-RU" sz="2400" dirty="0" smtClean="0">
                <a:latin typeface="Comic Sans MS" pitchFamily="66" charset="0"/>
              </a:rPr>
              <a:t>       Побывали </a:t>
            </a:r>
            <a:r>
              <a:rPr lang="ru-RU" sz="2400" dirty="0" smtClean="0">
                <a:latin typeface="Comic Sans MS" pitchFamily="66" charset="0"/>
              </a:rPr>
              <a:t>мы и в   музее спортивной истории Волгоградской Академии </a:t>
            </a:r>
            <a:r>
              <a:rPr lang="ru-RU" sz="2400" dirty="0">
                <a:latin typeface="Comic Sans MS" pitchFamily="66" charset="0"/>
              </a:rPr>
              <a:t>физкультуры и </a:t>
            </a:r>
            <a:r>
              <a:rPr lang="ru-RU" sz="2400" dirty="0" smtClean="0">
                <a:latin typeface="Comic Sans MS" pitchFamily="66" charset="0"/>
              </a:rPr>
              <a:t>спорта . Познакомились с его руководителем, рассказали про нашего деда, подарили фотографии.  </a:t>
            </a:r>
          </a:p>
          <a:p>
            <a:r>
              <a:rPr lang="ru-RU" sz="2400" dirty="0" smtClean="0">
                <a:latin typeface="Comic Sans MS" pitchFamily="66" charset="0"/>
              </a:rPr>
              <a:t>       В </a:t>
            </a:r>
            <a:r>
              <a:rPr lang="ru-RU" sz="2400" dirty="0" smtClean="0">
                <a:latin typeface="Comic Sans MS" pitchFamily="66" charset="0"/>
              </a:rPr>
              <a:t>музее  сохранился ценнейший экспонат – точная копия мяча, которым играли в том далеком 1943 году. Он был сброшен </a:t>
            </a:r>
            <a:r>
              <a:rPr lang="ru-RU" sz="2400" dirty="0">
                <a:latin typeface="Comic Sans MS" pitchFamily="66" charset="0"/>
              </a:rPr>
              <a:t>на </a:t>
            </a:r>
            <a:r>
              <a:rPr lang="ru-RU" sz="2400" dirty="0" smtClean="0">
                <a:latin typeface="Comic Sans MS" pitchFamily="66" charset="0"/>
              </a:rPr>
              <a:t>поле, </a:t>
            </a:r>
            <a:r>
              <a:rPr lang="ru-RU" sz="2400" dirty="0">
                <a:latin typeface="Comic Sans MS" pitchFamily="66" charset="0"/>
              </a:rPr>
              <a:t>в начале </a:t>
            </a:r>
            <a:r>
              <a:rPr lang="ru-RU" sz="2400" dirty="0" smtClean="0">
                <a:latin typeface="Comic Sans MS" pitchFamily="66" charset="0"/>
              </a:rPr>
              <a:t>игры, </a:t>
            </a:r>
            <a:r>
              <a:rPr lang="ru-RU" sz="2400" dirty="0">
                <a:latin typeface="Comic Sans MS" pitchFamily="66" charset="0"/>
              </a:rPr>
              <a:t>с самолета</a:t>
            </a:r>
            <a:r>
              <a:rPr lang="ru-RU" sz="2400" dirty="0" smtClean="0">
                <a:latin typeface="Comic Sans MS" pitchFamily="66" charset="0"/>
              </a:rPr>
              <a:t>.</a:t>
            </a:r>
          </a:p>
          <a:p>
            <a:r>
              <a:rPr lang="ru-RU" sz="2400" dirty="0" smtClean="0">
                <a:latin typeface="Comic Sans MS" pitchFamily="66" charset="0"/>
              </a:rPr>
              <a:t> </a:t>
            </a:r>
            <a:r>
              <a:rPr lang="ru-RU" sz="2400" dirty="0" smtClean="0">
                <a:latin typeface="Comic Sans MS" pitchFamily="66" charset="0"/>
              </a:rPr>
              <a:t>     Так </a:t>
            </a:r>
            <a:r>
              <a:rPr lang="ru-RU" sz="2400" dirty="0">
                <a:latin typeface="Comic Sans MS" pitchFamily="66" charset="0"/>
              </a:rPr>
              <a:t>же там хранятся все документальные реликвии </a:t>
            </a:r>
            <a:r>
              <a:rPr lang="ru-RU" sz="2400" dirty="0" smtClean="0">
                <a:latin typeface="Comic Sans MS" pitchFamily="66" charset="0"/>
              </a:rPr>
              <a:t>того </a:t>
            </a:r>
            <a:r>
              <a:rPr lang="ru-RU" sz="2400" dirty="0">
                <a:latin typeface="Comic Sans MS" pitchFamily="66" charset="0"/>
              </a:rPr>
              <a:t>памятного матча. </a:t>
            </a:r>
            <a:endParaRPr lang="ru-RU" sz="2400" dirty="0" smtClean="0">
              <a:latin typeface="Comic Sans MS" pitchFamily="66" charset="0"/>
            </a:endParaRPr>
          </a:p>
          <a:p>
            <a:r>
              <a:rPr lang="ru-RU" sz="2400" dirty="0" smtClean="0">
                <a:latin typeface="Comic Sans MS" pitchFamily="66" charset="0"/>
              </a:rPr>
              <a:t>      На </a:t>
            </a:r>
            <a:r>
              <a:rPr lang="ru-RU" sz="2400" dirty="0" smtClean="0">
                <a:latin typeface="Comic Sans MS" pitchFamily="66" charset="0"/>
              </a:rPr>
              <a:t>стендах музея  - фотографии игроков команд перед матчем и после него.  В видеоархивах есть записи фрагментов игры.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218" t="26989" r="40802" b="28124"/>
          <a:stretch/>
        </p:blipFill>
        <p:spPr bwMode="auto">
          <a:xfrm>
            <a:off x="4427984" y="3861049"/>
            <a:ext cx="4392488" cy="2996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829" t="28123" r="40986" b="27495"/>
          <a:stretch/>
        </p:blipFill>
        <p:spPr bwMode="auto">
          <a:xfrm>
            <a:off x="179512" y="3861048"/>
            <a:ext cx="4320480" cy="2996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0"/>
            <a:ext cx="8964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Comic Sans MS" pitchFamily="66" charset="0"/>
              </a:rPr>
              <a:t>Музей </a:t>
            </a:r>
            <a:r>
              <a:rPr lang="ru-RU" sz="3200" dirty="0" smtClean="0">
                <a:solidFill>
                  <a:srgbClr val="C00000"/>
                </a:solidFill>
                <a:latin typeface="Comic Sans MS" pitchFamily="66" charset="0"/>
              </a:rPr>
              <a:t>спортивной истории Волгоградской Академии физкультуры и спорта </a:t>
            </a:r>
            <a:endParaRPr lang="ru-RU" sz="3200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436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900" dirty="0" smtClean="0">
                <a:solidFill>
                  <a:srgbClr val="C00000"/>
                </a:solidFill>
                <a:latin typeface="Comic Sans MS" pitchFamily="66" charset="0"/>
              </a:rPr>
              <a:t>50 лет Спартака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6712" y="548681"/>
            <a:ext cx="8229600" cy="25922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В </a:t>
            </a: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1935 году Всесоюзный совет физической культуры утвердил Устав нового общества «Спартак» на базе уже существующего «Пищевики». Поэтому «Пищевики» можно считать предвестником ФК «Спартака».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       В </a:t>
            </a: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1985 году, к 50-летию команды была выпущена юбилейная книга «Спартак и спартаковцы», в которой рассказан весь путь клуба. </a:t>
            </a:r>
          </a:p>
          <a:p>
            <a:pPr marL="0" indent="0" algn="just">
              <a:buNone/>
            </a:pP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        В </a:t>
            </a: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торжественной обстановке книги были вручены </a:t>
            </a: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ветеранам - </a:t>
            </a: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игрокам команды, в том числе и нашему прадеду.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        Этот </a:t>
            </a: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знаменитый и памятный матч 1943 года в Сталинграде, и встреча ветеранов  футбола, спустя 40 лет, </a:t>
            </a: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 описаны в книги, </a:t>
            </a: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напечатаны фотографии. </a:t>
            </a:r>
            <a:endParaRPr lang="ru-RU" sz="1600" dirty="0">
              <a:latin typeface="Comic Sans MS" pitchFamily="66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405" r="12492"/>
          <a:stretch/>
        </p:blipFill>
        <p:spPr>
          <a:xfrm>
            <a:off x="179512" y="3052903"/>
            <a:ext cx="3816424" cy="3805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068960"/>
            <a:ext cx="4968551" cy="3741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59587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0" y="981075"/>
            <a:ext cx="4427984" cy="3671888"/>
          </a:xfrm>
        </p:spPr>
        <p:txBody>
          <a:bodyPr>
            <a:noAutofit/>
          </a:bodyPr>
          <a:lstStyle/>
          <a:p>
            <a:r>
              <a:rPr lang="ru-RU" sz="3200" i="1" dirty="0" smtClean="0">
                <a:latin typeface="Comic Sans MS" pitchFamily="66" charset="0"/>
              </a:rPr>
              <a:t>К 70- </a:t>
            </a:r>
            <a:r>
              <a:rPr lang="ru-RU" sz="3200" i="1" dirty="0" err="1" smtClean="0">
                <a:latin typeface="Comic Sans MS" pitchFamily="66" charset="0"/>
              </a:rPr>
              <a:t>летию</a:t>
            </a:r>
            <a:r>
              <a:rPr lang="ru-RU" sz="3200" i="1" dirty="0" smtClean="0">
                <a:latin typeface="Comic Sans MS" pitchFamily="66" charset="0"/>
              </a:rPr>
              <a:t> со дня проведения матча был выпущен памятный знак, посвященный этому </a:t>
            </a:r>
            <a:r>
              <a:rPr lang="ru-RU" sz="3200" i="1" dirty="0" smtClean="0">
                <a:latin typeface="Comic Sans MS" pitchFamily="66" charset="0"/>
              </a:rPr>
              <a:t>знаменательному событию</a:t>
            </a:r>
            <a:r>
              <a:rPr lang="ru-RU" sz="3200" dirty="0" smtClean="0">
                <a:latin typeface="Comic Sans MS" pitchFamily="66" charset="0"/>
              </a:rPr>
              <a:t>.</a:t>
            </a:r>
          </a:p>
          <a:p>
            <a:endParaRPr lang="ru-RU" sz="4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88640"/>
            <a:ext cx="5004048" cy="6392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22642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243408"/>
            <a:ext cx="8892480" cy="1296144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C00000"/>
                </a:solidFill>
                <a:latin typeface="Comic Sans MS" pitchFamily="66" charset="0"/>
              </a:rPr>
              <a:t>Матч на разминированном поле</a:t>
            </a:r>
            <a:endParaRPr lang="ru-RU" sz="4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4572000" cy="6093296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          В </a:t>
            </a:r>
            <a:r>
              <a:rPr lang="ru-RU" sz="4500" dirty="0">
                <a:latin typeface="Comic Sans MS" pitchFamily="66" charset="0"/>
                <a:cs typeface="Times New Roman" panose="02020603050405020304" pitchFamily="18" charset="0"/>
              </a:rPr>
              <a:t>2015 году </a:t>
            </a: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 издательством «Новая Элита» вышла  </a:t>
            </a:r>
            <a:r>
              <a:rPr lang="ru-RU" sz="4500" dirty="0">
                <a:latin typeface="Comic Sans MS" pitchFamily="66" charset="0"/>
                <a:cs typeface="Times New Roman" panose="02020603050405020304" pitchFamily="18" charset="0"/>
              </a:rPr>
              <a:t>книга  </a:t>
            </a: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«Москва- </a:t>
            </a:r>
            <a:r>
              <a:rPr lang="ru-RU" sz="4500" dirty="0">
                <a:latin typeface="Comic Sans MS" pitchFamily="66" charset="0"/>
                <a:cs typeface="Times New Roman" panose="02020603050405020304" pitchFamily="18" charset="0"/>
              </a:rPr>
              <a:t>Сталинград</a:t>
            </a: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. Матч на разминированном </a:t>
            </a: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поле», приуроченная </a:t>
            </a: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к 70-летию Победы.  </a:t>
            </a:r>
            <a:endParaRPr lang="ru-RU" sz="4500" dirty="0" smtClean="0">
              <a:latin typeface="Comic Sans MS" pitchFamily="66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 </a:t>
            </a: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      </a:t>
            </a: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На </a:t>
            </a: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репродукции матча, организованном  на футбольном поле Останкино в Москве, эти книги вручали родственникам игроков, принимавших участие в этом матче.</a:t>
            </a:r>
          </a:p>
          <a:p>
            <a:pPr marL="0" indent="0">
              <a:buNone/>
            </a:pP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      Молодой  </a:t>
            </a:r>
            <a:r>
              <a:rPr lang="ru-RU" sz="4500" dirty="0">
                <a:latin typeface="Comic Sans MS" pitchFamily="66" charset="0"/>
                <a:cs typeface="Times New Roman" panose="02020603050405020304" pitchFamily="18" charset="0"/>
              </a:rPr>
              <a:t>автор Дмитрий Рогачев, в художественной форме описывает этот матч во всех подробностях, с хронологией и с именами всех, принимавших участие в организации этой товарищеской </a:t>
            </a: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встречи.  </a:t>
            </a:r>
            <a:endParaRPr lang="ru-RU" sz="4500" dirty="0" smtClean="0">
              <a:latin typeface="Comic Sans MS" pitchFamily="66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        Поименно </a:t>
            </a: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перечисляя  игроков обоих команд. </a:t>
            </a:r>
          </a:p>
          <a:p>
            <a:pPr marL="0" indent="0">
              <a:buNone/>
            </a:pP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       В </a:t>
            </a: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романе запечатлена одна из самых ярких страниц в истории отечественного футбола. </a:t>
            </a:r>
            <a:endParaRPr lang="ru-RU" sz="4500" dirty="0" smtClean="0">
              <a:latin typeface="Comic Sans MS" pitchFamily="66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 </a:t>
            </a: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       </a:t>
            </a: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Это </a:t>
            </a: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событие стало предвестником скорой Победы над немецким фашизмом, свидетельством силы духа и мужества простых людей</a:t>
            </a: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 </a:t>
            </a: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             </a:t>
            </a:r>
            <a:endParaRPr lang="ru-RU" sz="4500" dirty="0" smtClean="0">
              <a:latin typeface="Comic Sans MS" pitchFamily="66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        Матч </a:t>
            </a: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стоит в одном ряду с игрой в оккупированном Киеве и играми в блокадном Ленинграде.</a:t>
            </a:r>
            <a:endParaRPr lang="ru-RU" sz="4500" dirty="0">
              <a:latin typeface="Comic Sans MS" pitchFamily="66" charset="0"/>
              <a:cs typeface="Times New Roman" panose="02020603050405020304" pitchFamily="18" charset="0"/>
            </a:endParaRP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F:\DCIM\101MSDCF\DSC0589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33" t="13507" r="16562" b="19672"/>
          <a:stretch/>
        </p:blipFill>
        <p:spPr bwMode="auto">
          <a:xfrm rot="16200000">
            <a:off x="3644890" y="1385781"/>
            <a:ext cx="6048672" cy="4662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5243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980728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Comic Sans MS" pitchFamily="66" charset="0"/>
              </a:rPr>
              <a:t>Подвиг народа</a:t>
            </a:r>
            <a:endParaRPr lang="ru-RU" sz="4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08720"/>
            <a:ext cx="9217024" cy="5217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>Поколения наших дедов и прадедов, никогда не забудут подвига великого народа,  победившего в войне и завоевавшего нашу свободу.</a:t>
            </a:r>
          </a:p>
          <a:p>
            <a:pPr marL="0" indent="0">
              <a:buNone/>
            </a:pPr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>В Волгограде и Москве неоднократно проводились реконструкции, товарищеские матчи, турниры и встречи ветеранов, посвященных матчу «На руинах Сталинграда».</a:t>
            </a:r>
          </a:p>
          <a:p>
            <a:pPr marL="0" indent="0">
              <a:buNone/>
            </a:pPr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>65 лет ВОВ  -  30 апреля 2008 г. Сборная Волгограда – Спартак   ( 1:1)</a:t>
            </a:r>
          </a:p>
          <a:p>
            <a:pPr marL="0" indent="0">
              <a:buNone/>
            </a:pPr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>70 лет ВОВ  -   9 мая 2013 г.        Ротор  -  Спартак                           (3:3)</a:t>
            </a: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4984"/>
            <a:ext cx="4376752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56992"/>
            <a:ext cx="4642078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4199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9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333374"/>
            <a:ext cx="8964488" cy="3887713"/>
          </a:xfrm>
        </p:spPr>
        <p:txBody>
          <a:bodyPr>
            <a:normAutofit fontScale="40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sz="3800" dirty="0" smtClean="0">
                <a:latin typeface="Comic Sans MS" pitchFamily="66" charset="0"/>
                <a:cs typeface="Times New Roman" panose="02020603050405020304" pitchFamily="18" charset="0"/>
              </a:rPr>
              <a:t>       </a:t>
            </a: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Узнавая </a:t>
            </a: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информацию из первоисточников, из видеоархивов, нам приятно осознавать, что мой  прадедушка вписан в страницы спортивной истории  Великой Отечественной Войны. </a:t>
            </a:r>
          </a:p>
          <a:p>
            <a:pPr algn="just">
              <a:lnSpc>
                <a:spcPct val="120000"/>
              </a:lnSpc>
            </a:pP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 </a:t>
            </a: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     Дома </a:t>
            </a: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хранятся фотографии </a:t>
            </a:r>
            <a:r>
              <a:rPr lang="ru-RU" sz="4500" dirty="0">
                <a:latin typeface="Comic Sans MS" pitchFamily="66" charset="0"/>
                <a:cs typeface="Times New Roman" panose="02020603050405020304" pitchFamily="18" charset="0"/>
              </a:rPr>
              <a:t>его </a:t>
            </a: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футбольной карьеры</a:t>
            </a:r>
            <a:r>
              <a:rPr lang="ru-RU" sz="4500" dirty="0">
                <a:latin typeface="Comic Sans MS" pitchFamily="66" charset="0"/>
                <a:cs typeface="Times New Roman" panose="02020603050405020304" pitchFamily="18" charset="0"/>
              </a:rPr>
              <a:t>, начиная с 30-тых </a:t>
            </a: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годов </a:t>
            </a:r>
            <a:r>
              <a:rPr lang="en-US" sz="4500" dirty="0" smtClean="0">
                <a:latin typeface="Comic Sans MS" pitchFamily="66" charset="0"/>
                <a:cs typeface="Times New Roman" panose="02020603050405020304" pitchFamily="18" charset="0"/>
              </a:rPr>
              <a:t>XX </a:t>
            </a: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века. </a:t>
            </a:r>
            <a:r>
              <a:rPr lang="ru-RU" sz="4500" dirty="0">
                <a:latin typeface="Comic Sans MS" pitchFamily="66" charset="0"/>
                <a:cs typeface="Times New Roman" panose="02020603050405020304" pitchFamily="18" charset="0"/>
              </a:rPr>
              <a:t>То</a:t>
            </a: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, что он принимал участие в памятном футбольном матче в Сталинграде в 1943 году, и в других встречах во время войны. </a:t>
            </a:r>
          </a:p>
          <a:p>
            <a:pPr algn="just">
              <a:lnSpc>
                <a:spcPct val="120000"/>
              </a:lnSpc>
            </a:pP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      Он </a:t>
            </a: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прожил 73 года.</a:t>
            </a:r>
          </a:p>
          <a:p>
            <a:pPr algn="just">
              <a:lnSpc>
                <a:spcPct val="120000"/>
              </a:lnSpc>
            </a:pP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      Всю </a:t>
            </a: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свою жизнь был болельщиком и предан футболу.</a:t>
            </a:r>
          </a:p>
          <a:p>
            <a:pPr algn="just">
              <a:lnSpc>
                <a:spcPct val="120000"/>
              </a:lnSpc>
            </a:pP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      И </a:t>
            </a:r>
            <a:r>
              <a:rPr lang="ru-RU" sz="4500" dirty="0" smtClean="0">
                <a:latin typeface="Comic Sans MS" pitchFamily="66" charset="0"/>
                <a:cs typeface="Times New Roman" panose="02020603050405020304" pitchFamily="18" charset="0"/>
              </a:rPr>
              <a:t>мы гордимся нашим дедом и всеми спортсменами, которые отстаивали нашу Родину, доказывали спортивный победный дух народа во время войны.</a:t>
            </a:r>
            <a:endParaRPr lang="ru-RU" sz="4500" b="1" i="1" dirty="0" smtClean="0">
              <a:latin typeface="Comic Sans MS" pitchFamily="66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642167"/>
            <a:ext cx="7812360" cy="3215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12279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79512" y="116632"/>
            <a:ext cx="87849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ru-RU" b="1" dirty="0" smtClean="0">
                <a:latin typeface="Comic Sans MS" pitchFamily="66" charset="0"/>
                <a:cs typeface="Times New Roman" pitchFamily="18" charset="0"/>
              </a:rPr>
              <a:t>ВЫВОДЫ:</a:t>
            </a:r>
          </a:p>
          <a:p>
            <a:pPr algn="just">
              <a:buNone/>
            </a:pPr>
            <a:r>
              <a:rPr lang="ru-RU" b="1" dirty="0" smtClean="0"/>
              <a:t>1</a:t>
            </a:r>
            <a:r>
              <a:rPr lang="ru-RU" b="1" dirty="0" smtClean="0">
                <a:latin typeface="Comic Sans MS" pitchFamily="66" charset="0"/>
              </a:rPr>
              <a:t>.     </a:t>
            </a:r>
            <a:r>
              <a:rPr lang="ru-RU" dirty="0" smtClean="0">
                <a:latin typeface="Comic Sans MS" pitchFamily="66" charset="0"/>
              </a:rPr>
              <a:t>В каждой семье есть свои герои, о которых  помнят и чья жизнь может служить примером для подражания подрастающим поколениям.</a:t>
            </a:r>
          </a:p>
          <a:p>
            <a:pPr algn="just">
              <a:buNone/>
            </a:pPr>
            <a:r>
              <a:rPr lang="ru-RU" dirty="0" smtClean="0">
                <a:latin typeface="Comic Sans MS" pitchFamily="66" charset="0"/>
              </a:rPr>
              <a:t>2.     История страны соткана из историй семей и  человеческих судеб.</a:t>
            </a:r>
          </a:p>
          <a:p>
            <a:pPr marL="342900" indent="-342900" algn="just">
              <a:buNone/>
            </a:pPr>
            <a:r>
              <a:rPr lang="ru-RU" dirty="0" smtClean="0">
                <a:latin typeface="Comic Sans MS" pitchFamily="66" charset="0"/>
              </a:rPr>
              <a:t>3. Не только известная календарная дата должна напоминать о  таких знаменательных событиях, как Великая Отечественная </a:t>
            </a:r>
            <a:r>
              <a:rPr lang="ru-RU" dirty="0" smtClean="0">
                <a:latin typeface="Comic Sans MS" pitchFamily="66" charset="0"/>
              </a:rPr>
              <a:t>война, но  люди, благодаря которым мы одержали нашу Победу.</a:t>
            </a:r>
            <a:endParaRPr lang="ru-RU" dirty="0" smtClean="0">
              <a:latin typeface="Comic Sans MS" pitchFamily="66" charset="0"/>
            </a:endParaRPr>
          </a:p>
          <a:p>
            <a:pPr marL="342900" indent="-342900" algn="just">
              <a:buAutoNum type="arabicPeriod" startAt="4"/>
            </a:pPr>
            <a:r>
              <a:rPr lang="ru-RU" dirty="0" smtClean="0">
                <a:latin typeface="Comic Sans MS" pitchFamily="66" charset="0"/>
              </a:rPr>
              <a:t>Эта </a:t>
            </a:r>
            <a:r>
              <a:rPr lang="ru-RU" dirty="0" smtClean="0">
                <a:latin typeface="Comic Sans MS" pitchFamily="66" charset="0"/>
              </a:rPr>
              <a:t>память должна быть вечной, а не сиюминутной, идти от благодарного сердца и чистой души, а не по  нажиму  и указанию со стороны</a:t>
            </a:r>
            <a:r>
              <a:rPr lang="ru-RU" dirty="0" smtClean="0">
                <a:latin typeface="Comic Sans MS" pitchFamily="66" charset="0"/>
              </a:rPr>
              <a:t>.</a:t>
            </a:r>
          </a:p>
          <a:p>
            <a:pPr marL="342900" indent="-342900" algn="just">
              <a:buAutoNum type="arabicPeriod" startAt="4"/>
            </a:pPr>
            <a:r>
              <a:rPr lang="ru-RU" dirty="0" smtClean="0">
                <a:latin typeface="Comic Sans MS" pitchFamily="66" charset="0"/>
              </a:rPr>
              <a:t>Имена героев навеки вписаны в ряды «Бессмертного полка»</a:t>
            </a:r>
            <a:endParaRPr lang="ru-RU" dirty="0" smtClean="0">
              <a:latin typeface="Comic Sans MS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73016"/>
            <a:ext cx="763284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22642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&amp;Scy; &amp;dcy;&amp;ncy;&amp;iecy;&amp;mcy; &amp;pcy;&amp;ocy;&amp;bcy;&amp;iecy;&amp;dcy;&amp;ycy; ! - &amp;acy;&amp;ncy;&amp;icy;&amp;mcy;&amp;acy;&amp;tscy;&amp;icy;&amp;ocy;&amp;ncy;&amp;ncy;&amp;ycy;&amp;iecy; &amp;kcy;&amp;acy;&amp;rcy;&amp;tcy;&amp;icy;&amp;ncy;&amp;kcy;&amp;icy; &amp;icy; gif &amp;ocy;&amp;tcy;&amp;kcy;&amp;rcy;&amp;ycy;&amp;tcy;&amp;kcy;&amp;i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://vtmm.ru/shared/files/201509/64_43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2852936"/>
            <a:ext cx="3096344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2642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404664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23528" y="476672"/>
            <a:ext cx="8081962" cy="8969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22860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altLang="ru-RU" sz="24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</a:rPr>
              <a:t>Гипотеза:</a:t>
            </a:r>
            <a:r>
              <a:rPr kumimoji="0" lang="ru-RU" altLang="ru-RU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</a:rPr>
              <a:t>  в  каждой семье есть история и люди, о которых должны знать не только в </a:t>
            </a:r>
            <a:r>
              <a:rPr kumimoji="0" lang="ru-RU" altLang="ru-RU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</a:rPr>
              <a:t>семье. Именно </a:t>
            </a:r>
            <a:r>
              <a:rPr kumimoji="0" lang="ru-RU" altLang="ru-RU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</a:rPr>
              <a:t>они являются основой истории страны, именно они её творят</a:t>
            </a:r>
            <a:r>
              <a:rPr kumimoji="0" lang="ru-RU" altLang="ru-RU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</a:rPr>
              <a:t>!</a:t>
            </a:r>
          </a:p>
          <a:p>
            <a:pPr marL="342900" marR="0" lvl="0" indent="-22860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endParaRPr lang="ru-RU" altLang="ru-RU" sz="2400" dirty="0" smtClean="0">
              <a:latin typeface="Comic Sans MS" pitchFamily="66" charset="0"/>
            </a:endParaRPr>
          </a:p>
          <a:p>
            <a:pPr marL="342900" marR="0" lvl="0" indent="-22860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ru-RU" altLang="ru-RU" sz="24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12687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endParaRPr lang="ru-RU" altLang="ru-RU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2204864"/>
            <a:ext cx="58326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2400" b="1" u="sng" dirty="0" smtClean="0">
                <a:latin typeface="Comic Sans MS" pitchFamily="66" charset="0"/>
              </a:rPr>
              <a:t>Этапы работы:</a:t>
            </a:r>
          </a:p>
          <a:p>
            <a:pPr>
              <a:spcBef>
                <a:spcPct val="0"/>
              </a:spcBef>
            </a:pPr>
            <a:r>
              <a:rPr lang="ru-RU" altLang="ru-RU" sz="2400" i="1" dirty="0" smtClean="0">
                <a:latin typeface="Comic Sans MS" pitchFamily="66" charset="0"/>
              </a:rPr>
              <a:t>- поиск фото в семейном архиве;</a:t>
            </a:r>
            <a:endParaRPr lang="ru-RU" altLang="ru-RU" sz="2400" dirty="0" smtClean="0">
              <a:latin typeface="Comic Sans MS" pitchFamily="66" charset="0"/>
            </a:endParaRPr>
          </a:p>
          <a:p>
            <a:pPr>
              <a:spcBef>
                <a:spcPct val="0"/>
              </a:spcBef>
            </a:pPr>
            <a:r>
              <a:rPr lang="ru-RU" altLang="ru-RU" sz="2400" i="1" dirty="0" smtClean="0">
                <a:latin typeface="Comic Sans MS" pitchFamily="66" charset="0"/>
              </a:rPr>
              <a:t>- знакомство с наградами и документами;</a:t>
            </a:r>
            <a:endParaRPr lang="ru-RU" altLang="ru-RU" sz="2400" dirty="0" smtClean="0">
              <a:latin typeface="Comic Sans MS" pitchFamily="66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ru-RU" altLang="ru-RU" sz="2400" i="1" dirty="0" smtClean="0">
                <a:latin typeface="Comic Sans MS" pitchFamily="66" charset="0"/>
              </a:rPr>
              <a:t> </a:t>
            </a:r>
            <a:r>
              <a:rPr lang="ru-RU" altLang="ru-RU" sz="2400" i="1" dirty="0" smtClean="0">
                <a:latin typeface="Comic Sans MS" pitchFamily="66" charset="0"/>
              </a:rPr>
              <a:t>интервью с </a:t>
            </a:r>
            <a:r>
              <a:rPr lang="ru-RU" altLang="ru-RU" sz="2400" i="1" dirty="0" smtClean="0">
                <a:latin typeface="Comic Sans MS" pitchFamily="66" charset="0"/>
              </a:rPr>
              <a:t>бабушкой и мамой;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ru-RU" altLang="ru-RU" sz="2400" i="1" dirty="0" smtClean="0">
                <a:latin typeface="Comic Sans MS" pitchFamily="66" charset="0"/>
              </a:rPr>
              <a:t> </a:t>
            </a:r>
            <a:r>
              <a:rPr lang="ru-RU" altLang="ru-RU" sz="2400" i="1" dirty="0" smtClean="0">
                <a:latin typeface="Comic Sans MS" pitchFamily="66" charset="0"/>
              </a:rPr>
              <a:t>посещение музея в Волгограде и изучение архива;</a:t>
            </a:r>
            <a:r>
              <a:rPr lang="ru-RU" altLang="ru-RU" sz="2400" i="1" dirty="0" smtClean="0">
                <a:latin typeface="Comic Sans MS" pitchFamily="66" charset="0"/>
              </a:rPr>
              <a:t> </a:t>
            </a:r>
            <a:endParaRPr lang="ru-RU" altLang="ru-RU" sz="2400" i="1" dirty="0" smtClean="0">
              <a:latin typeface="Comic Sans MS" pitchFamily="66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ru-RU" altLang="ru-RU" sz="2400" i="1" dirty="0" smtClean="0">
                <a:latin typeface="Comic Sans MS" pitchFamily="66" charset="0"/>
              </a:rPr>
              <a:t>проведение </a:t>
            </a:r>
            <a:r>
              <a:rPr lang="ru-RU" altLang="ru-RU" sz="2400" i="1" dirty="0" smtClean="0">
                <a:latin typeface="Comic Sans MS" pitchFamily="66" charset="0"/>
              </a:rPr>
              <a:t>фото сессии в домашнем музее;</a:t>
            </a:r>
            <a:endParaRPr lang="ru-RU" altLang="ru-RU" sz="2400" dirty="0" smtClean="0">
              <a:latin typeface="Comic Sans MS" pitchFamily="66" charset="0"/>
            </a:endParaRPr>
          </a:p>
          <a:p>
            <a:pPr>
              <a:spcBef>
                <a:spcPct val="0"/>
              </a:spcBef>
            </a:pPr>
            <a:r>
              <a:rPr lang="ru-RU" altLang="ru-RU" sz="2400" i="1" dirty="0" smtClean="0">
                <a:latin typeface="Comic Sans MS" pitchFamily="66" charset="0"/>
              </a:rPr>
              <a:t>- обобщение собранного материала и представление его в </a:t>
            </a:r>
            <a:r>
              <a:rPr lang="ru-RU" altLang="ru-RU" sz="2400" i="1" dirty="0" smtClean="0">
                <a:latin typeface="Comic Sans MS" pitchFamily="66" charset="0"/>
              </a:rPr>
              <a:t>презентации.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27650" name="Picture 2" descr="http://vtmm.ru/shared/files/201509/64_43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3717032"/>
            <a:ext cx="2843808" cy="2843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8587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191560"/>
            <a:ext cx="8496944" cy="6223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Информационно-техническое обеспечение: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>Исторические источники из семейного архива;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>Учебная и справочная историческая литература;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>Компьютер, сканер, ксерокс, Интернет.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2400" dirty="0" smtClean="0">
              <a:latin typeface="Comic Sans MS" pitchFamily="66" charset="0"/>
              <a:cs typeface="Times New Roman" pitchFamily="18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Методы </a:t>
            </a: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работы:</a:t>
            </a:r>
          </a:p>
          <a:p>
            <a:pPr marL="514350" indent="-514350" fontAlgn="auto">
              <a:spcBef>
                <a:spcPct val="200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>Поисково-исследовательский.</a:t>
            </a:r>
          </a:p>
          <a:p>
            <a:pPr marL="514350" indent="-514350" fontAlgn="auto">
              <a:spcBef>
                <a:spcPct val="200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>Анализ семейных документов, фотографий, писем.</a:t>
            </a:r>
          </a:p>
          <a:p>
            <a:pPr marL="514350" indent="-514350" fontAlgn="auto">
              <a:spcBef>
                <a:spcPct val="200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>Анализ </a:t>
            </a: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>музейных </a:t>
            </a: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>документов.</a:t>
            </a:r>
            <a:endParaRPr lang="ru-RU" sz="2400" dirty="0" smtClean="0">
              <a:latin typeface="Comic Sans MS" pitchFamily="66" charset="0"/>
              <a:cs typeface="Times New Roman" pitchFamily="18" charset="0"/>
            </a:endParaRP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> Опрос родственников.</a:t>
            </a:r>
          </a:p>
          <a:p>
            <a:pPr marL="514350" indent="-514350" fontAlgn="auto">
              <a:spcBef>
                <a:spcPct val="200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>Обобщение </a:t>
            </a: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>полученных знаний</a:t>
            </a: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>.</a:t>
            </a:r>
          </a:p>
          <a:p>
            <a:pPr marL="514350" indent="-514350" fontAlgn="auto">
              <a:spcBef>
                <a:spcPct val="2000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ru-RU" sz="2400" dirty="0" smtClean="0">
              <a:latin typeface="Comic Sans MS" pitchFamily="66" charset="0"/>
              <a:cs typeface="Times New Roman" pitchFamily="18" charset="0"/>
            </a:endParaRPr>
          </a:p>
          <a:p>
            <a:pPr marL="514350" indent="-51435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Comic Sans MS" pitchFamily="66" charset="0"/>
                <a:cs typeface="Times New Roman" pitchFamily="18" charset="0"/>
              </a:rPr>
              <a:t>(</a:t>
            </a:r>
            <a:r>
              <a:rPr lang="ru-RU" sz="2400" i="1" dirty="0" smtClean="0">
                <a:latin typeface="Comic Sans MS" pitchFamily="66" charset="0"/>
                <a:cs typeface="Times New Roman" pitchFamily="18" charset="0"/>
              </a:rPr>
              <a:t>Работа выполнена на материалах </a:t>
            </a:r>
            <a:endParaRPr lang="ru-RU" sz="2400" i="1" dirty="0" smtClean="0">
              <a:latin typeface="Comic Sans MS" pitchFamily="66" charset="0"/>
              <a:cs typeface="Times New Roman" pitchFamily="18" charset="0"/>
            </a:endParaRPr>
          </a:p>
          <a:p>
            <a:pPr marL="514350" indent="-51435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i="1" dirty="0" smtClean="0">
                <a:latin typeface="Comic Sans MS" pitchFamily="66" charset="0"/>
                <a:cs typeface="Times New Roman" pitchFamily="18" charset="0"/>
              </a:rPr>
              <a:t>семейного и музейного  </a:t>
            </a:r>
            <a:r>
              <a:rPr lang="ru-RU" sz="2400" i="1" dirty="0" smtClean="0">
                <a:latin typeface="Comic Sans MS" pitchFamily="66" charset="0"/>
                <a:cs typeface="Times New Roman" pitchFamily="18" charset="0"/>
              </a:rPr>
              <a:t>архива)</a:t>
            </a:r>
            <a:endParaRPr lang="ru-RU" sz="2400" i="1" dirty="0"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26626" name="Picture 2" descr="http://vtmm.ru/shared/files/201509/64_43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4077072"/>
            <a:ext cx="2492896" cy="2492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8587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3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Семейная память</a:t>
            </a:r>
            <a:endParaRPr lang="ru-RU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268760"/>
            <a:ext cx="8640960" cy="4752528"/>
          </a:xfrm>
        </p:spPr>
        <p:txBody>
          <a:bodyPr>
            <a:noAutofit/>
          </a:bodyPr>
          <a:lstStyle/>
          <a:p>
            <a:r>
              <a:rPr lang="ru-RU" sz="2400" dirty="0" smtClean="0"/>
              <a:t> </a:t>
            </a:r>
            <a:r>
              <a:rPr lang="ru-RU" sz="2400" dirty="0" smtClean="0"/>
              <a:t>       </a:t>
            </a:r>
            <a:r>
              <a:rPr lang="ru-RU" sz="2400" dirty="0" smtClean="0">
                <a:latin typeface="Comic Sans MS" pitchFamily="66" charset="0"/>
              </a:rPr>
              <a:t>Я </a:t>
            </a:r>
            <a:r>
              <a:rPr lang="ru-RU" sz="2400" dirty="0" smtClean="0">
                <a:latin typeface="Comic Sans MS" pitchFamily="66" charset="0"/>
              </a:rPr>
              <a:t>люблю погонять мяч и поиграть в футбол на дворовой площадке с ребятами .</a:t>
            </a:r>
          </a:p>
          <a:p>
            <a:r>
              <a:rPr lang="ru-RU" sz="2400" dirty="0" smtClean="0">
                <a:latin typeface="Comic Sans MS" pitchFamily="66" charset="0"/>
              </a:rPr>
              <a:t> </a:t>
            </a:r>
            <a:r>
              <a:rPr lang="ru-RU" sz="2400" dirty="0" smtClean="0">
                <a:latin typeface="Comic Sans MS" pitchFamily="66" charset="0"/>
              </a:rPr>
              <a:t>    Из </a:t>
            </a:r>
            <a:r>
              <a:rPr lang="ru-RU" sz="2400" dirty="0" smtClean="0">
                <a:latin typeface="Comic Sans MS" pitchFamily="66" charset="0"/>
              </a:rPr>
              <a:t>рассказов моей мамы о своем дедушке Иване, я знаю, что он в молодости был футболистом.</a:t>
            </a:r>
          </a:p>
          <a:p>
            <a:r>
              <a:rPr lang="ru-RU" sz="2400" dirty="0" smtClean="0">
                <a:latin typeface="Comic Sans MS" pitchFamily="66" charset="0"/>
              </a:rPr>
              <a:t>     Однажды </a:t>
            </a:r>
            <a:r>
              <a:rPr lang="ru-RU" sz="2400" dirty="0" smtClean="0">
                <a:latin typeface="Comic Sans MS" pitchFamily="66" charset="0"/>
              </a:rPr>
              <a:t>по телевизору мы увидели трансляцию старинного футбольного матча,  который  был сыгран во время Великой Отечественной войны в городе Сталинград.</a:t>
            </a:r>
          </a:p>
          <a:p>
            <a:r>
              <a:rPr lang="ru-RU" sz="2400" dirty="0" smtClean="0">
                <a:latin typeface="Comic Sans MS" pitchFamily="66" charset="0"/>
              </a:rPr>
              <a:t>     Оказалось </a:t>
            </a:r>
            <a:r>
              <a:rPr lang="ru-RU" sz="2400" dirty="0" smtClean="0">
                <a:latin typeface="Comic Sans MS" pitchFamily="66" charset="0"/>
              </a:rPr>
              <a:t>что мой прадед принимал участие в этом памятном для всего  нашего народа футбольном матче, который вошел в историю страны, как  матч «На руинах Сталинграда» </a:t>
            </a:r>
            <a:r>
              <a:rPr lang="ru-RU" sz="2400" dirty="0" smtClean="0">
                <a:latin typeface="Comic Sans MS" pitchFamily="66" charset="0"/>
              </a:rPr>
              <a:t>.</a:t>
            </a:r>
            <a:endParaRPr lang="ru-RU" sz="2400" dirty="0" smtClean="0">
              <a:latin typeface="Comic Sans MS" pitchFamily="66" charset="0"/>
            </a:endParaRPr>
          </a:p>
          <a:p>
            <a:endParaRPr lang="ru-RU" sz="2400" dirty="0" smtClean="0"/>
          </a:p>
          <a:p>
            <a:pPr>
              <a:buNone/>
            </a:pPr>
            <a:endParaRPr lang="ru-RU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3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116632"/>
            <a:ext cx="76200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Фрагмент матча</a:t>
            </a:r>
            <a:endParaRPr lang="ru-RU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6" name="Содержимое 5" descr="на поле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79512" y="1196752"/>
            <a:ext cx="8469312" cy="5329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51520" y="260648"/>
            <a:ext cx="8100392" cy="6048672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Comic Sans MS" pitchFamily="66" charset="0"/>
              </a:rPr>
              <a:t>       В </a:t>
            </a:r>
            <a:r>
              <a:rPr lang="ru-RU" sz="2400" dirty="0" smtClean="0">
                <a:latin typeface="Comic Sans MS" pitchFamily="66" charset="0"/>
              </a:rPr>
              <a:t>нашей семье  хранятся старинные фотографии прадеда на  футбольных тренировках, на матчах. Теперь есть запись и того знаменитого матча.</a:t>
            </a:r>
          </a:p>
          <a:p>
            <a:pPr algn="just"/>
            <a:r>
              <a:rPr lang="ru-RU" sz="2400" dirty="0" smtClean="0">
                <a:latin typeface="Comic Sans MS" pitchFamily="66" charset="0"/>
              </a:rPr>
              <a:t>       Когда </a:t>
            </a:r>
            <a:r>
              <a:rPr lang="ru-RU" sz="2400" dirty="0" smtClean="0">
                <a:latin typeface="Comic Sans MS" pitchFamily="66" charset="0"/>
              </a:rPr>
              <a:t>в СМИ я искал информацию, то обнаружил много таких же фото спортивных мероприятий, где  участником был мой прадед.</a:t>
            </a:r>
          </a:p>
          <a:p>
            <a:pPr algn="just"/>
            <a:r>
              <a:rPr lang="ru-RU" sz="2400" dirty="0" smtClean="0">
                <a:latin typeface="Comic Sans MS" pitchFamily="66" charset="0"/>
              </a:rPr>
              <a:t>       Самые </a:t>
            </a:r>
            <a:r>
              <a:rPr lang="ru-RU" sz="2400" dirty="0" smtClean="0">
                <a:latin typeface="Comic Sans MS" pitchFamily="66" charset="0"/>
              </a:rPr>
              <a:t>интересные факты  из биографии  простых людей, вошли в историю всей нашей страны. </a:t>
            </a:r>
          </a:p>
          <a:p>
            <a:pPr algn="just"/>
            <a:r>
              <a:rPr lang="ru-RU" sz="2400" dirty="0" smtClean="0">
                <a:latin typeface="Comic Sans MS" pitchFamily="66" charset="0"/>
              </a:rPr>
              <a:t>      Эту </a:t>
            </a:r>
            <a:r>
              <a:rPr lang="ru-RU" sz="2400" dirty="0" smtClean="0">
                <a:latin typeface="Comic Sans MS" pitchFamily="66" charset="0"/>
              </a:rPr>
              <a:t>работу я  посвящаю всем </a:t>
            </a:r>
            <a:endParaRPr lang="ru-RU" sz="2400" dirty="0" smtClean="0">
              <a:latin typeface="Comic Sans MS" pitchFamily="66" charset="0"/>
            </a:endParaRPr>
          </a:p>
          <a:p>
            <a:pPr algn="just"/>
            <a:r>
              <a:rPr lang="ru-RU" sz="2400" dirty="0" smtClean="0">
                <a:latin typeface="Comic Sans MS" pitchFamily="66" charset="0"/>
              </a:rPr>
              <a:t>спортсменам</a:t>
            </a:r>
            <a:r>
              <a:rPr lang="ru-RU" sz="2400" dirty="0" smtClean="0">
                <a:latin typeface="Comic Sans MS" pitchFamily="66" charset="0"/>
              </a:rPr>
              <a:t>, участникам ВОВ, </a:t>
            </a:r>
            <a:endParaRPr lang="ru-RU" sz="2400" dirty="0" smtClean="0">
              <a:latin typeface="Comic Sans MS" pitchFamily="66" charset="0"/>
            </a:endParaRPr>
          </a:p>
          <a:p>
            <a:pPr algn="just"/>
            <a:r>
              <a:rPr lang="ru-RU" sz="2400" dirty="0" smtClean="0">
                <a:latin typeface="Comic Sans MS" pitchFamily="66" charset="0"/>
              </a:rPr>
              <a:t>которые  </a:t>
            </a:r>
            <a:r>
              <a:rPr lang="ru-RU" sz="2400" dirty="0" smtClean="0">
                <a:latin typeface="Comic Sans MS" pitchFamily="66" charset="0"/>
              </a:rPr>
              <a:t>доказали </a:t>
            </a:r>
            <a:r>
              <a:rPr lang="ru-RU" sz="2400" dirty="0" smtClean="0">
                <a:latin typeface="Comic Sans MS" pitchFamily="66" charset="0"/>
              </a:rPr>
              <a:t>что </a:t>
            </a:r>
            <a:r>
              <a:rPr lang="ru-RU" sz="2400" dirty="0" smtClean="0">
                <a:latin typeface="Comic Sans MS" pitchFamily="66" charset="0"/>
              </a:rPr>
              <a:t>советский народ </a:t>
            </a:r>
            <a:endParaRPr lang="ru-RU" sz="2400" dirty="0" smtClean="0">
              <a:latin typeface="Comic Sans MS" pitchFamily="66" charset="0"/>
            </a:endParaRPr>
          </a:p>
          <a:p>
            <a:pPr algn="just"/>
            <a:r>
              <a:rPr lang="ru-RU" sz="2400" dirty="0" smtClean="0">
                <a:latin typeface="Comic Sans MS" pitchFamily="66" charset="0"/>
              </a:rPr>
              <a:t>одерживал победы </a:t>
            </a:r>
            <a:r>
              <a:rPr lang="ru-RU" sz="2400" dirty="0" smtClean="0">
                <a:latin typeface="Comic Sans MS" pitchFamily="66" charset="0"/>
              </a:rPr>
              <a:t>не только на фронте, </a:t>
            </a:r>
            <a:endParaRPr lang="ru-RU" sz="2400" dirty="0" smtClean="0">
              <a:latin typeface="Comic Sans MS" pitchFamily="66" charset="0"/>
            </a:endParaRPr>
          </a:p>
          <a:p>
            <a:pPr algn="just"/>
            <a:r>
              <a:rPr lang="ru-RU" sz="2400" dirty="0" smtClean="0">
                <a:latin typeface="Comic Sans MS" pitchFamily="66" charset="0"/>
              </a:rPr>
              <a:t>но </a:t>
            </a:r>
            <a:r>
              <a:rPr lang="ru-RU" sz="2400" dirty="0" smtClean="0">
                <a:latin typeface="Comic Sans MS" pitchFamily="66" charset="0"/>
              </a:rPr>
              <a:t>и в спорте</a:t>
            </a:r>
            <a:r>
              <a:rPr lang="ru-RU" sz="2400" dirty="0" smtClean="0">
                <a:latin typeface="Comic Sans MS" pitchFamily="66" charset="0"/>
              </a:rPr>
              <a:t>.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vtmm.ru/shared/files/201509/64_43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1104" y="4077072"/>
            <a:ext cx="2492896" cy="2492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8587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771800" y="0"/>
            <a:ext cx="3960440" cy="738336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ru-RU" sz="3200" dirty="0" smtClean="0">
                <a:solidFill>
                  <a:srgbClr val="C00000"/>
                </a:solidFill>
                <a:latin typeface="Comic Sans MS" pitchFamily="66" charset="0"/>
              </a:rPr>
              <a:t>Краткая </a:t>
            </a:r>
            <a:r>
              <a:rPr lang="ru-RU" sz="3200" dirty="0" smtClean="0">
                <a:solidFill>
                  <a:srgbClr val="C00000"/>
                </a:solidFill>
                <a:latin typeface="Comic Sans MS" pitchFamily="66" charset="0"/>
              </a:rPr>
              <a:t>биография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95536" y="620713"/>
            <a:ext cx="8424936" cy="266427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          Мой </a:t>
            </a: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прадед, Фролов Иван Григорьевич, родился 25 мая </a:t>
            </a:r>
            <a:r>
              <a:rPr lang="en-US" sz="1600" dirty="0" smtClean="0">
                <a:latin typeface="Comic Sans MS" pitchFamily="66" charset="0"/>
                <a:cs typeface="Times New Roman" panose="02020603050405020304" pitchFamily="18" charset="0"/>
              </a:rPr>
              <a:t>1916 </a:t>
            </a: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года в Москве в роддоме, находившемся в </a:t>
            </a:r>
            <a:r>
              <a:rPr lang="ru-RU" sz="1600" dirty="0" err="1" smtClean="0">
                <a:latin typeface="Comic Sans MS" pitchFamily="66" charset="0"/>
                <a:cs typeface="Times New Roman" panose="02020603050405020304" pitchFamily="18" charset="0"/>
              </a:rPr>
              <a:t>Шелапутинском</a:t>
            </a: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 переулке. После рождения мама уехала с ним в деревню к родственникам в Рязань, и там его зарегистрировали. Место рождения деда указано: Рязанская область, Михайловский район, село Добрые-Пчелы. </a:t>
            </a: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Еще у деда было три сестры и старший брат.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          Работы </a:t>
            </a: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в области не было и вся родня потихонечку перебиралась в Москву, на заработки. В то время в Москве открылся мясокомбинат. Теперь он называется Микояновский. Вот рядом, в «</a:t>
            </a:r>
            <a:r>
              <a:rPr lang="ru-RU" sz="1600" dirty="0" err="1" smtClean="0">
                <a:latin typeface="Comic Sans MS" pitchFamily="66" charset="0"/>
                <a:cs typeface="Times New Roman" panose="02020603050405020304" pitchFamily="18" charset="0"/>
              </a:rPr>
              <a:t>Калитниках</a:t>
            </a: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»</a:t>
            </a:r>
            <a:r>
              <a:rPr lang="en-US" sz="1600" dirty="0" smtClean="0">
                <a:latin typeface="Comic Sans MS" pitchFamily="66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и на «Рогожке» они и обосновывались, кто в старых деревянных домах, кто в бараках. Так мой дед оказался жителем Москвы, окончил 6 классов, получил профессию слесаря.         </a:t>
            </a:r>
            <a:endParaRPr lang="ru-RU" sz="1600" b="1" i="1" dirty="0">
              <a:latin typeface="Comic Sans MS" pitchFamily="66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212976"/>
            <a:ext cx="6192688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77866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1730</TotalTime>
  <Words>2187</Words>
  <Application>Microsoft Office PowerPoint</Application>
  <PresentationFormat>Экран (4:3)</PresentationFormat>
  <Paragraphs>228</Paragraphs>
  <Slides>39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Соседство</vt:lpstr>
      <vt:lpstr>К 100 лет со дня рождения Фролова Ивана Григорьевича, участника ВОВ, футболиста</vt:lpstr>
      <vt:lpstr>К 100 лет со дня рождения Фролова Ивана Григорьевича, участника ВОВ, футболиста</vt:lpstr>
      <vt:lpstr>Слайд 3</vt:lpstr>
      <vt:lpstr>Слайд 4</vt:lpstr>
      <vt:lpstr>Слайд 5</vt:lpstr>
      <vt:lpstr>Семейная память</vt:lpstr>
      <vt:lpstr>Фрагмент матча</vt:lpstr>
      <vt:lpstr>Слайд 8</vt:lpstr>
      <vt:lpstr> Краткая биография</vt:lpstr>
      <vt:lpstr>Команда «Пищевики»</vt:lpstr>
      <vt:lpstr>Слайд 11</vt:lpstr>
      <vt:lpstr>                                                                                                  </vt:lpstr>
      <vt:lpstr>Слайд 13</vt:lpstr>
      <vt:lpstr>Слайд 14</vt:lpstr>
      <vt:lpstr>На руинах Сталинграда</vt:lpstr>
      <vt:lpstr>Слайд 16</vt:lpstr>
      <vt:lpstr>  Протокол этого памятного матча:  "Динамо" (Сталинград) - "Спартак" (Москва) 1:0 (1:0) Гол: А Моисеев (Шляпин), 39 "Динамо" (Сталинград):В. Ермасов, К. Беликов, Ф. Гусев, В. Зуев, В Иванов, А. Колосов, А. Моисеев, Л. Назарчук, С.Пеликьян, С. Плонский, И. Фролов, Л. Шеремет, Г. Шляпин. "Спартак" (Москва):А. Акимов, А. Леонтьев, Г. Глазков, К. Малинин, Н. Морозов, А. Ободов, Б. Смыслов, А. Сеглин, Б. Соколов, В. Соколов, Вик. Соколов, В. Степанов, В.Щагин, О. Тимаков, С. Холодков. Судья:  Л. Назарчук (Сталинград) 2 мая 1943г., г. Сталинград. Стадион "Азот". 10 000 зрителей (вместимость 3 000).  Иван Фролов сидя – первый слева</vt:lpstr>
      <vt:lpstr>На поле, перед матчем    </vt:lpstr>
      <vt:lpstr>Слайд 19</vt:lpstr>
      <vt:lpstr>Послевоенное время</vt:lpstr>
      <vt:lpstr>Награды</vt:lpstr>
      <vt:lpstr>Слайд 22</vt:lpstr>
      <vt:lpstr>Слайд 23</vt:lpstr>
      <vt:lpstr>Встречи ветеранов</vt:lpstr>
      <vt:lpstr>Слайд 25</vt:lpstr>
      <vt:lpstr>ГОРОД-ГЕРОЙ ВОЛГОГРАД</vt:lpstr>
      <vt:lpstr>Слайд 27</vt:lpstr>
      <vt:lpstr>Слайд 28</vt:lpstr>
      <vt:lpstr>Слайд 29</vt:lpstr>
      <vt:lpstr>Военная техника</vt:lpstr>
      <vt:lpstr>Слайд 31</vt:lpstr>
      <vt:lpstr>Слайд 32</vt:lpstr>
      <vt:lpstr>50 лет Спартака  </vt:lpstr>
      <vt:lpstr>Слайд 34</vt:lpstr>
      <vt:lpstr>Матч на разминированном поле</vt:lpstr>
      <vt:lpstr>Подвиг народа</vt:lpstr>
      <vt:lpstr>Слайд 37</vt:lpstr>
      <vt:lpstr>Слайд 38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admin</cp:lastModifiedBy>
  <cp:revision>204</cp:revision>
  <dcterms:created xsi:type="dcterms:W3CDTF">2016-03-27T10:27:58Z</dcterms:created>
  <dcterms:modified xsi:type="dcterms:W3CDTF">2016-11-13T19:25:58Z</dcterms:modified>
</cp:coreProperties>
</file>