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28" r:id="rId1"/>
    <p:sldMasterId id="2147484140" r:id="rId2"/>
    <p:sldMasterId id="2147484164" r:id="rId3"/>
    <p:sldMasterId id="2147484188" r:id="rId4"/>
    <p:sldMasterId id="2147484212" r:id="rId5"/>
  </p:sldMasterIdLst>
  <p:notesMasterIdLst>
    <p:notesMasterId r:id="rId71"/>
  </p:notesMasterIdLst>
  <p:sldIdLst>
    <p:sldId id="256" r:id="rId6"/>
    <p:sldId id="259" r:id="rId7"/>
    <p:sldId id="266" r:id="rId8"/>
    <p:sldId id="265" r:id="rId9"/>
    <p:sldId id="264" r:id="rId10"/>
    <p:sldId id="263" r:id="rId11"/>
    <p:sldId id="262" r:id="rId12"/>
    <p:sldId id="261" r:id="rId13"/>
    <p:sldId id="291" r:id="rId14"/>
    <p:sldId id="260" r:id="rId15"/>
    <p:sldId id="258" r:id="rId16"/>
    <p:sldId id="292" r:id="rId17"/>
    <p:sldId id="257" r:id="rId18"/>
    <p:sldId id="267" r:id="rId19"/>
    <p:sldId id="268" r:id="rId20"/>
    <p:sldId id="269" r:id="rId21"/>
    <p:sldId id="275" r:id="rId22"/>
    <p:sldId id="270" r:id="rId23"/>
    <p:sldId id="271" r:id="rId24"/>
    <p:sldId id="272" r:id="rId25"/>
    <p:sldId id="273" r:id="rId26"/>
    <p:sldId id="278" r:id="rId27"/>
    <p:sldId id="274" r:id="rId28"/>
    <p:sldId id="277" r:id="rId29"/>
    <p:sldId id="276" r:id="rId30"/>
    <p:sldId id="279" r:id="rId31"/>
    <p:sldId id="280" r:id="rId32"/>
    <p:sldId id="319" r:id="rId33"/>
    <p:sldId id="281" r:id="rId34"/>
    <p:sldId id="282" r:id="rId35"/>
    <p:sldId id="283" r:id="rId36"/>
    <p:sldId id="293" r:id="rId37"/>
    <p:sldId id="284" r:id="rId38"/>
    <p:sldId id="285" r:id="rId39"/>
    <p:sldId id="286" r:id="rId40"/>
    <p:sldId id="287" r:id="rId41"/>
    <p:sldId id="288" r:id="rId42"/>
    <p:sldId id="289" r:id="rId43"/>
    <p:sldId id="290" r:id="rId44"/>
    <p:sldId id="294" r:id="rId45"/>
    <p:sldId id="295" r:id="rId46"/>
    <p:sldId id="296" r:id="rId47"/>
    <p:sldId id="297" r:id="rId48"/>
    <p:sldId id="298" r:id="rId49"/>
    <p:sldId id="299" r:id="rId50"/>
    <p:sldId id="320" r:id="rId51"/>
    <p:sldId id="300" r:id="rId52"/>
    <p:sldId id="301" r:id="rId53"/>
    <p:sldId id="302" r:id="rId54"/>
    <p:sldId id="303" r:id="rId55"/>
    <p:sldId id="304" r:id="rId56"/>
    <p:sldId id="305" r:id="rId57"/>
    <p:sldId id="309" r:id="rId58"/>
    <p:sldId id="306" r:id="rId59"/>
    <p:sldId id="308" r:id="rId60"/>
    <p:sldId id="310" r:id="rId61"/>
    <p:sldId id="311" r:id="rId62"/>
    <p:sldId id="312" r:id="rId63"/>
    <p:sldId id="313" r:id="rId64"/>
    <p:sldId id="314" r:id="rId65"/>
    <p:sldId id="318" r:id="rId66"/>
    <p:sldId id="321" r:id="rId67"/>
    <p:sldId id="316" r:id="rId68"/>
    <p:sldId id="315" r:id="rId69"/>
    <p:sldId id="317" r:id="rId7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030" autoAdjust="0"/>
  </p:normalViewPr>
  <p:slideViewPr>
    <p:cSldViewPr>
      <p:cViewPr varScale="1">
        <p:scale>
          <a:sx n="107" d="100"/>
          <a:sy n="107" d="100"/>
        </p:scale>
        <p:origin x="-1098"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 Type="http://schemas.openxmlformats.org/officeDocument/2006/relationships/slide" Target="slides/slide2.xml"/><Relationship Id="rId71"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BCDC837-C1F4-44AE-A68A-E07D9A168E41}" type="datetimeFigureOut">
              <a:rPr lang="ru-RU" smtClean="0"/>
              <a:t>31.01.2016</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9417566-CB0C-4CDF-9520-D735023500EE}" type="slidenum">
              <a:rPr lang="ru-RU" smtClean="0"/>
              <a:t>‹#›</a:t>
            </a:fld>
            <a:endParaRPr lang="ru-RU"/>
          </a:p>
        </p:txBody>
      </p:sp>
    </p:spTree>
    <p:extLst>
      <p:ext uri="{BB962C8B-B14F-4D97-AF65-F5344CB8AC3E}">
        <p14:creationId xmlns:p14="http://schemas.microsoft.com/office/powerpoint/2010/main" val="9502545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9417566-CB0C-4CDF-9520-D735023500EE}" type="slidenum">
              <a:rPr lang="ru-RU" smtClean="0"/>
              <a:t>23</a:t>
            </a:fld>
            <a:endParaRPr lang="ru-RU"/>
          </a:p>
        </p:txBody>
      </p:sp>
    </p:spTree>
    <p:extLst>
      <p:ext uri="{BB962C8B-B14F-4D97-AF65-F5344CB8AC3E}">
        <p14:creationId xmlns:p14="http://schemas.microsoft.com/office/powerpoint/2010/main" val="9488845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14" name="Заголовок 13"/>
          <p:cNvSpPr>
            <a:spLocks noGrp="1"/>
          </p:cNvSpPr>
          <p:nvPr>
            <p:ph type="ctrTitle"/>
          </p:nvPr>
        </p:nvSpPr>
        <p:spPr>
          <a:xfrm>
            <a:off x="1432560" y="359898"/>
            <a:ext cx="7406640" cy="1472184"/>
          </a:xfrm>
        </p:spPr>
        <p:txBody>
          <a:bodyPr anchor="b"/>
          <a:lstStyle>
            <a:lvl1pPr algn="l">
              <a:defRPr/>
            </a:lvl1pPr>
            <a:extLst/>
          </a:lstStyle>
          <a:p>
            <a:r>
              <a:rPr kumimoji="0" lang="ru-RU" smtClean="0"/>
              <a:t>Образец заголовка</a:t>
            </a:r>
            <a:endParaRPr kumimoji="0" lang="en-US"/>
          </a:p>
        </p:txBody>
      </p:sp>
      <p:sp>
        <p:nvSpPr>
          <p:cNvPr id="22" name="Подзаголовок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sp>
        <p:nvSpPr>
          <p:cNvPr id="7" name="Дата 6"/>
          <p:cNvSpPr>
            <a:spLocks noGrp="1"/>
          </p:cNvSpPr>
          <p:nvPr>
            <p:ph type="dt" sz="half" idx="10"/>
          </p:nvPr>
        </p:nvSpPr>
        <p:spPr/>
        <p:txBody>
          <a:bodyPr/>
          <a:lstStyle>
            <a:extLst/>
          </a:lstStyle>
          <a:p>
            <a:fld id="{B4C71EC6-210F-42DE-9C53-41977AD35B3D}" type="datetimeFigureOut">
              <a:rPr lang="ru-RU" smtClean="0"/>
              <a:t>31.01.2016</a:t>
            </a:fld>
            <a:endParaRPr lang="ru-RU"/>
          </a:p>
        </p:txBody>
      </p:sp>
      <p:sp>
        <p:nvSpPr>
          <p:cNvPr id="20" name="Нижний колонтитул 19"/>
          <p:cNvSpPr>
            <a:spLocks noGrp="1"/>
          </p:cNvSpPr>
          <p:nvPr>
            <p:ph type="ftr" sz="quarter" idx="11"/>
          </p:nvPr>
        </p:nvSpPr>
        <p:spPr/>
        <p:txBody>
          <a:bodyPr/>
          <a:lstStyle>
            <a:extLst/>
          </a:lstStyle>
          <a:p>
            <a:endParaRPr lang="ru-RU"/>
          </a:p>
        </p:txBody>
      </p:sp>
      <p:sp>
        <p:nvSpPr>
          <p:cNvPr id="10" name="Номер слайда 9"/>
          <p:cNvSpPr>
            <a:spLocks noGrp="1"/>
          </p:cNvSpPr>
          <p:nvPr>
            <p:ph type="sldNum" sz="quarter" idx="12"/>
          </p:nvPr>
        </p:nvSpPr>
        <p:spPr/>
        <p:txBody>
          <a:bodyPr/>
          <a:lstStyle>
            <a:extLst/>
          </a:lstStyle>
          <a:p>
            <a:fld id="{B19B0651-EE4F-4900-A07F-96A6BFA9D0F0}" type="slidenum">
              <a:rPr lang="ru-RU" smtClean="0"/>
              <a:t>‹#›</a:t>
            </a:fld>
            <a:endParaRPr lang="ru-RU"/>
          </a:p>
        </p:txBody>
      </p:sp>
      <p:sp>
        <p:nvSpPr>
          <p:cNvPr id="8" name="Овал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Овал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B4C71EC6-210F-42DE-9C53-41977AD35B3D}" type="datetimeFigureOut">
              <a:rPr lang="ru-RU" smtClean="0"/>
              <a:t>31.01.2016</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274639"/>
            <a:ext cx="1828800" cy="5851525"/>
          </a:xfrm>
        </p:spPr>
        <p:txBody>
          <a:bodyPr vert="eaVert"/>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1143000" y="274640"/>
            <a:ext cx="5562600" cy="5851525"/>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B4C71EC6-210F-42DE-9C53-41977AD35B3D}" type="datetimeFigureOut">
              <a:rPr lang="ru-RU" smtClean="0"/>
              <a:t>31.01.2016</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B19B0651-EE4F-4900-A07F-96A6BFA9D0F0}" type="slidenum">
              <a:rPr lang="ru-RU" smtClean="0"/>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14" name="Заголовок 13"/>
          <p:cNvSpPr>
            <a:spLocks noGrp="1"/>
          </p:cNvSpPr>
          <p:nvPr>
            <p:ph type="ctrTitle"/>
          </p:nvPr>
        </p:nvSpPr>
        <p:spPr>
          <a:xfrm>
            <a:off x="1432560" y="359898"/>
            <a:ext cx="7406640" cy="1472184"/>
          </a:xfrm>
        </p:spPr>
        <p:txBody>
          <a:bodyPr anchor="b"/>
          <a:lstStyle>
            <a:lvl1pPr algn="l">
              <a:defRPr/>
            </a:lvl1pPr>
            <a:extLst/>
          </a:lstStyle>
          <a:p>
            <a:r>
              <a:rPr kumimoji="0" lang="ru-RU" smtClean="0"/>
              <a:t>Образец заголовка</a:t>
            </a:r>
            <a:endParaRPr kumimoji="0" lang="en-US"/>
          </a:p>
        </p:txBody>
      </p:sp>
      <p:sp>
        <p:nvSpPr>
          <p:cNvPr id="22" name="Подзаголовок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sp>
        <p:nvSpPr>
          <p:cNvPr id="7" name="Дата 6"/>
          <p:cNvSpPr>
            <a:spLocks noGrp="1"/>
          </p:cNvSpPr>
          <p:nvPr>
            <p:ph type="dt" sz="half" idx="10"/>
          </p:nvPr>
        </p:nvSpPr>
        <p:spPr/>
        <p:txBody>
          <a:bodyPr/>
          <a:lstStyle>
            <a:extLst/>
          </a:lstStyle>
          <a:p>
            <a:fld id="{B4C71EC6-210F-42DE-9C53-41977AD35B3D}" type="datetimeFigureOut">
              <a:rPr lang="ru-RU" smtClean="0"/>
              <a:t>31.01.2016</a:t>
            </a:fld>
            <a:endParaRPr lang="ru-RU"/>
          </a:p>
        </p:txBody>
      </p:sp>
      <p:sp>
        <p:nvSpPr>
          <p:cNvPr id="20" name="Нижний колонтитул 19"/>
          <p:cNvSpPr>
            <a:spLocks noGrp="1"/>
          </p:cNvSpPr>
          <p:nvPr>
            <p:ph type="ftr" sz="quarter" idx="11"/>
          </p:nvPr>
        </p:nvSpPr>
        <p:spPr/>
        <p:txBody>
          <a:bodyPr/>
          <a:lstStyle>
            <a:extLst/>
          </a:lstStyle>
          <a:p>
            <a:endParaRPr lang="ru-RU"/>
          </a:p>
        </p:txBody>
      </p:sp>
      <p:sp>
        <p:nvSpPr>
          <p:cNvPr id="10" name="Номер слайда 9"/>
          <p:cNvSpPr>
            <a:spLocks noGrp="1"/>
          </p:cNvSpPr>
          <p:nvPr>
            <p:ph type="sldNum" sz="quarter" idx="12"/>
          </p:nvPr>
        </p:nvSpPr>
        <p:spPr/>
        <p:txBody>
          <a:bodyPr/>
          <a:lstStyle>
            <a:extLst/>
          </a:lstStyle>
          <a:p>
            <a:fld id="{B19B0651-EE4F-4900-A07F-96A6BFA9D0F0}" type="slidenum">
              <a:rPr lang="ru-RU" smtClean="0"/>
              <a:t>‹#›</a:t>
            </a:fld>
            <a:endParaRPr lang="ru-RU"/>
          </a:p>
        </p:txBody>
      </p:sp>
      <p:sp>
        <p:nvSpPr>
          <p:cNvPr id="8" name="Овал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Овал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Объект 2"/>
          <p:cNvSpPr>
            <a:spLocks noGrp="1"/>
          </p:cNvSpPr>
          <p:nvPr>
            <p:ph idx="1"/>
          </p:nvPr>
        </p:nvSpPr>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B4C71EC6-210F-42DE-9C53-41977AD35B3D}" type="datetimeFigureOut">
              <a:rPr lang="ru-RU" smtClean="0"/>
              <a:t>31.01.2016</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B19B0651-EE4F-4900-A07F-96A6BFA9D0F0}" type="slidenum">
              <a:rPr lang="ru-RU" smtClean="0"/>
              <a:t>‹#›</a:t>
            </a:fld>
            <a:endParaRPr lang="ru-R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Прямоугольник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Заголовок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extLst/>
          </a:lstStyle>
          <a:p>
            <a:fld id="{B4C71EC6-210F-42DE-9C53-41977AD35B3D}" type="datetimeFigureOut">
              <a:rPr lang="ru-RU" smtClean="0"/>
              <a:t>31.01.2016</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B19B0651-EE4F-4900-A07F-96A6BFA9D0F0}" type="slidenum">
              <a:rPr lang="ru-RU" smtClean="0"/>
              <a:t>‹#›</a:t>
            </a:fld>
            <a:endParaRPr lang="ru-RU"/>
          </a:p>
        </p:txBody>
      </p:sp>
      <p:sp>
        <p:nvSpPr>
          <p:cNvPr id="10" name="Прямоугольник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Овал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Овал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1143000"/>
          </a:xfrm>
        </p:spPr>
        <p:txBody>
          <a:bodyPr/>
          <a:lstStyle>
            <a:extLst/>
          </a:lstStyle>
          <a:p>
            <a:r>
              <a:rPr kumimoji="0" lang="ru-RU" smtClean="0"/>
              <a:t>Образец заголовка</a:t>
            </a:r>
            <a:endParaRPr kumimoji="0" lang="en-US"/>
          </a:p>
        </p:txBody>
      </p:sp>
      <p:sp>
        <p:nvSpPr>
          <p:cNvPr id="3" name="Объект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Объект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B4C71EC6-210F-42DE-9C53-41977AD35B3D}" type="datetimeFigureOut">
              <a:rPr lang="ru-RU" smtClean="0"/>
              <a:t>31.01.2016</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B19B0651-EE4F-4900-A07F-96A6BFA9D0F0}" type="slidenum">
              <a:rPr lang="ru-RU" smtClean="0"/>
              <a:t>‹#›</a:t>
            </a:fld>
            <a:endParaRPr lang="ru-RU"/>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Объект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Объект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extLst/>
          </a:lstStyle>
          <a:p>
            <a:fld id="{B4C71EC6-210F-42DE-9C53-41977AD35B3D}" type="datetimeFigureOut">
              <a:rPr lang="ru-RU" smtClean="0"/>
              <a:t>31.01.2016</a:t>
            </a:fld>
            <a:endParaRPr lang="ru-RU"/>
          </a:p>
        </p:txBody>
      </p:sp>
      <p:sp>
        <p:nvSpPr>
          <p:cNvPr id="8" name="Нижний колонтитул 7"/>
          <p:cNvSpPr>
            <a:spLocks noGrp="1"/>
          </p:cNvSpPr>
          <p:nvPr>
            <p:ph type="ftr" sz="quarter" idx="11"/>
          </p:nvPr>
        </p:nvSpPr>
        <p:spPr/>
        <p:txBody>
          <a:bodyPr/>
          <a:lstStyle>
            <a:extLst/>
          </a:lstStyle>
          <a:p>
            <a:endParaRPr lang="ru-RU"/>
          </a:p>
        </p:txBody>
      </p:sp>
      <p:sp>
        <p:nvSpPr>
          <p:cNvPr id="9" name="Номер слайда 8"/>
          <p:cNvSpPr>
            <a:spLocks noGrp="1"/>
          </p:cNvSpPr>
          <p:nvPr>
            <p:ph type="sldNum" sz="quarter" idx="12"/>
          </p:nvPr>
        </p:nvSpPr>
        <p:spPr/>
        <p:txBody>
          <a:bodyPr/>
          <a:lstStyle>
            <a:extLst/>
          </a:lstStyle>
          <a:p>
            <a:fld id="{B19B0651-EE4F-4900-A07F-96A6BFA9D0F0}" type="slidenum">
              <a:rPr lang="ru-RU" smtClean="0"/>
              <a:t>‹#›</a:t>
            </a:fld>
            <a:endParaRPr lang="ru-RU"/>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1143000"/>
          </a:xfrm>
        </p:spPr>
        <p:txBody>
          <a:bodyPr anchor="ctr"/>
          <a:lstStyle>
            <a:extLst/>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extLst/>
          </a:lstStyle>
          <a:p>
            <a:fld id="{B4C71EC6-210F-42DE-9C53-41977AD35B3D}" type="datetimeFigureOut">
              <a:rPr lang="ru-RU" smtClean="0"/>
              <a:t>31.01.2016</a:t>
            </a:fld>
            <a:endParaRPr lang="ru-RU"/>
          </a:p>
        </p:txBody>
      </p:sp>
      <p:sp>
        <p:nvSpPr>
          <p:cNvPr id="4" name="Нижний колонтитул 3"/>
          <p:cNvSpPr>
            <a:spLocks noGrp="1"/>
          </p:cNvSpPr>
          <p:nvPr>
            <p:ph type="ftr" sz="quarter" idx="11"/>
          </p:nvPr>
        </p:nvSpPr>
        <p:spPr/>
        <p:txBody>
          <a:bodyPr/>
          <a:lstStyle>
            <a:extLst/>
          </a:lstStyle>
          <a:p>
            <a:endParaRPr lang="ru-RU"/>
          </a:p>
        </p:txBody>
      </p:sp>
      <p:sp>
        <p:nvSpPr>
          <p:cNvPr id="5" name="Номер слайда 4"/>
          <p:cNvSpPr>
            <a:spLocks noGrp="1"/>
          </p:cNvSpPr>
          <p:nvPr>
            <p:ph type="sldNum" sz="quarter" idx="12"/>
          </p:nvPr>
        </p:nvSpPr>
        <p:spPr/>
        <p:txBody>
          <a:bodyPr/>
          <a:lstStyle>
            <a:extLst/>
          </a:lstStyle>
          <a:p>
            <a:fld id="{B19B0651-EE4F-4900-A07F-96A6BFA9D0F0}" type="slidenum">
              <a:rPr lang="ru-RU" smtClean="0"/>
              <a:t>‹#›</a:t>
            </a:fld>
            <a:endParaRPr lang="ru-RU"/>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Прямоугольник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Дата 1"/>
          <p:cNvSpPr>
            <a:spLocks noGrp="1"/>
          </p:cNvSpPr>
          <p:nvPr>
            <p:ph type="dt" sz="half" idx="10"/>
          </p:nvPr>
        </p:nvSpPr>
        <p:spPr/>
        <p:txBody>
          <a:bodyPr/>
          <a:lstStyle>
            <a:extLst/>
          </a:lstStyle>
          <a:p>
            <a:fld id="{B4C71EC6-210F-42DE-9C53-41977AD35B3D}" type="datetimeFigureOut">
              <a:rPr lang="ru-RU" smtClean="0"/>
              <a:t>31.01.2016</a:t>
            </a:fld>
            <a:endParaRPr lang="ru-RU"/>
          </a:p>
        </p:txBody>
      </p:sp>
      <p:sp>
        <p:nvSpPr>
          <p:cNvPr id="3" name="Нижний колонтитул 2"/>
          <p:cNvSpPr>
            <a:spLocks noGrp="1"/>
          </p:cNvSpPr>
          <p:nvPr>
            <p:ph type="ftr" sz="quarter" idx="11"/>
          </p:nvPr>
        </p:nvSpPr>
        <p:spPr/>
        <p:txBody>
          <a:bodyPr/>
          <a:lstStyle>
            <a:extLst/>
          </a:lstStyle>
          <a:p>
            <a:endParaRPr lang="ru-RU"/>
          </a:p>
        </p:txBody>
      </p:sp>
      <p:sp>
        <p:nvSpPr>
          <p:cNvPr id="4" name="Номер слайда 3"/>
          <p:cNvSpPr>
            <a:spLocks noGrp="1"/>
          </p:cNvSpPr>
          <p:nvPr>
            <p:ph type="sldNum" sz="quarter" idx="12"/>
          </p:nvPr>
        </p:nvSpPr>
        <p:spPr/>
        <p:txBody>
          <a:bodyPr/>
          <a:lstStyle>
            <a:extLst/>
          </a:lstStyle>
          <a:p>
            <a:fld id="{B19B0651-EE4F-4900-A07F-96A6BFA9D0F0}" type="slidenum">
              <a:rPr lang="ru-RU" smtClean="0"/>
              <a:t>‹#›</a:t>
            </a:fld>
            <a:endParaRPr lang="ru-RU"/>
          </a:p>
        </p:txBody>
      </p:sp>
      <p:sp>
        <p:nvSpPr>
          <p:cNvPr id="6" name="Прямоугольник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ru-RU" smtClean="0"/>
              <a:t>Образец текста</a:t>
            </a:r>
          </a:p>
        </p:txBody>
      </p:sp>
      <p:sp>
        <p:nvSpPr>
          <p:cNvPr id="4" name="Объект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B4C71EC6-210F-42DE-9C53-41977AD35B3D}" type="datetimeFigureOut">
              <a:rPr lang="ru-RU" smtClean="0"/>
              <a:t>31.01.2016</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Объект 2"/>
          <p:cNvSpPr>
            <a:spLocks noGrp="1"/>
          </p:cNvSpPr>
          <p:nvPr>
            <p:ph idx="1"/>
          </p:nvPr>
        </p:nvSpPr>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B4C71EC6-210F-42DE-9C53-41977AD35B3D}" type="datetimeFigureOut">
              <a:rPr lang="ru-RU" smtClean="0"/>
              <a:t>31.01.2016</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B19B0651-EE4F-4900-A07F-96A6BFA9D0F0}" type="slidenum">
              <a:rPr lang="ru-RU" smtClean="0"/>
              <a:t>‹#›</a:t>
            </a:fld>
            <a:endParaRPr lang="ru-R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ru-RU" smtClean="0"/>
              <a:t>Образец заголовка</a:t>
            </a:r>
            <a:endParaRPr kumimoji="0" lang="en-US"/>
          </a:p>
        </p:txBody>
      </p:sp>
      <p:sp>
        <p:nvSpPr>
          <p:cNvPr id="5" name="Дата 4"/>
          <p:cNvSpPr>
            <a:spLocks noGrp="1"/>
          </p:cNvSpPr>
          <p:nvPr>
            <p:ph type="dt" sz="half" idx="10"/>
          </p:nvPr>
        </p:nvSpPr>
        <p:spPr/>
        <p:txBody>
          <a:bodyPr/>
          <a:lstStyle>
            <a:extLst/>
          </a:lstStyle>
          <a:p>
            <a:fld id="{B4C71EC6-210F-42DE-9C53-41977AD35B3D}" type="datetimeFigureOut">
              <a:rPr lang="ru-RU" smtClean="0"/>
              <a:t>31.01.2016</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B19B0651-EE4F-4900-A07F-96A6BFA9D0F0}" type="slidenum">
              <a:rPr lang="ru-RU" smtClean="0"/>
              <a:t>‹#›</a:t>
            </a:fld>
            <a:endParaRPr lang="ru-RU"/>
          </a:p>
        </p:txBody>
      </p:sp>
      <p:sp>
        <p:nvSpPr>
          <p:cNvPr id="8" name="Прямоугольник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Рисунок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ru-RU" smtClean="0"/>
              <a:t>Вставка рисунка</a:t>
            </a:r>
            <a:endParaRPr kumimoji="0" lang="en-US" dirty="0"/>
          </a:p>
        </p:txBody>
      </p:sp>
      <p:sp>
        <p:nvSpPr>
          <p:cNvPr id="9" name="Блок-схема: процесс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Блок-схема: процесс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Текст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ru-RU" smtClean="0"/>
              <a:t>Образец текста</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B4C71EC6-210F-42DE-9C53-41977AD35B3D}" type="datetimeFigureOut">
              <a:rPr lang="ru-RU" smtClean="0"/>
              <a:t>31.01.2016</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B19B0651-EE4F-4900-A07F-96A6BFA9D0F0}" type="slidenum">
              <a:rPr lang="ru-RU" smtClean="0"/>
              <a:t>‹#›</a:t>
            </a:fld>
            <a:endParaRPr lang="ru-RU"/>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274639"/>
            <a:ext cx="1828800" cy="5851525"/>
          </a:xfrm>
        </p:spPr>
        <p:txBody>
          <a:bodyPr vert="eaVert"/>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1143000" y="274640"/>
            <a:ext cx="5562600" cy="5851525"/>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B4C71EC6-210F-42DE-9C53-41977AD35B3D}" type="datetimeFigureOut">
              <a:rPr lang="ru-RU" smtClean="0"/>
              <a:t>31.01.2016</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B19B0651-EE4F-4900-A07F-96A6BFA9D0F0}" type="slidenum">
              <a:rPr lang="ru-RU" smtClean="0"/>
              <a:t>‹#›</a:t>
            </a:fld>
            <a:endParaRPr lang="ru-RU"/>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31.01.2016</a:t>
            </a:fld>
            <a:endParaRPr lang="ru-RU"/>
          </a:p>
        </p:txBody>
      </p:sp>
      <p:sp>
        <p:nvSpPr>
          <p:cNvPr id="5" name="Footer Placeholder 4"/>
          <p:cNvSpPr>
            <a:spLocks noGrp="1"/>
          </p:cNvSpPr>
          <p:nvPr>
            <p:ph type="ftr" sz="quarter" idx="11"/>
          </p:nvPr>
        </p:nvSpPr>
        <p:spPr/>
        <p:txBody>
          <a:bodyPr/>
          <a:lstStyle/>
          <a:p>
            <a:endParaRPr lang="ru-RU"/>
          </a:p>
        </p:txBody>
      </p:sp>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B19B0651-EE4F-4900-A07F-96A6BFA9D0F0}" type="slidenum">
              <a:rPr lang="ru-RU" smtClean="0"/>
              <a:t>‹#›</a:t>
            </a:fld>
            <a:endParaRPr lang="ru-RU"/>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31.01.2016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ru-RU" smtClean="0"/>
              <a:t>Образец заголовка</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7" name="Date Placeholder 6"/>
          <p:cNvSpPr>
            <a:spLocks noGrp="1"/>
          </p:cNvSpPr>
          <p:nvPr>
            <p:ph type="dt" sz="half" idx="10"/>
          </p:nvPr>
        </p:nvSpPr>
        <p:spPr/>
        <p:txBody>
          <a:bodyPr/>
          <a:lstStyle/>
          <a:p>
            <a:fld id="{B4C71EC6-210F-42DE-9C53-41977AD35B3D}" type="datetimeFigureOut">
              <a:rPr lang="ru-RU" smtClean="0"/>
              <a:t>31.01.2016</a:t>
            </a:fld>
            <a:endParaRPr lang="ru-RU"/>
          </a:p>
        </p:txBody>
      </p:sp>
      <p:sp>
        <p:nvSpPr>
          <p:cNvPr id="8" name="Slide Number Placeholder 7"/>
          <p:cNvSpPr>
            <a:spLocks noGrp="1"/>
          </p:cNvSpPr>
          <p:nvPr>
            <p:ph type="sldNum" sz="quarter" idx="11"/>
          </p:nvPr>
        </p:nvSpPr>
        <p:spPr/>
        <p:txBody>
          <a:bodyPr/>
          <a:lstStyle/>
          <a:p>
            <a:fld id="{B19B0651-EE4F-4900-A07F-96A6BFA9D0F0}" type="slidenum">
              <a:rPr lang="ru-RU" smtClean="0"/>
              <a:t>‹#›</a:t>
            </a:fld>
            <a:endParaRPr lang="ru-RU"/>
          </a:p>
        </p:txBody>
      </p:sp>
      <p:sp>
        <p:nvSpPr>
          <p:cNvPr id="9" name="Footer Placeholder 8"/>
          <p:cNvSpPr>
            <a:spLocks noGrp="1"/>
          </p:cNvSpPr>
          <p:nvPr>
            <p:ph type="ftr" sz="quarter" idx="12"/>
          </p:nvPr>
        </p:nvSpPr>
        <p:spPr/>
        <p:txBody>
          <a:bodyPr/>
          <a:lstStyle/>
          <a:p>
            <a:endParaRPr lang="ru-RU"/>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B4C71EC6-210F-42DE-9C53-41977AD35B3D}" type="datetimeFigureOut">
              <a:rPr lang="ru-RU" smtClean="0"/>
              <a:t>31.01.2016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ru-RU" smtClean="0"/>
              <a:t>Образец текста</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t>31.01.2016</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B4C71EC6-210F-42DE-9C53-41977AD35B3D}" type="datetimeFigureOut">
              <a:rPr lang="ru-RU" smtClean="0"/>
              <a:t>31.01.2016</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t>31.01.2016</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Прямоугольник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Заголовок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extLst/>
          </a:lstStyle>
          <a:p>
            <a:fld id="{B4C71EC6-210F-42DE-9C53-41977AD35B3D}" type="datetimeFigureOut">
              <a:rPr lang="ru-RU" smtClean="0"/>
              <a:t>31.01.2016</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B19B0651-EE4F-4900-A07F-96A6BFA9D0F0}" type="slidenum">
              <a:rPr lang="ru-RU" smtClean="0"/>
              <a:t>‹#›</a:t>
            </a:fld>
            <a:endParaRPr lang="ru-RU"/>
          </a:p>
        </p:txBody>
      </p:sp>
      <p:sp>
        <p:nvSpPr>
          <p:cNvPr id="10" name="Прямоугольник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Овал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Овал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31.01.2016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31.01.2016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B19B0651-EE4F-4900-A07F-96A6BFA9D0F0}" type="slidenum">
              <a:rPr lang="ru-RU" smtClean="0"/>
              <a:t>‹#›</a:t>
            </a:fld>
            <a:endParaRPr lang="ru-RU"/>
          </a:p>
        </p:txBody>
      </p:sp>
      <p:sp>
        <p:nvSpPr>
          <p:cNvPr id="8" name="Title 7"/>
          <p:cNvSpPr>
            <a:spLocks noGrp="1"/>
          </p:cNvSpPr>
          <p:nvPr>
            <p:ph type="title"/>
          </p:nvPr>
        </p:nvSpPr>
        <p:spPr>
          <a:xfrm>
            <a:off x="457200" y="4953000"/>
            <a:ext cx="8153400" cy="762000"/>
          </a:xfrm>
        </p:spPr>
        <p:txBody>
          <a:bodyPr anchor="t">
            <a:normAutofit/>
          </a:bodyPr>
          <a:lstStyle>
            <a:lvl1pPr>
              <a:defRPr sz="3200"/>
            </a:lvl1pPr>
          </a:lstStyle>
          <a:p>
            <a:r>
              <a:rPr lang="ru-RU" smtClean="0"/>
              <a:t>Образец заголовка</a:t>
            </a: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31.01.2016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ru-RU" smtClean="0"/>
              <a:t>Образец заголовка</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31.01.2016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31.01.2016</a:t>
            </a:fld>
            <a:endParaRPr lang="ru-RU"/>
          </a:p>
        </p:txBody>
      </p:sp>
      <p:sp>
        <p:nvSpPr>
          <p:cNvPr id="5" name="Footer Placeholder 4"/>
          <p:cNvSpPr>
            <a:spLocks noGrp="1"/>
          </p:cNvSpPr>
          <p:nvPr>
            <p:ph type="ftr" sz="quarter" idx="11"/>
          </p:nvPr>
        </p:nvSpPr>
        <p:spPr/>
        <p:txBody>
          <a:bodyPr/>
          <a:lstStyle/>
          <a:p>
            <a:endParaRPr lang="ru-RU"/>
          </a:p>
        </p:txBody>
      </p:sp>
      <p:sp>
        <p:nvSpPr>
          <p:cNvPr id="9" name="Rectangle 8"/>
          <p:cNvSpPr/>
          <p:nvPr/>
        </p:nvSpPr>
        <p:spPr>
          <a:xfrm>
            <a:off x="345440" y="2942602"/>
            <a:ext cx="7147931"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572652" y="2944634"/>
            <a:ext cx="1190348"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712714" y="3136658"/>
            <a:ext cx="910224"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45483" y="3055621"/>
            <a:ext cx="6947845"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7786826" y="4625268"/>
            <a:ext cx="762000" cy="457200"/>
          </a:xfrm>
        </p:spPr>
        <p:txBody>
          <a:bodyPr/>
          <a:lstStyle>
            <a:lvl1pPr algn="ctr">
              <a:defRPr sz="2800">
                <a:solidFill>
                  <a:schemeClr val="accent1">
                    <a:lumMod val="50000"/>
                  </a:schemeClr>
                </a:solidFill>
              </a:defRPr>
            </a:lvl1pPr>
          </a:lstStyle>
          <a:p>
            <a:fld id="{B19B0651-EE4F-4900-A07F-96A6BFA9D0F0}" type="slidenum">
              <a:rPr lang="ru-RU" smtClean="0"/>
              <a:t>‹#›</a:t>
            </a:fld>
            <a:endParaRPr lang="ru-RU"/>
          </a:p>
        </p:txBody>
      </p:sp>
      <p:sp>
        <p:nvSpPr>
          <p:cNvPr id="11" name="Rectangle 10"/>
          <p:cNvSpPr/>
          <p:nvPr/>
        </p:nvSpPr>
        <p:spPr>
          <a:xfrm>
            <a:off x="541822" y="4559276"/>
            <a:ext cx="6755166"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38971" y="3139440"/>
            <a:ext cx="6760868"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642805" y="4648200"/>
            <a:ext cx="65532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2" name="Title 1"/>
          <p:cNvSpPr>
            <a:spLocks noGrp="1"/>
          </p:cNvSpPr>
          <p:nvPr>
            <p:ph type="ctrTitle"/>
          </p:nvPr>
        </p:nvSpPr>
        <p:spPr>
          <a:xfrm>
            <a:off x="604705" y="3227033"/>
            <a:ext cx="6629400" cy="1219201"/>
          </a:xfrm>
        </p:spPr>
        <p:txBody>
          <a:bodyPr anchor="b" anchorCtr="0">
            <a:noAutofit/>
          </a:bodyPr>
          <a:lstStyle>
            <a:lvl1pPr>
              <a:defRPr sz="4000">
                <a:solidFill>
                  <a:schemeClr val="accent1">
                    <a:lumMod val="50000"/>
                  </a:schemeClr>
                </a:solidFill>
              </a:defRPr>
            </a:lvl1pPr>
          </a:lstStyle>
          <a:p>
            <a:r>
              <a:rPr lang="ru-RU" smtClean="0"/>
              <a:t>Образец заголовка</a:t>
            </a:r>
            <a:endParaRPr 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31.01.2016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31.01.2016</a:t>
            </a:fld>
            <a:endParaRPr lang="ru-RU"/>
          </a:p>
        </p:txBody>
      </p:sp>
      <p:sp>
        <p:nvSpPr>
          <p:cNvPr id="13" name="Rectangle 12"/>
          <p:cNvSpPr/>
          <p:nvPr/>
        </p:nvSpPr>
        <p:spPr>
          <a:xfrm>
            <a:off x="451976" y="2946400"/>
            <a:ext cx="8265160"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67656" y="3048000"/>
            <a:ext cx="8033800"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
        <p:nvSpPr>
          <p:cNvPr id="2" name="Title 1"/>
          <p:cNvSpPr>
            <a:spLocks noGrp="1"/>
          </p:cNvSpPr>
          <p:nvPr>
            <p:ph type="title"/>
          </p:nvPr>
        </p:nvSpPr>
        <p:spPr>
          <a:xfrm>
            <a:off x="736456" y="3200399"/>
            <a:ext cx="7696200" cy="12954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ru-RU" smtClean="0"/>
              <a:t>Образец заголовка</a:t>
            </a:r>
            <a:endParaRPr lang="en-US" dirty="0"/>
          </a:p>
        </p:txBody>
      </p:sp>
      <p:sp>
        <p:nvSpPr>
          <p:cNvPr id="15" name="Rectangle 14"/>
          <p:cNvSpPr/>
          <p:nvPr/>
        </p:nvSpPr>
        <p:spPr>
          <a:xfrm>
            <a:off x="675496" y="4541520"/>
            <a:ext cx="781812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36456" y="4607510"/>
            <a:ext cx="76962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14" name="Rectangle 13"/>
          <p:cNvSpPr/>
          <p:nvPr/>
        </p:nvSpPr>
        <p:spPr>
          <a:xfrm>
            <a:off x="675757" y="3124200"/>
            <a:ext cx="7817599"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p>
            <a:r>
              <a:rPr lang="ru-RU" smtClean="0"/>
              <a:t>Образец заголовка</a:t>
            </a:r>
            <a:endParaRPr lang="en-US"/>
          </a:p>
        </p:txBody>
      </p:sp>
      <p:sp>
        <p:nvSpPr>
          <p:cNvPr id="3" name="Content Placeholder 2"/>
          <p:cNvSpPr>
            <a:spLocks noGrp="1"/>
          </p:cNvSpPr>
          <p:nvPr>
            <p:ph sz="half" idx="1"/>
          </p:nvPr>
        </p:nvSpPr>
        <p:spPr>
          <a:xfrm>
            <a:off x="426128"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648200"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B4C71EC6-210F-42DE-9C53-41977AD35B3D}" type="datetimeFigureOut">
              <a:rPr lang="ru-RU" smtClean="0"/>
              <a:t>31.01.2016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426128" y="1722438"/>
            <a:ext cx="4040188"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426128" y="2438400"/>
            <a:ext cx="4040188"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5025" y="1722438"/>
            <a:ext cx="4041775"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5" y="2438400"/>
            <a:ext cx="4041775"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t>31.01.2016</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B4C71EC6-210F-42DE-9C53-41977AD35B3D}" type="datetimeFigureOut">
              <a:rPr lang="ru-RU" smtClean="0"/>
              <a:t>31.01.2016</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1143000"/>
          </a:xfrm>
        </p:spPr>
        <p:txBody>
          <a:bodyPr/>
          <a:lstStyle>
            <a:extLst/>
          </a:lstStyle>
          <a:p>
            <a:r>
              <a:rPr kumimoji="0" lang="ru-RU" smtClean="0"/>
              <a:t>Образец заголовка</a:t>
            </a:r>
            <a:endParaRPr kumimoji="0" lang="en-US"/>
          </a:p>
        </p:txBody>
      </p:sp>
      <p:sp>
        <p:nvSpPr>
          <p:cNvPr id="3" name="Объект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Объект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B4C71EC6-210F-42DE-9C53-41977AD35B3D}" type="datetimeFigureOut">
              <a:rPr lang="ru-RU" smtClean="0"/>
              <a:t>31.01.2016</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B19B0651-EE4F-4900-A07F-96A6BFA9D0F0}" type="slidenum">
              <a:rPr lang="ru-RU" smtClean="0"/>
              <a:t>‹#›</a:t>
            </a:fld>
            <a:endParaRPr lang="ru-RU"/>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B4C71EC6-210F-42DE-9C53-41977AD35B3D}" type="datetimeFigureOut">
              <a:rPr lang="ru-RU" smtClean="0"/>
              <a:t>31.01.2016</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ounded Rectangle 11"/>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86200" y="685800"/>
            <a:ext cx="4572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B4C71EC6-210F-42DE-9C53-41977AD35B3D}" type="datetimeFigureOut">
              <a:rPr lang="ru-RU" smtClean="0"/>
              <a:t>31.01.2016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8" name="Rectangle 7"/>
          <p:cNvSpPr/>
          <p:nvPr/>
        </p:nvSpPr>
        <p:spPr>
          <a:xfrm>
            <a:off x="560034" y="1505712"/>
            <a:ext cx="2716566"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76690" y="1642472"/>
            <a:ext cx="2483254"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769000" y="2971800"/>
            <a:ext cx="2298634"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 name="Title 1"/>
          <p:cNvSpPr>
            <a:spLocks noGrp="1"/>
          </p:cNvSpPr>
          <p:nvPr>
            <p:ph type="title"/>
          </p:nvPr>
        </p:nvSpPr>
        <p:spPr>
          <a:xfrm>
            <a:off x="769000" y="1734312"/>
            <a:ext cx="2298634" cy="1191620"/>
          </a:xfrm>
        </p:spPr>
        <p:txBody>
          <a:bodyPr anchor="b">
            <a:normAutofit/>
          </a:bodyPr>
          <a:lstStyle>
            <a:lvl1pPr algn="l">
              <a:defRPr sz="2000" b="0">
                <a:solidFill>
                  <a:schemeClr val="accent1">
                    <a:lumMod val="75000"/>
                  </a:schemeClr>
                </a:solidFill>
              </a:defRPr>
            </a:lvl1pPr>
          </a:lstStyle>
          <a:p>
            <a:r>
              <a:rPr lang="ru-RU" smtClean="0"/>
              <a:t>Образец заголовка</a:t>
            </a:r>
            <a:endParaRPr lang="en-US"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ounded Rectangle 8"/>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685800" y="621437"/>
            <a:ext cx="7772400" cy="4331564"/>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5" name="Date Placeholder 4"/>
          <p:cNvSpPr>
            <a:spLocks noGrp="1"/>
          </p:cNvSpPr>
          <p:nvPr>
            <p:ph type="dt" sz="half" idx="10"/>
          </p:nvPr>
        </p:nvSpPr>
        <p:spPr/>
        <p:txBody>
          <a:bodyPr/>
          <a:lstStyle/>
          <a:p>
            <a:fld id="{B4C71EC6-210F-42DE-9C53-41977AD35B3D}" type="datetimeFigureOut">
              <a:rPr lang="ru-RU" smtClean="0"/>
              <a:t>31.01.2016</a:t>
            </a:fld>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10" name="Rectangle 9"/>
          <p:cNvSpPr/>
          <p:nvPr/>
        </p:nvSpPr>
        <p:spPr>
          <a:xfrm>
            <a:off x="685800" y="4953000"/>
            <a:ext cx="77724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61999" y="5029200"/>
            <a:ext cx="7600765"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p:txBody>
          <a:bodyPr/>
          <a:lstStyle/>
          <a:p>
            <a:endParaRPr lang="ru-RU"/>
          </a:p>
        </p:txBody>
      </p:sp>
      <p:sp>
        <p:nvSpPr>
          <p:cNvPr id="13" name="Rectangle 12"/>
          <p:cNvSpPr/>
          <p:nvPr/>
        </p:nvSpPr>
        <p:spPr>
          <a:xfrm>
            <a:off x="914400" y="5638800"/>
            <a:ext cx="7328514"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05589" y="5074920"/>
            <a:ext cx="7946136"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956289" y="5656556"/>
            <a:ext cx="7244736"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 name="Title 1"/>
          <p:cNvSpPr>
            <a:spLocks noGrp="1"/>
          </p:cNvSpPr>
          <p:nvPr>
            <p:ph type="title"/>
          </p:nvPr>
        </p:nvSpPr>
        <p:spPr>
          <a:xfrm>
            <a:off x="914400" y="5105400"/>
            <a:ext cx="7328514" cy="523043"/>
          </a:xfrm>
        </p:spPr>
        <p:txBody>
          <a:bodyPr anchor="ctr" anchorCtr="0"/>
          <a:lstStyle>
            <a:lvl1pPr algn="ctr">
              <a:defRPr sz="2000" b="0">
                <a:solidFill>
                  <a:schemeClr val="accent1">
                    <a:lumMod val="75000"/>
                  </a:schemeClr>
                </a:solidFill>
              </a:defRPr>
            </a:lvl1pPr>
          </a:lstStyle>
          <a:p>
            <a:r>
              <a:rPr lang="ru-RU" smtClean="0"/>
              <a:t>Образец заголовка</a:t>
            </a:r>
            <a:endParaRPr lang="en-US"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31.01.2016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7" name="Rectangle 6"/>
          <p:cNvSpPr/>
          <p:nvPr/>
        </p:nvSpPr>
        <p:spPr>
          <a:xfrm>
            <a:off x="6861702" y="228600"/>
            <a:ext cx="185928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Rectangle 7"/>
          <p:cNvSpPr/>
          <p:nvPr/>
        </p:nvSpPr>
        <p:spPr>
          <a:xfrm>
            <a:off x="6955225" y="351409"/>
            <a:ext cx="1672235"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048577" y="395427"/>
            <a:ext cx="1485531" cy="5788981"/>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200" y="380999"/>
            <a:ext cx="6172200" cy="5791201"/>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31.01.2016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31.01.2016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31116408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31.01.2016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8528279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31.01.2016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34162219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31.01.2016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37163655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31.01.2016</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8822273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Объект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Объект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extLst/>
          </a:lstStyle>
          <a:p>
            <a:fld id="{B4C71EC6-210F-42DE-9C53-41977AD35B3D}" type="datetimeFigureOut">
              <a:rPr lang="ru-RU" smtClean="0"/>
              <a:t>31.01.2016</a:t>
            </a:fld>
            <a:endParaRPr lang="ru-RU"/>
          </a:p>
        </p:txBody>
      </p:sp>
      <p:sp>
        <p:nvSpPr>
          <p:cNvPr id="8" name="Нижний колонтитул 7"/>
          <p:cNvSpPr>
            <a:spLocks noGrp="1"/>
          </p:cNvSpPr>
          <p:nvPr>
            <p:ph type="ftr" sz="quarter" idx="11"/>
          </p:nvPr>
        </p:nvSpPr>
        <p:spPr/>
        <p:txBody>
          <a:bodyPr/>
          <a:lstStyle>
            <a:extLst/>
          </a:lstStyle>
          <a:p>
            <a:endParaRPr lang="ru-RU"/>
          </a:p>
        </p:txBody>
      </p:sp>
      <p:sp>
        <p:nvSpPr>
          <p:cNvPr id="9" name="Номер слайда 8"/>
          <p:cNvSpPr>
            <a:spLocks noGrp="1"/>
          </p:cNvSpPr>
          <p:nvPr>
            <p:ph type="sldNum" sz="quarter" idx="12"/>
          </p:nvPr>
        </p:nvSpPr>
        <p:spPr/>
        <p:txBody>
          <a:bodyPr/>
          <a:lstStyle>
            <a:extLst/>
          </a:lstStyle>
          <a:p>
            <a:fld id="{B19B0651-EE4F-4900-A07F-96A6BFA9D0F0}" type="slidenum">
              <a:rPr lang="ru-RU" smtClean="0"/>
              <a:t>‹#›</a:t>
            </a:fld>
            <a:endParaRPr lang="ru-RU"/>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31.01.2016</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28282299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31.01.2016</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22476085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31.01.2016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27908601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31.01.2016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27759420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31.01.2016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25536384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31.01.2016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19205139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1143000"/>
          </a:xfrm>
        </p:spPr>
        <p:txBody>
          <a:bodyPr anchor="ctr"/>
          <a:lstStyle>
            <a:extLst/>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extLst/>
          </a:lstStyle>
          <a:p>
            <a:fld id="{B4C71EC6-210F-42DE-9C53-41977AD35B3D}" type="datetimeFigureOut">
              <a:rPr lang="ru-RU" smtClean="0"/>
              <a:t>31.01.2016</a:t>
            </a:fld>
            <a:endParaRPr lang="ru-RU"/>
          </a:p>
        </p:txBody>
      </p:sp>
      <p:sp>
        <p:nvSpPr>
          <p:cNvPr id="4" name="Нижний колонтитул 3"/>
          <p:cNvSpPr>
            <a:spLocks noGrp="1"/>
          </p:cNvSpPr>
          <p:nvPr>
            <p:ph type="ftr" sz="quarter" idx="11"/>
          </p:nvPr>
        </p:nvSpPr>
        <p:spPr/>
        <p:txBody>
          <a:bodyPr/>
          <a:lstStyle>
            <a:extLst/>
          </a:lstStyle>
          <a:p>
            <a:endParaRPr lang="ru-RU"/>
          </a:p>
        </p:txBody>
      </p:sp>
      <p:sp>
        <p:nvSpPr>
          <p:cNvPr id="5" name="Номер слайда 4"/>
          <p:cNvSpPr>
            <a:spLocks noGrp="1"/>
          </p:cNvSpPr>
          <p:nvPr>
            <p:ph type="sldNum" sz="quarter" idx="12"/>
          </p:nvPr>
        </p:nvSpPr>
        <p:spPr/>
        <p:txBody>
          <a:bodyPr/>
          <a:lstStyle>
            <a:extLst/>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Прямоугольник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Дата 1"/>
          <p:cNvSpPr>
            <a:spLocks noGrp="1"/>
          </p:cNvSpPr>
          <p:nvPr>
            <p:ph type="dt" sz="half" idx="10"/>
          </p:nvPr>
        </p:nvSpPr>
        <p:spPr/>
        <p:txBody>
          <a:bodyPr/>
          <a:lstStyle>
            <a:extLst/>
          </a:lstStyle>
          <a:p>
            <a:fld id="{B4C71EC6-210F-42DE-9C53-41977AD35B3D}" type="datetimeFigureOut">
              <a:rPr lang="ru-RU" smtClean="0"/>
              <a:t>31.01.2016</a:t>
            </a:fld>
            <a:endParaRPr lang="ru-RU"/>
          </a:p>
        </p:txBody>
      </p:sp>
      <p:sp>
        <p:nvSpPr>
          <p:cNvPr id="3" name="Нижний колонтитул 2"/>
          <p:cNvSpPr>
            <a:spLocks noGrp="1"/>
          </p:cNvSpPr>
          <p:nvPr>
            <p:ph type="ftr" sz="quarter" idx="11"/>
          </p:nvPr>
        </p:nvSpPr>
        <p:spPr/>
        <p:txBody>
          <a:bodyPr/>
          <a:lstStyle>
            <a:extLst/>
          </a:lstStyle>
          <a:p>
            <a:endParaRPr lang="ru-RU"/>
          </a:p>
        </p:txBody>
      </p:sp>
      <p:sp>
        <p:nvSpPr>
          <p:cNvPr id="4" name="Номер слайда 3"/>
          <p:cNvSpPr>
            <a:spLocks noGrp="1"/>
          </p:cNvSpPr>
          <p:nvPr>
            <p:ph type="sldNum" sz="quarter" idx="12"/>
          </p:nvPr>
        </p:nvSpPr>
        <p:spPr/>
        <p:txBody>
          <a:bodyPr/>
          <a:lstStyle>
            <a:extLst/>
          </a:lstStyle>
          <a:p>
            <a:fld id="{B19B0651-EE4F-4900-A07F-96A6BFA9D0F0}" type="slidenum">
              <a:rPr lang="ru-RU" smtClean="0"/>
              <a:t>‹#›</a:t>
            </a:fld>
            <a:endParaRPr lang="ru-RU"/>
          </a:p>
        </p:txBody>
      </p:sp>
      <p:sp>
        <p:nvSpPr>
          <p:cNvPr id="6" name="Прямоугольник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ru-RU" smtClean="0"/>
              <a:t>Образец текста</a:t>
            </a:r>
          </a:p>
        </p:txBody>
      </p:sp>
      <p:sp>
        <p:nvSpPr>
          <p:cNvPr id="4" name="Объект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B4C71EC6-210F-42DE-9C53-41977AD35B3D}" type="datetimeFigureOut">
              <a:rPr lang="ru-RU" smtClean="0"/>
              <a:t>31.01.2016</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ru-RU" smtClean="0"/>
              <a:t>Образец заголовка</a:t>
            </a:r>
            <a:endParaRPr kumimoji="0" lang="en-US"/>
          </a:p>
        </p:txBody>
      </p:sp>
      <p:sp>
        <p:nvSpPr>
          <p:cNvPr id="5" name="Дата 4"/>
          <p:cNvSpPr>
            <a:spLocks noGrp="1"/>
          </p:cNvSpPr>
          <p:nvPr>
            <p:ph type="dt" sz="half" idx="10"/>
          </p:nvPr>
        </p:nvSpPr>
        <p:spPr/>
        <p:txBody>
          <a:bodyPr/>
          <a:lstStyle>
            <a:extLst/>
          </a:lstStyle>
          <a:p>
            <a:fld id="{B4C71EC6-210F-42DE-9C53-41977AD35B3D}" type="datetimeFigureOut">
              <a:rPr lang="ru-RU" smtClean="0"/>
              <a:t>31.01.2016</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B19B0651-EE4F-4900-A07F-96A6BFA9D0F0}" type="slidenum">
              <a:rPr lang="ru-RU" smtClean="0"/>
              <a:t>‹#›</a:t>
            </a:fld>
            <a:endParaRPr lang="ru-RU"/>
          </a:p>
        </p:txBody>
      </p:sp>
      <p:sp>
        <p:nvSpPr>
          <p:cNvPr id="8" name="Прямоугольник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Рисунок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ru-RU" smtClean="0"/>
              <a:t>Вставка рисунка</a:t>
            </a:r>
            <a:endParaRPr kumimoji="0" lang="en-US" dirty="0"/>
          </a:p>
        </p:txBody>
      </p:sp>
      <p:sp>
        <p:nvSpPr>
          <p:cNvPr id="9" name="Блок-схема: процесс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Блок-схема: процесс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Текст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ru-RU" smtClean="0"/>
              <a:t>Образец текста</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ирог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Овал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Кольцо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Прямоугольник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Заголовок 4"/>
          <p:cNvSpPr>
            <a:spLocks noGrp="1"/>
          </p:cNvSpPr>
          <p:nvPr>
            <p:ph type="title"/>
          </p:nvPr>
        </p:nvSpPr>
        <p:spPr>
          <a:xfrm>
            <a:off x="1435608" y="274638"/>
            <a:ext cx="7498080" cy="1143000"/>
          </a:xfrm>
          <a:prstGeom prst="rect">
            <a:avLst/>
          </a:prstGeom>
        </p:spPr>
        <p:txBody>
          <a:bodyPr anchor="ctr">
            <a:normAutofit/>
          </a:bodyPr>
          <a:lstStyle>
            <a:extLst/>
          </a:lstStyle>
          <a:p>
            <a:r>
              <a:rPr kumimoji="0" lang="ru-RU" smtClean="0"/>
              <a:t>Образец заголовка</a:t>
            </a:r>
            <a:endParaRPr kumimoji="0" lang="en-US"/>
          </a:p>
        </p:txBody>
      </p:sp>
      <p:sp>
        <p:nvSpPr>
          <p:cNvPr id="9" name="Текст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4" name="Дата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B4C71EC6-210F-42DE-9C53-41977AD35B3D}" type="datetimeFigureOut">
              <a:rPr lang="ru-RU" smtClean="0"/>
              <a:t>31.01.2016</a:t>
            </a:fld>
            <a:endParaRPr lang="ru-RU"/>
          </a:p>
        </p:txBody>
      </p:sp>
      <p:sp>
        <p:nvSpPr>
          <p:cNvPr id="10" name="Нижний колонтитул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ru-RU"/>
          </a:p>
        </p:txBody>
      </p:sp>
      <p:sp>
        <p:nvSpPr>
          <p:cNvPr id="22" name="Номер слайда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B19B0651-EE4F-4900-A07F-96A6BFA9D0F0}" type="slidenum">
              <a:rPr lang="ru-RU" smtClean="0"/>
              <a:t>‹#›</a:t>
            </a:fld>
            <a:endParaRPr lang="ru-RU"/>
          </a:p>
        </p:txBody>
      </p:sp>
      <p:sp>
        <p:nvSpPr>
          <p:cNvPr id="15" name="Прямоугольник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4129" r:id="rId1"/>
    <p:sldLayoutId id="2147484130" r:id="rId2"/>
    <p:sldLayoutId id="2147484131" r:id="rId3"/>
    <p:sldLayoutId id="2147484132" r:id="rId4"/>
    <p:sldLayoutId id="2147484133" r:id="rId5"/>
    <p:sldLayoutId id="2147484134" r:id="rId6"/>
    <p:sldLayoutId id="2147484135" r:id="rId7"/>
    <p:sldLayoutId id="2147484136" r:id="rId8"/>
    <p:sldLayoutId id="2147484137" r:id="rId9"/>
    <p:sldLayoutId id="2147484138" r:id="rId10"/>
    <p:sldLayoutId id="2147484139"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ирог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Овал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Кольцо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Прямоугольник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Заголовок 4"/>
          <p:cNvSpPr>
            <a:spLocks noGrp="1"/>
          </p:cNvSpPr>
          <p:nvPr>
            <p:ph type="title"/>
          </p:nvPr>
        </p:nvSpPr>
        <p:spPr>
          <a:xfrm>
            <a:off x="1435608" y="274638"/>
            <a:ext cx="7498080" cy="1143000"/>
          </a:xfrm>
          <a:prstGeom prst="rect">
            <a:avLst/>
          </a:prstGeom>
        </p:spPr>
        <p:txBody>
          <a:bodyPr anchor="ctr">
            <a:normAutofit/>
          </a:bodyPr>
          <a:lstStyle>
            <a:extLst/>
          </a:lstStyle>
          <a:p>
            <a:r>
              <a:rPr kumimoji="0" lang="ru-RU" smtClean="0"/>
              <a:t>Образец заголовка</a:t>
            </a:r>
            <a:endParaRPr kumimoji="0" lang="en-US"/>
          </a:p>
        </p:txBody>
      </p:sp>
      <p:sp>
        <p:nvSpPr>
          <p:cNvPr id="9" name="Текст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4" name="Дата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B4C71EC6-210F-42DE-9C53-41977AD35B3D}" type="datetimeFigureOut">
              <a:rPr lang="ru-RU" smtClean="0"/>
              <a:t>31.01.2016</a:t>
            </a:fld>
            <a:endParaRPr lang="ru-RU"/>
          </a:p>
        </p:txBody>
      </p:sp>
      <p:sp>
        <p:nvSpPr>
          <p:cNvPr id="10" name="Нижний колонтитул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ru-RU"/>
          </a:p>
        </p:txBody>
      </p:sp>
      <p:sp>
        <p:nvSpPr>
          <p:cNvPr id="22" name="Номер слайда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B19B0651-EE4F-4900-A07F-96A6BFA9D0F0}" type="slidenum">
              <a:rPr lang="ru-RU" smtClean="0"/>
              <a:t>‹#›</a:t>
            </a:fld>
            <a:endParaRPr lang="ru-RU"/>
          </a:p>
        </p:txBody>
      </p:sp>
      <p:sp>
        <p:nvSpPr>
          <p:cNvPr id="15" name="Прямоугольник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 id="214748415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B4C71EC6-210F-42DE-9C53-41977AD35B3D}" type="datetimeFigureOut">
              <a:rPr lang="ru-RU" smtClean="0"/>
              <a:t>31.01.2016</a:t>
            </a:fld>
            <a:endParaRPr lang="ru-RU"/>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endParaRPr lang="ru-RU"/>
          </a:p>
        </p:txBody>
      </p:sp>
      <p:sp>
        <p:nvSpPr>
          <p:cNvPr id="6" name="Slide Number Placeholder 5"/>
          <p:cNvSpPr>
            <a:spLocks noGrp="1"/>
          </p:cNvSpPr>
          <p:nvPr>
            <p:ph type="sldNum" sz="quarter" idx="4"/>
          </p:nvPr>
        </p:nvSpPr>
        <p:spPr>
          <a:xfrm rot="16200000">
            <a:off x="8227377" y="5885497"/>
            <a:ext cx="1315721" cy="365125"/>
          </a:xfrm>
          <a:prstGeom prst="rect">
            <a:avLst/>
          </a:prstGeom>
        </p:spPr>
        <p:txBody>
          <a:bodyPr vert="horz" lIns="91440" tIns="45720" rIns="91440" bIns="45720" rtlCol="0" anchor="ctr"/>
          <a:lstStyle>
            <a:lvl1pPr algn="l">
              <a:defRPr sz="2400" b="1">
                <a:solidFill>
                  <a:schemeClr val="tx2"/>
                </a:solidFill>
              </a:defRPr>
            </a:lvl1pPr>
          </a:lstStyle>
          <a:p>
            <a:fld id="{B19B0651-EE4F-4900-A07F-96A6BFA9D0F0}" type="slidenum">
              <a:rPr lang="ru-RU" smtClean="0"/>
              <a:t>‹#›</a:t>
            </a:fld>
            <a:endParaRPr lang="ru-RU"/>
          </a:p>
        </p:txBody>
      </p:sp>
      <p:sp>
        <p:nvSpPr>
          <p:cNvPr id="7" name="Rectangle 6"/>
          <p:cNvSpPr/>
          <p:nvPr/>
        </p:nvSpPr>
        <p:spPr>
          <a:xfrm>
            <a:off x="9001124"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001124"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4165" r:id="rId1"/>
    <p:sldLayoutId id="2147484166" r:id="rId2"/>
    <p:sldLayoutId id="2147484167" r:id="rId3"/>
    <p:sldLayoutId id="2147484168" r:id="rId4"/>
    <p:sldLayoutId id="2147484169" r:id="rId5"/>
    <p:sldLayoutId id="2147484170" r:id="rId6"/>
    <p:sldLayoutId id="2147484171" r:id="rId7"/>
    <p:sldLayoutId id="2147484172" r:id="rId8"/>
    <p:sldLayoutId id="2147484173" r:id="rId9"/>
    <p:sldLayoutId id="2147484174" r:id="rId10"/>
    <p:sldLayoutId id="2147484175" r:id="rId11"/>
  </p:sldLayoutIdLst>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fld id="{B4C71EC6-210F-42DE-9C53-41977AD35B3D}" type="datetimeFigureOut">
              <a:rPr lang="ru-RU" smtClean="0"/>
              <a:t>31.01.2016</a:t>
            </a:fld>
            <a:endParaRPr lang="ru-R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ru-R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fld id="{B19B0651-EE4F-4900-A07F-96A6BFA9D0F0}" type="slidenum">
              <a:rPr lang="ru-RU" smtClean="0"/>
              <a:t>‹#›</a:t>
            </a:fld>
            <a:endParaRPr lang="ru-RU"/>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Tree>
  </p:cSld>
  <p:clrMap bg1="lt1" tx1="dk1" bg2="lt2" tx2="dk2" accent1="accent1" accent2="accent2" accent3="accent3" accent4="accent4" accent5="accent5" accent6="accent6" hlink="hlink" folHlink="folHlink"/>
  <p:sldLayoutIdLst>
    <p:sldLayoutId id="2147484189" r:id="rId1"/>
    <p:sldLayoutId id="2147484190" r:id="rId2"/>
    <p:sldLayoutId id="2147484191" r:id="rId3"/>
    <p:sldLayoutId id="2147484192" r:id="rId4"/>
    <p:sldLayoutId id="2147484193" r:id="rId5"/>
    <p:sldLayoutId id="2147484194" r:id="rId6"/>
    <p:sldLayoutId id="2147484195" r:id="rId7"/>
    <p:sldLayoutId id="2147484196" r:id="rId8"/>
    <p:sldLayoutId id="2147484197" r:id="rId9"/>
    <p:sldLayoutId id="2147484198" r:id="rId10"/>
    <p:sldLayoutId id="2147484199" r:id="rId11"/>
  </p:sldLayoutIdLst>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31.01.2016</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extLst>
      <p:ext uri="{BB962C8B-B14F-4D97-AF65-F5344CB8AC3E}">
        <p14:creationId xmlns:p14="http://schemas.microsoft.com/office/powerpoint/2010/main" val="3556464784"/>
      </p:ext>
    </p:extLst>
  </p:cSld>
  <p:clrMap bg1="lt1" tx1="dk1" bg2="lt2" tx2="dk2" accent1="accent1" accent2="accent2" accent3="accent3" accent4="accent4" accent5="accent5" accent6="accent6" hlink="hlink" folHlink="folHlink"/>
  <p:sldLayoutIdLst>
    <p:sldLayoutId id="2147484213" r:id="rId1"/>
    <p:sldLayoutId id="2147484214" r:id="rId2"/>
    <p:sldLayoutId id="2147484215" r:id="rId3"/>
    <p:sldLayoutId id="2147484216" r:id="rId4"/>
    <p:sldLayoutId id="2147484217" r:id="rId5"/>
    <p:sldLayoutId id="2147484218" r:id="rId6"/>
    <p:sldLayoutId id="2147484219" r:id="rId7"/>
    <p:sldLayoutId id="2147484220" r:id="rId8"/>
    <p:sldLayoutId id="2147484221" r:id="rId9"/>
    <p:sldLayoutId id="2147484222" r:id="rId10"/>
    <p:sldLayoutId id="214748422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5.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jpg"/><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6.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7.jpg"/><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6.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0.png"/><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46.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7.jpg"/><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6.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6.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6.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6.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6.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6.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6.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46.xml"/></Relationships>
</file>

<file path=ppt/slides/_rels/slide3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6.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6.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6.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3.png"/><Relationship Id="rId1" Type="http://schemas.openxmlformats.org/officeDocument/2006/relationships/slideLayout" Target="../slideLayouts/slideLayout46.xml"/><Relationship Id="rId5" Type="http://schemas.openxmlformats.org/officeDocument/2006/relationships/image" Target="../media/image46.jpeg"/><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23.png"/><Relationship Id="rId1" Type="http://schemas.openxmlformats.org/officeDocument/2006/relationships/slideLayout" Target="../slideLayouts/slideLayout46.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png"/></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3.png"/><Relationship Id="rId1" Type="http://schemas.openxmlformats.org/officeDocument/2006/relationships/slideLayout" Target="../slideLayouts/slideLayout46.xml"/><Relationship Id="rId5" Type="http://schemas.openxmlformats.org/officeDocument/2006/relationships/image" Target="../media/image52.jpeg"/><Relationship Id="rId4" Type="http://schemas.openxmlformats.org/officeDocument/2006/relationships/image" Target="../media/image50.png"/></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6.xml"/><Relationship Id="rId4" Type="http://schemas.openxmlformats.org/officeDocument/2006/relationships/image" Target="../media/image55.png"/></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3.png"/><Relationship Id="rId1" Type="http://schemas.openxmlformats.org/officeDocument/2006/relationships/slideLayout" Target="../slideLayouts/slideLayout46.xml"/><Relationship Id="rId4" Type="http://schemas.openxmlformats.org/officeDocument/2006/relationships/image" Target="../media/image57.png"/></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4.jpg"/><Relationship Id="rId1" Type="http://schemas.openxmlformats.org/officeDocument/2006/relationships/slideLayout" Target="../slideLayouts/slideLayout46.xml"/></Relationships>
</file>

<file path=ppt/slides/_rels/slide4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6.xml"/></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3.png"/><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jpg"/><Relationship Id="rId1" Type="http://schemas.openxmlformats.org/officeDocument/2006/relationships/slideLayout" Target="../slideLayouts/slideLayout46.xml"/></Relationships>
</file>

<file path=ppt/slides/_rels/slide5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6.xml"/></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3.png"/><Relationship Id="rId1" Type="http://schemas.openxmlformats.org/officeDocument/2006/relationships/slideLayout" Target="../slideLayouts/slideLayout46.xml"/></Relationships>
</file>

<file path=ppt/slides/_rels/slide5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6.xml"/></Relationships>
</file>

<file path=ppt/slides/_rels/slide5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6.xml"/></Relationships>
</file>

<file path=ppt/slides/_rels/slide5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6.xml"/></Relationships>
</file>

<file path=ppt/slides/_rels/slide5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6.xml"/></Relationships>
</file>

<file path=ppt/slides/_rels/slide5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6.xml"/></Relationships>
</file>

<file path=ppt/slides/_rels/slide5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6.xml"/></Relationships>
</file>

<file path=ppt/slides/_rels/slide5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3.png"/><Relationship Id="rId1" Type="http://schemas.openxmlformats.org/officeDocument/2006/relationships/slideLayout" Target="../slideLayouts/slideLayout46.xml"/><Relationship Id="rId5" Type="http://schemas.openxmlformats.org/officeDocument/2006/relationships/image" Target="../media/image68.png"/><Relationship Id="rId4" Type="http://schemas.openxmlformats.org/officeDocument/2006/relationships/image" Target="../media/image67.png"/></Relationships>
</file>

<file path=ppt/slides/_rels/slide5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46.xml"/></Relationships>
</file>

<file path=ppt/slides/_rels/slide6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23.png"/><Relationship Id="rId1" Type="http://schemas.openxmlformats.org/officeDocument/2006/relationships/slideLayout" Target="../slideLayouts/slideLayout46.xml"/><Relationship Id="rId4" Type="http://schemas.openxmlformats.org/officeDocument/2006/relationships/image" Target="../media/image72.png"/></Relationships>
</file>

<file path=ppt/slides/_rels/slide6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53.png"/><Relationship Id="rId1" Type="http://schemas.openxmlformats.org/officeDocument/2006/relationships/slideLayout" Target="../slideLayouts/slideLayout46.xml"/><Relationship Id="rId4" Type="http://schemas.openxmlformats.org/officeDocument/2006/relationships/image" Target="../media/image74.png"/></Relationships>
</file>

<file path=ppt/slides/_rels/slide6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53.png"/><Relationship Id="rId1" Type="http://schemas.openxmlformats.org/officeDocument/2006/relationships/slideLayout" Target="../slideLayouts/slideLayout46.xml"/><Relationship Id="rId4" Type="http://schemas.openxmlformats.org/officeDocument/2006/relationships/image" Target="../media/image76.png"/></Relationships>
</file>

<file path=ppt/slides/_rels/slide6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23.png"/><Relationship Id="rId1" Type="http://schemas.openxmlformats.org/officeDocument/2006/relationships/slideLayout" Target="../slideLayouts/slideLayout46.xml"/><Relationship Id="rId4" Type="http://schemas.openxmlformats.org/officeDocument/2006/relationships/image" Target="../media/image78.jpeg"/></Relationships>
</file>

<file path=ppt/slides/_rels/slide6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23.png"/><Relationship Id="rId1" Type="http://schemas.openxmlformats.org/officeDocument/2006/relationships/slideLayout" Target="../slideLayouts/slideLayout46.xml"/></Relationships>
</file>

<file path=ppt/slides/_rels/slide6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0.png"/><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59" y="0"/>
            <a:ext cx="9108281" cy="6858000"/>
          </a:xfrm>
          <a:prstGeom prst="rect">
            <a:avLst/>
          </a:prstGeom>
        </p:spPr>
      </p:pic>
      <p:sp>
        <p:nvSpPr>
          <p:cNvPr id="2" name="Заголовок 1"/>
          <p:cNvSpPr>
            <a:spLocks noGrp="1"/>
          </p:cNvSpPr>
          <p:nvPr>
            <p:ph type="ctrTitle"/>
          </p:nvPr>
        </p:nvSpPr>
        <p:spPr>
          <a:xfrm>
            <a:off x="2123728" y="620688"/>
            <a:ext cx="6692280" cy="1470025"/>
          </a:xfrm>
        </p:spPr>
        <p:txBody>
          <a:bodyPr/>
          <a:lstStyle/>
          <a:p>
            <a:pPr algn="ctr"/>
            <a:r>
              <a:rPr lang="ru-RU" b="1" dirty="0" smtClean="0">
                <a:latin typeface="Times New Roman" panose="02020603050405020304" pitchFamily="18" charset="0"/>
                <a:cs typeface="Times New Roman" panose="02020603050405020304" pitchFamily="18" charset="0"/>
              </a:rPr>
              <a:t>«Страницы семейной славы 2015»</a:t>
            </a:r>
            <a:endParaRPr lang="ru-RU" b="1" dirty="0">
              <a:latin typeface="Times New Roman" panose="02020603050405020304" pitchFamily="18" charset="0"/>
              <a:cs typeface="Times New Roman" panose="02020603050405020304" pitchFamily="18" charset="0"/>
            </a:endParaRPr>
          </a:p>
        </p:txBody>
      </p:sp>
      <p:sp>
        <p:nvSpPr>
          <p:cNvPr id="3" name="Подзаголовок 2"/>
          <p:cNvSpPr>
            <a:spLocks noGrp="1"/>
          </p:cNvSpPr>
          <p:nvPr>
            <p:ph type="subTitle" idx="1"/>
          </p:nvPr>
        </p:nvSpPr>
        <p:spPr>
          <a:xfrm>
            <a:off x="2339752" y="2204864"/>
            <a:ext cx="6400800" cy="1752600"/>
          </a:xfrm>
        </p:spPr>
        <p:txBody>
          <a:bodyPr>
            <a:noAutofit/>
          </a:bodyPr>
          <a:lstStyle/>
          <a:p>
            <a:pPr algn="ctr"/>
            <a:r>
              <a:rPr lang="ru-RU" sz="3600" b="1" dirty="0" smtClean="0">
                <a:solidFill>
                  <a:schemeClr val="tx1"/>
                </a:solidFill>
                <a:latin typeface="Times New Roman" panose="02020603050405020304" pitchFamily="18" charset="0"/>
                <a:cs typeface="Times New Roman" panose="02020603050405020304" pitchFamily="18" charset="0"/>
              </a:rPr>
              <a:t>Тема:</a:t>
            </a:r>
          </a:p>
          <a:p>
            <a:pPr algn="ctr"/>
            <a:r>
              <a:rPr lang="ru-RU" sz="3600" b="1" dirty="0" smtClean="0">
                <a:solidFill>
                  <a:schemeClr val="tx1"/>
                </a:solidFill>
                <a:latin typeface="Times New Roman" panose="02020603050405020304" pitchFamily="18" charset="0"/>
                <a:cs typeface="Times New Roman" panose="02020603050405020304" pitchFamily="18" charset="0"/>
              </a:rPr>
              <a:t>«Они останутся в наших сердцах»</a:t>
            </a:r>
            <a:endParaRPr lang="ru-RU" sz="3600" b="1" dirty="0">
              <a:solidFill>
                <a:schemeClr val="tx1"/>
              </a:solidFill>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3995936" y="4581128"/>
            <a:ext cx="4572000" cy="1938992"/>
          </a:xfrm>
          <a:prstGeom prst="rect">
            <a:avLst/>
          </a:prstGeom>
        </p:spPr>
        <p:txBody>
          <a:bodyPr>
            <a:spAutoFit/>
          </a:bodyPr>
          <a:lstStyle/>
          <a:p>
            <a:r>
              <a:rPr lang="ru-RU" sz="2400" dirty="0" smtClean="0">
                <a:latin typeface="Times New Roman" panose="02020603050405020304" pitchFamily="18" charset="0"/>
                <a:cs typeface="Times New Roman" panose="02020603050405020304" pitchFamily="18" charset="0"/>
              </a:rPr>
              <a:t>Исполнитель: </a:t>
            </a:r>
            <a:r>
              <a:rPr lang="ru-RU" sz="2400" dirty="0" err="1" smtClean="0">
                <a:latin typeface="Times New Roman" panose="02020603050405020304" pitchFamily="18" charset="0"/>
                <a:cs typeface="Times New Roman" panose="02020603050405020304" pitchFamily="18" charset="0"/>
              </a:rPr>
              <a:t>Исмаилова</a:t>
            </a:r>
            <a:r>
              <a:rPr lang="ru-RU" sz="2400" dirty="0" smtClean="0">
                <a:latin typeface="Times New Roman" panose="02020603050405020304" pitchFamily="18" charset="0"/>
                <a:cs typeface="Times New Roman" panose="02020603050405020304" pitchFamily="18" charset="0"/>
              </a:rPr>
              <a:t> Амина Магомедовна</a:t>
            </a:r>
          </a:p>
          <a:p>
            <a:r>
              <a:rPr lang="ru-RU" sz="2400" dirty="0" smtClean="0">
                <a:latin typeface="Times New Roman" panose="02020603050405020304" pitchFamily="18" charset="0"/>
                <a:cs typeface="Times New Roman" panose="02020603050405020304" pitchFamily="18" charset="0"/>
              </a:rPr>
              <a:t>Руководитель: Бутунина Ирина Александровна</a:t>
            </a:r>
          </a:p>
          <a:p>
            <a:r>
              <a:rPr lang="ru-RU" sz="2400" dirty="0" smtClean="0">
                <a:latin typeface="Times New Roman" panose="02020603050405020304" pitchFamily="18" charset="0"/>
                <a:cs typeface="Times New Roman" panose="02020603050405020304" pitchFamily="18" charset="0"/>
              </a:rPr>
              <a:t>Москва 2016 г.</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54866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Объект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1" cy="6858000"/>
          </a:xfrm>
        </p:spPr>
      </p:pic>
      <p:sp>
        <p:nvSpPr>
          <p:cNvPr id="2" name="Заголовок 1"/>
          <p:cNvSpPr>
            <a:spLocks noGrp="1"/>
          </p:cNvSpPr>
          <p:nvPr>
            <p:ph type="title"/>
          </p:nvPr>
        </p:nvSpPr>
        <p:spPr>
          <a:xfrm>
            <a:off x="1043608" y="1340768"/>
            <a:ext cx="7185992" cy="1143000"/>
          </a:xfrm>
        </p:spPr>
        <p:txBody>
          <a:bodyPr>
            <a:noAutofit/>
          </a:bodyPr>
          <a:lstStyle/>
          <a:p>
            <a:r>
              <a:rPr lang="ru-RU" sz="2000" b="1" dirty="0">
                <a:solidFill>
                  <a:schemeClr val="tx1"/>
                </a:solidFill>
                <a:latin typeface="Times New Roman" panose="02020603050405020304" pitchFamily="18" charset="0"/>
                <a:cs typeface="Times New Roman" panose="02020603050405020304" pitchFamily="18" charset="0"/>
              </a:rPr>
              <a:t>Три книги талантливой журналистки </a:t>
            </a:r>
            <a:r>
              <a:rPr lang="ru-RU" sz="2000" b="1" dirty="0" err="1">
                <a:solidFill>
                  <a:schemeClr val="tx1"/>
                </a:solidFill>
                <a:latin typeface="Times New Roman" panose="02020603050405020304" pitchFamily="18" charset="0"/>
                <a:cs typeface="Times New Roman" panose="02020603050405020304" pitchFamily="18" charset="0"/>
              </a:rPr>
              <a:t>Нурулгуды</a:t>
            </a:r>
            <a:r>
              <a:rPr lang="ru-RU" sz="2000" b="1" dirty="0">
                <a:solidFill>
                  <a:schemeClr val="tx1"/>
                </a:solidFill>
                <a:latin typeface="Times New Roman" panose="02020603050405020304" pitchFamily="18" charset="0"/>
                <a:cs typeface="Times New Roman" panose="02020603050405020304" pitchFamily="18" charset="0"/>
              </a:rPr>
              <a:t> </a:t>
            </a:r>
            <a:r>
              <a:rPr lang="ru-RU" sz="2000" b="1" dirty="0" err="1">
                <a:solidFill>
                  <a:schemeClr val="tx1"/>
                </a:solidFill>
                <a:latin typeface="Times New Roman" panose="02020603050405020304" pitchFamily="18" charset="0"/>
                <a:cs typeface="Times New Roman" panose="02020603050405020304" pitchFamily="18" charset="0"/>
              </a:rPr>
              <a:t>Раджабовой</a:t>
            </a:r>
            <a:r>
              <a:rPr lang="ru-RU" sz="2000" b="1" dirty="0">
                <a:solidFill>
                  <a:schemeClr val="tx1"/>
                </a:solidFill>
                <a:latin typeface="Times New Roman" panose="02020603050405020304" pitchFamily="18" charset="0"/>
                <a:cs typeface="Times New Roman" panose="02020603050405020304" pitchFamily="18" charset="0"/>
              </a:rPr>
              <a:t> </a:t>
            </a:r>
            <a:r>
              <a:rPr lang="ru-RU" sz="2000" b="1" dirty="0" smtClean="0">
                <a:solidFill>
                  <a:schemeClr val="tx1"/>
                </a:solidFill>
                <a:latin typeface="Times New Roman" panose="02020603050405020304" pitchFamily="18" charset="0"/>
                <a:cs typeface="Times New Roman" panose="02020603050405020304" pitchFamily="18" charset="0"/>
              </a:rPr>
              <a:t> «</a:t>
            </a:r>
            <a:r>
              <a:rPr lang="ru-RU" sz="2000" b="1" dirty="0">
                <a:solidFill>
                  <a:schemeClr val="tx1"/>
                </a:solidFill>
                <a:latin typeface="Times New Roman" panose="02020603050405020304" pitchFamily="18" charset="0"/>
                <a:cs typeface="Times New Roman" panose="02020603050405020304" pitchFamily="18" charset="0"/>
              </a:rPr>
              <a:t>Они останутся в наших сердцах», «Это не рассказ, это жестокая правда», «Дагестан: 20 лет между миром и войной»,  опубликованные на русском и даргинском языках,  фактически представляют трилогию, ценность которой повышается в связи с </a:t>
            </a:r>
            <a:r>
              <a:rPr lang="ru-RU" sz="2000" b="1" dirty="0" smtClean="0">
                <a:solidFill>
                  <a:schemeClr val="tx1"/>
                </a:solidFill>
                <a:latin typeface="Times New Roman" panose="02020603050405020304" pitchFamily="18" charset="0"/>
                <a:cs typeface="Times New Roman" panose="02020603050405020304" pitchFamily="18" charset="0"/>
              </a:rPr>
              <a:t>юбилеем </a:t>
            </a:r>
            <a:r>
              <a:rPr lang="ru-RU" sz="2000" b="1" dirty="0">
                <a:solidFill>
                  <a:schemeClr val="tx1"/>
                </a:solidFill>
                <a:latin typeface="Times New Roman" panose="02020603050405020304" pitchFamily="18" charset="0"/>
                <a:cs typeface="Times New Roman" panose="02020603050405020304" pitchFamily="18" charset="0"/>
              </a:rPr>
              <a:t>- 70-летием Победы над фашистской Германией. День Победы – это праздник со слезами на глазах миллионов людей не только бывшего СССР, но и каждого порядочного человека всего земного шара.</a:t>
            </a:r>
            <a:br>
              <a:rPr lang="ru-RU" sz="2000" b="1" dirty="0">
                <a:solidFill>
                  <a:schemeClr val="tx1"/>
                </a:solidFill>
                <a:latin typeface="Times New Roman" panose="02020603050405020304" pitchFamily="18" charset="0"/>
                <a:cs typeface="Times New Roman" panose="02020603050405020304" pitchFamily="18" charset="0"/>
              </a:rPr>
            </a:br>
            <a:endParaRPr lang="ru-RU" sz="2000" b="1" dirty="0">
              <a:solidFill>
                <a:schemeClr val="tx1"/>
              </a:solidFill>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704" y="3458843"/>
            <a:ext cx="5760640" cy="3245160"/>
          </a:xfrm>
          <a:prstGeom prst="rect">
            <a:avLst/>
          </a:prstGeom>
        </p:spPr>
      </p:pic>
    </p:spTree>
    <p:extLst>
      <p:ext uri="{BB962C8B-B14F-4D97-AF65-F5344CB8AC3E}">
        <p14:creationId xmlns:p14="http://schemas.microsoft.com/office/powerpoint/2010/main" val="2077064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03648" y="-10956"/>
            <a:ext cx="7498080" cy="1143000"/>
          </a:xfrm>
        </p:spPr>
        <p:txBody>
          <a:bodyPr/>
          <a:lstStyle/>
          <a:p>
            <a:r>
              <a:rPr lang="ru-RU" dirty="0" smtClean="0">
                <a:solidFill>
                  <a:schemeClr val="tx1"/>
                </a:solidFill>
                <a:latin typeface="Times New Roman" panose="02020603050405020304" pitchFamily="18" charset="0"/>
                <a:cs typeface="Times New Roman" panose="02020603050405020304" pitchFamily="18" charset="0"/>
              </a:rPr>
              <a:t>Немного о книге…</a:t>
            </a:r>
            <a:endParaRPr lang="ru-RU" dirty="0">
              <a:solidFill>
                <a:schemeClr val="tx1"/>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899592" y="1099867"/>
            <a:ext cx="6287181" cy="4525963"/>
          </a:xfrm>
        </p:spPr>
        <p:txBody>
          <a:bodyPr>
            <a:noAutofit/>
          </a:bodyPr>
          <a:lstStyle/>
          <a:p>
            <a:pPr marL="82296" indent="0">
              <a:buNone/>
            </a:pPr>
            <a:r>
              <a:rPr lang="ru-RU" sz="1800" b="1" dirty="0" smtClean="0">
                <a:latin typeface="Times New Roman" panose="02020603050405020304" pitchFamily="18" charset="0"/>
                <a:cs typeface="Times New Roman" panose="02020603050405020304" pitchFamily="18" charset="0"/>
              </a:rPr>
              <a:t>В </a:t>
            </a:r>
            <a:r>
              <a:rPr lang="ru-RU" sz="1800" b="1" dirty="0">
                <a:latin typeface="Times New Roman" panose="02020603050405020304" pitchFamily="18" charset="0"/>
                <a:cs typeface="Times New Roman" panose="02020603050405020304" pitchFamily="18" charset="0"/>
              </a:rPr>
              <a:t>свою книгу «Они останутся в наших сердцах</a:t>
            </a:r>
            <a:r>
              <a:rPr lang="ru-RU" sz="1800" b="1" dirty="0" smtClean="0">
                <a:latin typeface="Times New Roman" panose="02020603050405020304" pitchFamily="18" charset="0"/>
                <a:cs typeface="Times New Roman" panose="02020603050405020304" pitchFamily="18" charset="0"/>
              </a:rPr>
              <a:t>» бабушка включила очерки и статьи. По тематике и идейному содержанию их объединяет озабоченное и душевное волнение автора, которая очень четко и ясно ощущает тревожное состояние сегодняшней действительности. Как мать, как женщина, да и просто как неравнодушный человек, она не может молча созерцать эту тревогу.</a:t>
            </a:r>
          </a:p>
          <a:p>
            <a:pPr marL="82296" indent="0">
              <a:buNone/>
            </a:pPr>
            <a:r>
              <a:rPr lang="ru-RU" sz="1800" b="1" dirty="0" smtClean="0">
                <a:latin typeface="Times New Roman" panose="02020603050405020304" pitchFamily="18" charset="0"/>
                <a:cs typeface="Times New Roman" panose="02020603050405020304" pitchFamily="18" charset="0"/>
              </a:rPr>
              <a:t>Ее беседы и размышления интересны тем, что она всегда находит людей и одаренных, и глубоко мыслящих, но главной отличительной чертой их характера является то, что все они люди от Бога и земли. Им не безразлична судьба страны , они мыслят масштабно, и вместе с тем их девизом и жизненным принципом является изречение «Если не я , то кто?»  Они добры, милосердны и порядочны.</a:t>
            </a:r>
          </a:p>
          <a:p>
            <a:pPr marL="82296" indent="0">
              <a:buNone/>
            </a:pPr>
            <a:r>
              <a:rPr lang="ru-RU" sz="1800" b="1" dirty="0" smtClean="0">
                <a:latin typeface="Times New Roman" panose="02020603050405020304" pitchFamily="18" charset="0"/>
                <a:cs typeface="Times New Roman" panose="02020603050405020304" pitchFamily="18" charset="0"/>
              </a:rPr>
              <a:t>Этим интересна эта книга, ибо она о добре и о любви. О любви к жизни, к людям, к земле.</a:t>
            </a:r>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6773" y="1124744"/>
            <a:ext cx="1800671" cy="2238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0163" y="3573016"/>
            <a:ext cx="1747281" cy="2280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4864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028"/>
                                        </p:tgtEl>
                                        <p:attrNameLst>
                                          <p:attrName>style.visibility</p:attrName>
                                        </p:attrNameLst>
                                      </p:cBhvr>
                                      <p:to>
                                        <p:strVal val="visible"/>
                                      </p:to>
                                    </p:set>
                                    <p:anim calcmode="lin" valueType="num">
                                      <p:cBhvr>
                                        <p:cTn id="28" dur="500" fill="hold"/>
                                        <p:tgtEl>
                                          <p:spTgt spid="1028"/>
                                        </p:tgtEl>
                                        <p:attrNameLst>
                                          <p:attrName>ppt_w</p:attrName>
                                        </p:attrNameLst>
                                      </p:cBhvr>
                                      <p:tavLst>
                                        <p:tav tm="0">
                                          <p:val>
                                            <p:fltVal val="0"/>
                                          </p:val>
                                        </p:tav>
                                        <p:tav tm="100000">
                                          <p:val>
                                            <p:strVal val="#ppt_w"/>
                                          </p:val>
                                        </p:tav>
                                      </p:tavLst>
                                    </p:anim>
                                    <p:anim calcmode="lin" valueType="num">
                                      <p:cBhvr>
                                        <p:cTn id="29" dur="500" fill="hold"/>
                                        <p:tgtEl>
                                          <p:spTgt spid="1028"/>
                                        </p:tgtEl>
                                        <p:attrNameLst>
                                          <p:attrName>ppt_h</p:attrName>
                                        </p:attrNameLst>
                                      </p:cBhvr>
                                      <p:tavLst>
                                        <p:tav tm="0">
                                          <p:val>
                                            <p:fltVal val="0"/>
                                          </p:val>
                                        </p:tav>
                                        <p:tav tm="100000">
                                          <p:val>
                                            <p:strVal val="#ppt_h"/>
                                          </p:val>
                                        </p:tav>
                                      </p:tavLst>
                                    </p:anim>
                                    <p:animEffect transition="in" filter="fade">
                                      <p:cBhvr>
                                        <p:cTn id="30" dur="500"/>
                                        <p:tgtEl>
                                          <p:spTgt spid="102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029"/>
                                        </p:tgtEl>
                                        <p:attrNameLst>
                                          <p:attrName>style.visibility</p:attrName>
                                        </p:attrNameLst>
                                      </p:cBhvr>
                                      <p:to>
                                        <p:strVal val="visible"/>
                                      </p:to>
                                    </p:set>
                                    <p:anim calcmode="lin" valueType="num">
                                      <p:cBhvr>
                                        <p:cTn id="35" dur="500" fill="hold"/>
                                        <p:tgtEl>
                                          <p:spTgt spid="1029"/>
                                        </p:tgtEl>
                                        <p:attrNameLst>
                                          <p:attrName>ppt_w</p:attrName>
                                        </p:attrNameLst>
                                      </p:cBhvr>
                                      <p:tavLst>
                                        <p:tav tm="0">
                                          <p:val>
                                            <p:fltVal val="0"/>
                                          </p:val>
                                        </p:tav>
                                        <p:tav tm="100000">
                                          <p:val>
                                            <p:strVal val="#ppt_w"/>
                                          </p:val>
                                        </p:tav>
                                      </p:tavLst>
                                    </p:anim>
                                    <p:anim calcmode="lin" valueType="num">
                                      <p:cBhvr>
                                        <p:cTn id="36" dur="500" fill="hold"/>
                                        <p:tgtEl>
                                          <p:spTgt spid="1029"/>
                                        </p:tgtEl>
                                        <p:attrNameLst>
                                          <p:attrName>ppt_h</p:attrName>
                                        </p:attrNameLst>
                                      </p:cBhvr>
                                      <p:tavLst>
                                        <p:tav tm="0">
                                          <p:val>
                                            <p:fltVal val="0"/>
                                          </p:val>
                                        </p:tav>
                                        <p:tav tm="100000">
                                          <p:val>
                                            <p:strVal val="#ppt_h"/>
                                          </p:val>
                                        </p:tav>
                                      </p:tavLst>
                                    </p:anim>
                                    <p:animEffect transition="in" filter="fade">
                                      <p:cBhvr>
                                        <p:cTn id="37"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a:xfrm>
            <a:off x="1187624" y="1412776"/>
            <a:ext cx="7498080" cy="4800600"/>
          </a:xfrm>
        </p:spPr>
        <p:txBody>
          <a:bodyPr>
            <a:normAutofit fontScale="70000" lnSpcReduction="20000"/>
          </a:bodyPr>
          <a:lstStyle/>
          <a:p>
            <a:pPr marL="82296" indent="0" algn="ctr">
              <a:buNone/>
            </a:pPr>
            <a:r>
              <a:rPr lang="ru-RU" b="1" dirty="0">
                <a:latin typeface="Times New Roman" panose="02020603050405020304" pitchFamily="18" charset="0"/>
                <a:cs typeface="Times New Roman" panose="02020603050405020304" pitchFamily="18" charset="0"/>
              </a:rPr>
              <a:t>Благие дела никогда не уходят из памяти. Они живут и оберегают тех, кто осознанно посвящает свою жизнь служению добру и справедливости. </a:t>
            </a:r>
            <a:r>
              <a:rPr lang="ru-RU" b="1" dirty="0" err="1">
                <a:latin typeface="Times New Roman" panose="02020603050405020304" pitchFamily="18" charset="0"/>
                <a:cs typeface="Times New Roman" panose="02020603050405020304" pitchFamily="18" charset="0"/>
              </a:rPr>
              <a:t>Нурулгуда</a:t>
            </a:r>
            <a:r>
              <a:rPr lang="ru-RU" b="1" dirty="0">
                <a:latin typeface="Times New Roman" panose="02020603050405020304" pitchFamily="18" charset="0"/>
                <a:cs typeface="Times New Roman" panose="02020603050405020304" pitchFamily="18" charset="0"/>
              </a:rPr>
              <a:t> Магомедовна в своей книге показывает жизнь лидеров, да и просто любого гражданина. Внимание читателя направляет на то, что важно не просто жить, а жить, творя добро, давать людям надежду и свет.</a:t>
            </a:r>
          </a:p>
          <a:p>
            <a:pPr marL="82296" indent="0" algn="ctr">
              <a:buNone/>
            </a:pPr>
            <a:r>
              <a:rPr lang="ru-RU" b="1" dirty="0">
                <a:latin typeface="Times New Roman" panose="02020603050405020304" pitchFamily="18" charset="0"/>
                <a:cs typeface="Times New Roman" panose="02020603050405020304" pitchFamily="18" charset="0"/>
              </a:rPr>
              <a:t>Бабушка сама была свидетелем многих событий, которые описаны в книге, поэтому они изображены убедительно и правдиво.</a:t>
            </a:r>
          </a:p>
          <a:p>
            <a:pPr marL="82296" indent="0" algn="ctr">
              <a:buNone/>
            </a:pPr>
            <a:r>
              <a:rPr lang="ru-RU" b="1" dirty="0">
                <a:latin typeface="Times New Roman" panose="02020603050405020304" pitchFamily="18" charset="0"/>
                <a:cs typeface="Times New Roman" panose="02020603050405020304" pitchFamily="18" charset="0"/>
              </a:rPr>
              <a:t>Правда – главное оружие журналиста, и автор мастерски воспользовалась им.</a:t>
            </a:r>
          </a:p>
          <a:p>
            <a:pPr marL="82296" indent="0" algn="ctr">
              <a:buNone/>
            </a:pPr>
            <a:r>
              <a:rPr lang="ru-RU" b="1" dirty="0">
                <a:latin typeface="Times New Roman" panose="02020603050405020304" pitchFamily="18" charset="0"/>
                <a:cs typeface="Times New Roman" panose="02020603050405020304" pitchFamily="18" charset="0"/>
              </a:rPr>
              <a:t>Пусть эта книга сделает добрее и терпеливее людей, ибо эти качества необходимы нам всем.</a:t>
            </a:r>
          </a:p>
          <a:p>
            <a:endParaRPr lang="ru-RU" dirty="0"/>
          </a:p>
        </p:txBody>
      </p:sp>
    </p:spTree>
    <p:extLst>
      <p:ext uri="{BB962C8B-B14F-4D97-AF65-F5344CB8AC3E}">
        <p14:creationId xmlns:p14="http://schemas.microsoft.com/office/powerpoint/2010/main" val="1926798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1824" y="116632"/>
            <a:ext cx="8362176" cy="1143000"/>
          </a:xfrm>
        </p:spPr>
        <p:txBody>
          <a:bodyPr>
            <a:normAutofit/>
          </a:bodyPr>
          <a:lstStyle/>
          <a:p>
            <a:r>
              <a:rPr lang="ru-RU" dirty="0" smtClean="0"/>
              <a:t>  </a:t>
            </a:r>
            <a:r>
              <a:rPr lang="ru-RU" sz="4000" b="1" dirty="0" smtClean="0">
                <a:solidFill>
                  <a:schemeClr val="tx1"/>
                </a:solidFill>
                <a:effectLst/>
                <a:latin typeface="Times New Roman" panose="02020603050405020304" pitchFamily="18" charset="0"/>
                <a:cs typeface="Times New Roman" panose="02020603050405020304" pitchFamily="18" charset="0"/>
              </a:rPr>
              <a:t>Они </a:t>
            </a:r>
            <a:r>
              <a:rPr lang="ru-RU" sz="4000" b="1" dirty="0">
                <a:solidFill>
                  <a:schemeClr val="tx1"/>
                </a:solidFill>
                <a:effectLst/>
                <a:latin typeface="Times New Roman" panose="02020603050405020304" pitchFamily="18" charset="0"/>
                <a:cs typeface="Times New Roman" panose="02020603050405020304" pitchFamily="18" charset="0"/>
              </a:rPr>
              <a:t>останутся в наших </a:t>
            </a:r>
            <a:r>
              <a:rPr lang="ru-RU" sz="4000" b="1" dirty="0" smtClean="0">
                <a:solidFill>
                  <a:schemeClr val="tx1"/>
                </a:solidFill>
                <a:effectLst/>
                <a:latin typeface="Times New Roman" panose="02020603050405020304" pitchFamily="18" charset="0"/>
                <a:cs typeface="Times New Roman" panose="02020603050405020304" pitchFamily="18" charset="0"/>
              </a:rPr>
              <a:t>сердцах</a:t>
            </a:r>
            <a:endParaRPr lang="ru-RU" b="1" dirty="0">
              <a:solidFill>
                <a:schemeClr val="tx1"/>
              </a:solidFill>
              <a:effectLst/>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1115616" y="1124744"/>
            <a:ext cx="7704856" cy="4525963"/>
          </a:xfrm>
        </p:spPr>
        <p:txBody>
          <a:bodyPr>
            <a:normAutofit/>
          </a:bodyPr>
          <a:lstStyle/>
          <a:p>
            <a:pPr marL="0" indent="0">
              <a:buNone/>
            </a:pPr>
            <a:r>
              <a:rPr lang="ru-RU" sz="2000" dirty="0" smtClean="0">
                <a:latin typeface="Times New Roman" panose="02020603050405020304" pitchFamily="18" charset="0"/>
                <a:cs typeface="Times New Roman" panose="02020603050405020304" pitchFamily="18" charset="0"/>
              </a:rPr>
              <a:t>Великая Отечественная война – три страшных слова, которые заставляют замирать сердце каждого человека. В эти моменты перед моими глазами проносится вся картина Войны, все испытания, я вижу разрушенные города и деревни, погибающих молодых солдат; матерей, ожидающих вестей с фронта…</a:t>
            </a:r>
          </a:p>
          <a:p>
            <a:pPr marL="0" indent="0">
              <a:buNone/>
            </a:pPr>
            <a:r>
              <a:rPr lang="ru-RU" sz="2000" dirty="0" smtClean="0">
                <a:latin typeface="Times New Roman" panose="02020603050405020304" pitchFamily="18" charset="0"/>
                <a:cs typeface="Times New Roman" panose="02020603050405020304" pitchFamily="18" charset="0"/>
              </a:rPr>
              <a:t>Одна из глав книги называется «Солдаты мира и добра»</a:t>
            </a:r>
            <a:endParaRPr lang="ru-RU" sz="2000" dirty="0">
              <a:latin typeface="Times New Roman" panose="02020603050405020304" pitchFamily="18" charset="0"/>
              <a:cs typeface="Times New Roman" panose="02020603050405020304" pitchFamily="18" charset="0"/>
            </a:endParaRPr>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3564045"/>
            <a:ext cx="4894506" cy="2410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0072" y="3360609"/>
            <a:ext cx="3756556" cy="2817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3120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52"/>
                                        </p:tgtEl>
                                        <p:attrNameLst>
                                          <p:attrName>style.visibility</p:attrName>
                                        </p:attrNameLst>
                                      </p:cBhvr>
                                      <p:to>
                                        <p:strVal val="visible"/>
                                      </p:to>
                                    </p:set>
                                    <p:animEffect transition="in" filter="fade">
                                      <p:cBhvr>
                                        <p:cTn id="21" dur="1000"/>
                                        <p:tgtEl>
                                          <p:spTgt spid="2052"/>
                                        </p:tgtEl>
                                      </p:cBhvr>
                                    </p:animEffect>
                                    <p:anim calcmode="lin" valueType="num">
                                      <p:cBhvr>
                                        <p:cTn id="22" dur="1000" fill="hold"/>
                                        <p:tgtEl>
                                          <p:spTgt spid="2052"/>
                                        </p:tgtEl>
                                        <p:attrNameLst>
                                          <p:attrName>ppt_x</p:attrName>
                                        </p:attrNameLst>
                                      </p:cBhvr>
                                      <p:tavLst>
                                        <p:tav tm="0">
                                          <p:val>
                                            <p:strVal val="#ppt_x"/>
                                          </p:val>
                                        </p:tav>
                                        <p:tav tm="100000">
                                          <p:val>
                                            <p:strVal val="#ppt_x"/>
                                          </p:val>
                                        </p:tav>
                                      </p:tavLst>
                                    </p:anim>
                                    <p:anim calcmode="lin" valueType="num">
                                      <p:cBhvr>
                                        <p:cTn id="23"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053"/>
                                        </p:tgtEl>
                                        <p:attrNameLst>
                                          <p:attrName>style.visibility</p:attrName>
                                        </p:attrNameLst>
                                      </p:cBhvr>
                                      <p:to>
                                        <p:strVal val="visible"/>
                                      </p:to>
                                    </p:set>
                                    <p:animEffect transition="in" filter="fade">
                                      <p:cBhvr>
                                        <p:cTn id="28" dur="1000"/>
                                        <p:tgtEl>
                                          <p:spTgt spid="2053"/>
                                        </p:tgtEl>
                                      </p:cBhvr>
                                    </p:animEffect>
                                    <p:anim calcmode="lin" valueType="num">
                                      <p:cBhvr>
                                        <p:cTn id="29" dur="1000" fill="hold"/>
                                        <p:tgtEl>
                                          <p:spTgt spid="2053"/>
                                        </p:tgtEl>
                                        <p:attrNameLst>
                                          <p:attrName>ppt_x</p:attrName>
                                        </p:attrNameLst>
                                      </p:cBhvr>
                                      <p:tavLst>
                                        <p:tav tm="0">
                                          <p:val>
                                            <p:strVal val="#ppt_x"/>
                                          </p:val>
                                        </p:tav>
                                        <p:tav tm="100000">
                                          <p:val>
                                            <p:strVal val="#ppt_x"/>
                                          </p:val>
                                        </p:tav>
                                      </p:tavLst>
                                    </p:anim>
                                    <p:anim calcmode="lin" valueType="num">
                                      <p:cBhvr>
                                        <p:cTn id="30" dur="1000" fill="hold"/>
                                        <p:tgtEl>
                                          <p:spTgt spid="20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260648"/>
            <a:ext cx="7355160" cy="687606"/>
          </a:xfrm>
        </p:spPr>
        <p:txBody>
          <a:bodyPr/>
          <a:lstStyle/>
          <a:p>
            <a:pPr algn="ctr"/>
            <a:r>
              <a:rPr lang="ru-RU" b="1" dirty="0" smtClean="0">
                <a:solidFill>
                  <a:schemeClr val="tx1"/>
                </a:solidFill>
                <a:latin typeface="Times New Roman" panose="02020603050405020304" pitchFamily="18" charset="0"/>
                <a:cs typeface="Times New Roman" panose="02020603050405020304" pitchFamily="18" charset="0"/>
              </a:rPr>
              <a:t>Солдаты мира и добра</a:t>
            </a:r>
            <a:endParaRPr lang="ru-RU" b="1" dirty="0">
              <a:solidFill>
                <a:schemeClr val="tx1"/>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483785" y="908720"/>
            <a:ext cx="8229600" cy="4525963"/>
          </a:xfrm>
        </p:spPr>
        <p:txBody>
          <a:bodyPr>
            <a:normAutofit/>
          </a:bodyPr>
          <a:lstStyle/>
          <a:p>
            <a:pPr algn="ctr"/>
            <a:r>
              <a:rPr lang="ru-RU" sz="2800" dirty="0" smtClean="0">
                <a:latin typeface="Times New Roman" panose="02020603050405020304" pitchFamily="18" charset="0"/>
                <a:cs typeface="Times New Roman" panose="02020603050405020304" pitchFamily="18" charset="0"/>
              </a:rPr>
              <a:t>Эти два моих </a:t>
            </a:r>
            <a:r>
              <a:rPr lang="ru-RU" sz="2800" dirty="0">
                <a:latin typeface="Times New Roman" panose="02020603050405020304" pitchFamily="18" charset="0"/>
                <a:cs typeface="Times New Roman" panose="02020603050405020304" pitchFamily="18" charset="0"/>
              </a:rPr>
              <a:t>родственника</a:t>
            </a:r>
            <a:r>
              <a:rPr lang="ru-RU" sz="2800" dirty="0" smtClean="0">
                <a:latin typeface="Times New Roman" panose="02020603050405020304" pitchFamily="18" charset="0"/>
                <a:cs typeface="Times New Roman" panose="02020603050405020304" pitchFamily="18" charset="0"/>
              </a:rPr>
              <a:t>: Гасанов </a:t>
            </a:r>
            <a:r>
              <a:rPr lang="ru-RU" sz="2800" dirty="0">
                <a:latin typeface="Times New Roman" panose="02020603050405020304" pitchFamily="18" charset="0"/>
                <a:cs typeface="Times New Roman" panose="02020603050405020304" pitchFamily="18" charset="0"/>
              </a:rPr>
              <a:t>Магомед </a:t>
            </a:r>
            <a:r>
              <a:rPr lang="ru-RU" sz="2800" dirty="0" err="1" smtClean="0">
                <a:latin typeface="Times New Roman" panose="02020603050405020304" pitchFamily="18" charset="0"/>
                <a:cs typeface="Times New Roman" panose="02020603050405020304" pitchFamily="18" charset="0"/>
              </a:rPr>
              <a:t>Алиевич</a:t>
            </a:r>
            <a:r>
              <a:rPr lang="ru-RU" sz="2800" dirty="0" smtClean="0">
                <a:latin typeface="Times New Roman" panose="02020603050405020304" pitchFamily="18" charset="0"/>
                <a:cs typeface="Times New Roman" panose="02020603050405020304" pitchFamily="18" charset="0"/>
              </a:rPr>
              <a:t> </a:t>
            </a:r>
            <a:r>
              <a:rPr lang="ru-RU" sz="2800" dirty="0">
                <a:latin typeface="Times New Roman" panose="02020603050405020304" pitchFamily="18" charset="0"/>
                <a:cs typeface="Times New Roman" panose="02020603050405020304" pitchFamily="18" charset="0"/>
              </a:rPr>
              <a:t>и  </a:t>
            </a:r>
            <a:r>
              <a:rPr lang="ru-RU" sz="2800" dirty="0" smtClean="0">
                <a:latin typeface="Times New Roman" panose="02020603050405020304" pitchFamily="18" charset="0"/>
                <a:cs typeface="Times New Roman" panose="02020603050405020304" pitchFamily="18" charset="0"/>
              </a:rPr>
              <a:t>Курбан-</a:t>
            </a:r>
            <a:r>
              <a:rPr lang="ru-RU" sz="2800" dirty="0" err="1" smtClean="0">
                <a:latin typeface="Times New Roman" panose="02020603050405020304" pitchFamily="18" charset="0"/>
                <a:cs typeface="Times New Roman" panose="02020603050405020304" pitchFamily="18" charset="0"/>
              </a:rPr>
              <a:t>адзи</a:t>
            </a:r>
            <a:r>
              <a:rPr lang="ru-RU" sz="2800" dirty="0" smtClean="0">
                <a:latin typeface="Times New Roman" panose="02020603050405020304" pitchFamily="18" charset="0"/>
                <a:cs typeface="Times New Roman" panose="02020603050405020304" pitchFamily="18" charset="0"/>
              </a:rPr>
              <a:t>, о которых расскажу ниже, дошли до Берлина, освобождая Великую Державу от фашистской чумы, они оставили свои подписи на стенах Рейхстага.</a:t>
            </a:r>
            <a:endParaRPr lang="ru-RU" sz="2800" dirty="0">
              <a:latin typeface="Times New Roman" panose="02020603050405020304" pitchFamily="18" charset="0"/>
              <a:cs typeface="Times New Roman" panose="02020603050405020304" pitchFamily="18" charset="0"/>
            </a:endParaRPr>
          </a:p>
        </p:txBody>
      </p:sp>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214" y="3645024"/>
            <a:ext cx="4392488" cy="2899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8585" y="3661691"/>
            <a:ext cx="4318520" cy="2899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3237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076"/>
                                        </p:tgtEl>
                                        <p:attrNameLst>
                                          <p:attrName>style.visibility</p:attrName>
                                        </p:attrNameLst>
                                      </p:cBhvr>
                                      <p:to>
                                        <p:strVal val="visible"/>
                                      </p:to>
                                    </p:set>
                                    <p:animEffect transition="in" filter="fade">
                                      <p:cBhvr>
                                        <p:cTn id="19" dur="1000"/>
                                        <p:tgtEl>
                                          <p:spTgt spid="3076"/>
                                        </p:tgtEl>
                                      </p:cBhvr>
                                    </p:animEffect>
                                    <p:anim calcmode="lin" valueType="num">
                                      <p:cBhvr>
                                        <p:cTn id="20" dur="1000" fill="hold"/>
                                        <p:tgtEl>
                                          <p:spTgt spid="3076"/>
                                        </p:tgtEl>
                                        <p:attrNameLst>
                                          <p:attrName>ppt_x</p:attrName>
                                        </p:attrNameLst>
                                      </p:cBhvr>
                                      <p:tavLst>
                                        <p:tav tm="0">
                                          <p:val>
                                            <p:strVal val="#ppt_x"/>
                                          </p:val>
                                        </p:tav>
                                        <p:tav tm="100000">
                                          <p:val>
                                            <p:strVal val="#ppt_x"/>
                                          </p:val>
                                        </p:tav>
                                      </p:tavLst>
                                    </p:anim>
                                    <p:anim calcmode="lin" valueType="num">
                                      <p:cBhvr>
                                        <p:cTn id="21"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077"/>
                                        </p:tgtEl>
                                        <p:attrNameLst>
                                          <p:attrName>style.visibility</p:attrName>
                                        </p:attrNameLst>
                                      </p:cBhvr>
                                      <p:to>
                                        <p:strVal val="visible"/>
                                      </p:to>
                                    </p:set>
                                    <p:animEffect transition="in" filter="fade">
                                      <p:cBhvr>
                                        <p:cTn id="26" dur="1000"/>
                                        <p:tgtEl>
                                          <p:spTgt spid="3077"/>
                                        </p:tgtEl>
                                      </p:cBhvr>
                                    </p:animEffect>
                                    <p:anim calcmode="lin" valueType="num">
                                      <p:cBhvr>
                                        <p:cTn id="27" dur="1000" fill="hold"/>
                                        <p:tgtEl>
                                          <p:spTgt spid="3077"/>
                                        </p:tgtEl>
                                        <p:attrNameLst>
                                          <p:attrName>ppt_x</p:attrName>
                                        </p:attrNameLst>
                                      </p:cBhvr>
                                      <p:tavLst>
                                        <p:tav tm="0">
                                          <p:val>
                                            <p:strVal val="#ppt_x"/>
                                          </p:val>
                                        </p:tav>
                                        <p:tav tm="100000">
                                          <p:val>
                                            <p:strVal val="#ppt_x"/>
                                          </p:val>
                                        </p:tav>
                                      </p:tavLst>
                                    </p:anim>
                                    <p:anim calcmode="lin" valueType="num">
                                      <p:cBhvr>
                                        <p:cTn id="28" dur="1000" fill="hold"/>
                                        <p:tgtEl>
                                          <p:spTgt spid="307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800" b="1" dirty="0" smtClean="0">
                <a:solidFill>
                  <a:schemeClr val="tx1"/>
                </a:solidFill>
                <a:latin typeface="Times New Roman" panose="02020603050405020304" pitchFamily="18" charset="0"/>
                <a:cs typeface="Times New Roman" panose="02020603050405020304" pitchFamily="18" charset="0"/>
              </a:rPr>
              <a:t>Жил с улыбкой, излучающей свет</a:t>
            </a:r>
            <a:endParaRPr lang="ru-RU" sz="2800" b="1" dirty="0">
              <a:solidFill>
                <a:schemeClr val="tx1"/>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3840560" y="1916832"/>
            <a:ext cx="5303440" cy="4373563"/>
          </a:xfrm>
        </p:spPr>
        <p:txBody>
          <a:bodyPr/>
          <a:lstStyle/>
          <a:p>
            <a:pPr marL="114300" indent="0">
              <a:buNone/>
            </a:pPr>
            <a:r>
              <a:rPr lang="ru-RU" dirty="0" smtClean="0">
                <a:solidFill>
                  <a:schemeClr val="tx1"/>
                </a:solidFill>
                <a:latin typeface="Times New Roman" panose="02020603050405020304" pitchFamily="18" charset="0"/>
                <a:cs typeface="Times New Roman" panose="02020603050405020304" pitchFamily="18" charset="0"/>
              </a:rPr>
              <a:t>Гасанов Магомед </a:t>
            </a:r>
            <a:r>
              <a:rPr lang="ru-RU" dirty="0" err="1" smtClean="0">
                <a:solidFill>
                  <a:schemeClr val="tx1"/>
                </a:solidFill>
                <a:latin typeface="Times New Roman" panose="02020603050405020304" pitchFamily="18" charset="0"/>
                <a:cs typeface="Times New Roman" panose="02020603050405020304" pitchFamily="18" charset="0"/>
              </a:rPr>
              <a:t>Алиевич</a:t>
            </a:r>
            <a:r>
              <a:rPr lang="ru-RU" dirty="0" smtClean="0">
                <a:solidFill>
                  <a:schemeClr val="tx1"/>
                </a:solidFill>
                <a:latin typeface="Times New Roman" panose="02020603050405020304" pitchFamily="18" charset="0"/>
                <a:cs typeface="Times New Roman" panose="02020603050405020304" pitchFamily="18" charset="0"/>
              </a:rPr>
              <a:t>, двоюродный брат </a:t>
            </a:r>
            <a:r>
              <a:rPr lang="ru-RU" dirty="0" err="1" smtClean="0">
                <a:solidFill>
                  <a:schemeClr val="tx1"/>
                </a:solidFill>
                <a:latin typeface="Times New Roman" panose="02020603050405020304" pitchFamily="18" charset="0"/>
                <a:cs typeface="Times New Roman" panose="02020603050405020304" pitchFamily="18" charset="0"/>
              </a:rPr>
              <a:t>Нурулгуды</a:t>
            </a:r>
            <a:r>
              <a:rPr lang="ru-RU" dirty="0" smtClean="0">
                <a:solidFill>
                  <a:schemeClr val="tx1"/>
                </a:solidFill>
                <a:latin typeface="Times New Roman" panose="02020603050405020304" pitchFamily="18" charset="0"/>
                <a:cs typeface="Times New Roman" panose="02020603050405020304" pitchFamily="18" charset="0"/>
              </a:rPr>
              <a:t> Магомедовны, занимая многие годы ответственные должности, он многим людям протянул руку помощи. Был удивительно человеколюбив. Может, потому все тянулись к нему, делились с ним своими заботами, радостью.</a:t>
            </a:r>
            <a:endParaRPr lang="ru-RU" dirty="0">
              <a:solidFill>
                <a:schemeClr val="tx1"/>
              </a:solidFill>
              <a:latin typeface="Times New Roman" panose="02020603050405020304" pitchFamily="18" charset="0"/>
              <a:cs typeface="Times New Roman" panose="02020603050405020304" pitchFamily="18" charset="0"/>
            </a:endParaRP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323" y="2060848"/>
            <a:ext cx="3786453"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954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835311" y="620688"/>
            <a:ext cx="7473378" cy="1143000"/>
          </a:xfrm>
        </p:spPr>
        <p:txBody>
          <a:bodyPr>
            <a:normAutofit/>
          </a:bodyPr>
          <a:lstStyle/>
          <a:p>
            <a:r>
              <a:rPr lang="ru-RU" sz="2800" b="1" dirty="0">
                <a:solidFill>
                  <a:schemeClr val="tx1"/>
                </a:solidFill>
                <a:latin typeface="Times New Roman" panose="02020603050405020304" pitchFamily="18" charset="0"/>
                <a:cs typeface="Times New Roman" panose="02020603050405020304" pitchFamily="18" charset="0"/>
              </a:rPr>
              <a:t>Жил с улыбкой, излучающей свет</a:t>
            </a:r>
          </a:p>
        </p:txBody>
      </p:sp>
      <p:sp>
        <p:nvSpPr>
          <p:cNvPr id="3" name="Объект 2"/>
          <p:cNvSpPr>
            <a:spLocks noGrp="1"/>
          </p:cNvSpPr>
          <p:nvPr>
            <p:ph idx="1"/>
          </p:nvPr>
        </p:nvSpPr>
        <p:spPr>
          <a:xfrm>
            <a:off x="822960" y="1700808"/>
            <a:ext cx="7498080" cy="4800600"/>
          </a:xfrm>
        </p:spPr>
        <p:txBody>
          <a:bodyPr>
            <a:normAutofit fontScale="70000" lnSpcReduction="20000"/>
          </a:bodyPr>
          <a:lstStyle/>
          <a:p>
            <a:pPr marL="82296" indent="0" algn="ctr">
              <a:buNone/>
            </a:pPr>
            <a:r>
              <a:rPr lang="ru-RU" dirty="0">
                <a:latin typeface="Times New Roman" panose="02020603050405020304" pitchFamily="18" charset="0"/>
                <a:cs typeface="Times New Roman" panose="02020603050405020304" pitchFamily="18" charset="0"/>
              </a:rPr>
              <a:t>…Шла Великая </a:t>
            </a:r>
            <a:r>
              <a:rPr lang="ru-RU" dirty="0" smtClean="0">
                <a:latin typeface="Times New Roman" panose="02020603050405020304" pitchFamily="18" charset="0"/>
                <a:cs typeface="Times New Roman" panose="02020603050405020304" pitchFamily="18" charset="0"/>
              </a:rPr>
              <a:t>Отечественная. Страна была объята горем. И в душу 15-летнего юноши запали слова, услышанные по радио: «Вставай, страна огромная…» Он горел желанием немедленно вступить в бой с врагом, спешил вслед за отцом и старшим братом Мусой на войну. И вот в 1943 году неоднократные его просьбы военкомат удовлетворил. После краткосрочных офицерских курсов сержант Магомед Гасанов стал командиром артиллерийского орудия, затем командиром артиллерийского взвода. Боевые друзья называли его горным орлом, дагестанским джигитом. Сражался он на Юго-Западном фронте, участвовал в тяжелых боях по освобождению Днепропетровска, затем Польши. В сражениях за </a:t>
            </a:r>
            <a:r>
              <a:rPr lang="ru-RU" dirty="0" err="1" smtClean="0">
                <a:latin typeface="Times New Roman" panose="02020603050405020304" pitchFamily="18" charset="0"/>
                <a:cs typeface="Times New Roman" panose="02020603050405020304" pitchFamily="18" charset="0"/>
              </a:rPr>
              <a:t>Бреслау</a:t>
            </a:r>
            <a:r>
              <a:rPr lang="ru-RU" dirty="0" smtClean="0">
                <a:latin typeface="Times New Roman" panose="02020603050405020304" pitchFamily="18" charset="0"/>
                <a:cs typeface="Times New Roman" panose="02020603050405020304" pitchFamily="18" charset="0"/>
              </a:rPr>
              <a:t> и Вроцлав Магомед Гасанов был ранен и контужен. С боями дошел до Берлина и оставил надпись на стенах Рейхстага.</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9687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855"/>
            <a:ext cx="9144000" cy="685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3995936" y="476672"/>
            <a:ext cx="5138972" cy="1077218"/>
          </a:xfrm>
          <a:prstGeom prst="rect">
            <a:avLst/>
          </a:prstGeom>
        </p:spPr>
        <p:txBody>
          <a:bodyPr wrap="square">
            <a:spAutoFit/>
          </a:bodyPr>
          <a:lstStyle/>
          <a:p>
            <a:r>
              <a:rPr lang="ru-RU" sz="3200" b="1" dirty="0">
                <a:solidFill>
                  <a:schemeClr val="bg1"/>
                </a:solidFill>
                <a:latin typeface="Times New Roman" panose="02020603050405020304" pitchFamily="18" charset="0"/>
                <a:cs typeface="Times New Roman" panose="02020603050405020304" pitchFamily="18" charset="0"/>
              </a:rPr>
              <a:t>Убитые немецкие солдаты на улице </a:t>
            </a:r>
            <a:r>
              <a:rPr lang="ru-RU" sz="3200" b="1" dirty="0" err="1" smtClean="0">
                <a:solidFill>
                  <a:schemeClr val="bg1"/>
                </a:solidFill>
                <a:latin typeface="Times New Roman" panose="02020603050405020304" pitchFamily="18" charset="0"/>
                <a:cs typeface="Times New Roman" panose="02020603050405020304" pitchFamily="18" charset="0"/>
              </a:rPr>
              <a:t>Бреслау</a:t>
            </a:r>
            <a:endParaRPr lang="ru-RU" sz="32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7751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2016   А\feVboKaorT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5250945" y="4941168"/>
            <a:ext cx="3893055" cy="792088"/>
          </a:xfrm>
        </p:spPr>
        <p:txBody>
          <a:bodyPr>
            <a:noAutofit/>
          </a:bodyPr>
          <a:lstStyle/>
          <a:p>
            <a:pPr algn="ctr"/>
            <a:r>
              <a:rPr lang="ru-RU" sz="1600" b="1" dirty="0" err="1" smtClean="0">
                <a:solidFill>
                  <a:schemeClr val="tx1"/>
                </a:solidFill>
                <a:effectLst/>
                <a:latin typeface="Times New Roman" panose="02020603050405020304" pitchFamily="18" charset="0"/>
                <a:cs typeface="Times New Roman" panose="02020603050405020304" pitchFamily="18" charset="0"/>
              </a:rPr>
              <a:t>Бреслау</a:t>
            </a:r>
            <a:r>
              <a:rPr lang="ru-RU" sz="1600" b="1" dirty="0" smtClean="0">
                <a:solidFill>
                  <a:schemeClr val="tx1"/>
                </a:solidFill>
                <a:effectLst/>
                <a:latin typeface="Times New Roman" panose="02020603050405020304" pitchFamily="18" charset="0"/>
                <a:cs typeface="Times New Roman" panose="02020603050405020304" pitchFamily="18" charset="0"/>
              </a:rPr>
              <a:t>,  </a:t>
            </a:r>
            <a:r>
              <a:rPr lang="ru-RU" sz="1600" b="1" dirty="0">
                <a:solidFill>
                  <a:schemeClr val="tx1"/>
                </a:solidFill>
                <a:effectLst/>
                <a:latin typeface="Times New Roman" panose="02020603050405020304" pitchFamily="18" charset="0"/>
                <a:cs typeface="Times New Roman" panose="02020603050405020304" pitchFamily="18" charset="0"/>
              </a:rPr>
              <a:t>как "германский Брест" </a:t>
            </a:r>
            <a:r>
              <a:rPr lang="ru-RU" sz="1600" b="1" dirty="0" smtClean="0">
                <a:solidFill>
                  <a:schemeClr val="tx1"/>
                </a:solidFill>
                <a:effectLst/>
                <a:latin typeface="Times New Roman" panose="02020603050405020304" pitchFamily="18" charset="0"/>
                <a:cs typeface="Times New Roman" panose="02020603050405020304" pitchFamily="18" charset="0"/>
              </a:rPr>
              <a:t>           1945 </a:t>
            </a:r>
            <a:r>
              <a:rPr lang="ru-RU" sz="1600" b="1" dirty="0">
                <a:solidFill>
                  <a:schemeClr val="tx1"/>
                </a:solidFill>
                <a:effectLst/>
                <a:latin typeface="Times New Roman" panose="02020603050405020304" pitchFamily="18" charset="0"/>
                <a:cs typeface="Times New Roman" panose="02020603050405020304" pitchFamily="18" charset="0"/>
              </a:rPr>
              <a:t>года.</a:t>
            </a:r>
          </a:p>
        </p:txBody>
      </p:sp>
      <p:sp>
        <p:nvSpPr>
          <p:cNvPr id="3" name="Объект 2"/>
          <p:cNvSpPr>
            <a:spLocks noGrp="1"/>
          </p:cNvSpPr>
          <p:nvPr>
            <p:ph idx="1"/>
          </p:nvPr>
        </p:nvSpPr>
        <p:spPr>
          <a:xfrm>
            <a:off x="323528" y="1484784"/>
            <a:ext cx="5194920" cy="4824536"/>
          </a:xfrm>
        </p:spPr>
        <p:txBody>
          <a:bodyPr>
            <a:normAutofit fontScale="70000" lnSpcReduction="20000"/>
          </a:bodyPr>
          <a:lstStyle/>
          <a:p>
            <a:pPr marL="82296" indent="0">
              <a:buNone/>
            </a:pPr>
            <a:r>
              <a:rPr lang="ru-RU" dirty="0" smtClean="0">
                <a:latin typeface="Times New Roman" panose="02020603050405020304" pitchFamily="18" charset="0"/>
                <a:cs typeface="Times New Roman" panose="02020603050405020304" pitchFamily="18" charset="0"/>
              </a:rPr>
              <a:t>В одном из боев, - рассказывал Магомед, на нашу огневую точку вышел немецкий танк. Метким бронебойным выстрелом он был подбит, но наш окоп был завален землей при разрыве снаряда, выпущенного из вражеского танка. Оставшиеся в живых извлекли меня из завала еле живого. Наверное, не суждено было умереть. После госпиталя снова вернулся в свою батарею. Осада Вроцлава продолжалась. В предсмертных судорогах фашисты предпринимали последние воздушные налеты – «</a:t>
            </a:r>
            <a:r>
              <a:rPr lang="ru-RU" dirty="0" err="1" smtClean="0">
                <a:latin typeface="Times New Roman" panose="02020603050405020304" pitchFamily="18" charset="0"/>
                <a:cs typeface="Times New Roman" panose="02020603050405020304" pitchFamily="18" charset="0"/>
              </a:rPr>
              <a:t>юнкерсы</a:t>
            </a:r>
            <a:r>
              <a:rPr lang="ru-RU" dirty="0" smtClean="0">
                <a:latin typeface="Times New Roman" panose="02020603050405020304" pitchFamily="18" charset="0"/>
                <a:cs typeface="Times New Roman" panose="02020603050405020304" pitchFamily="18" charset="0"/>
              </a:rPr>
              <a:t>» , «</a:t>
            </a:r>
            <a:r>
              <a:rPr lang="ru-RU" dirty="0" err="1" smtClean="0">
                <a:latin typeface="Times New Roman" panose="02020603050405020304" pitchFamily="18" charset="0"/>
                <a:cs typeface="Times New Roman" panose="02020603050405020304" pitchFamily="18" charset="0"/>
              </a:rPr>
              <a:t>мессершмитты</a:t>
            </a:r>
            <a:r>
              <a:rPr lang="ru-RU" dirty="0" smtClean="0">
                <a:latin typeface="Times New Roman" panose="02020603050405020304" pitchFamily="18" charset="0"/>
                <a:cs typeface="Times New Roman" panose="02020603050405020304" pitchFamily="18" charset="0"/>
              </a:rPr>
              <a:t>» постоянно висели над головой. Много наших тогда полегло. Враг не выдержал, и 6 мая немецкий гарнизон сдался.</a:t>
            </a:r>
            <a:endParaRPr lang="ru-RU" dirty="0">
              <a:latin typeface="Times New Roman" panose="02020603050405020304" pitchFamily="18" charset="0"/>
              <a:cs typeface="Times New Roman" panose="02020603050405020304" pitchFamily="18" charset="0"/>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5923" y="2060848"/>
            <a:ext cx="3222493"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081309" y="404664"/>
            <a:ext cx="4572000" cy="830997"/>
          </a:xfrm>
          <a:prstGeom prst="rect">
            <a:avLst/>
          </a:prstGeom>
        </p:spPr>
        <p:txBody>
          <a:bodyPr>
            <a:spAutoFit/>
          </a:bodyPr>
          <a:lstStyle/>
          <a:p>
            <a:pPr algn="ctr"/>
            <a:r>
              <a:rPr lang="ru-RU" sz="4800" b="1" dirty="0" smtClean="0">
                <a:latin typeface="Times New Roman" panose="02020603050405020304" pitchFamily="18" charset="0"/>
                <a:cs typeface="Times New Roman" panose="02020603050405020304" pitchFamily="18" charset="0"/>
              </a:rPr>
              <a:t>Сражения</a:t>
            </a:r>
            <a:endParaRPr lang="ru-RU" sz="4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1471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822960" y="548680"/>
            <a:ext cx="7498080" cy="1143000"/>
          </a:xfrm>
        </p:spPr>
        <p:txBody>
          <a:bodyPr>
            <a:normAutofit/>
          </a:bodyPr>
          <a:lstStyle/>
          <a:p>
            <a:pPr algn="ctr"/>
            <a:r>
              <a:rPr lang="ru-RU" sz="2800" b="1" dirty="0">
                <a:solidFill>
                  <a:schemeClr val="tx1"/>
                </a:solidFill>
                <a:latin typeface="Times New Roman" panose="02020603050405020304" pitchFamily="18" charset="0"/>
                <a:cs typeface="Times New Roman" panose="02020603050405020304" pitchFamily="18" charset="0"/>
              </a:rPr>
              <a:t>Жил с улыбкой, излучающей свет</a:t>
            </a:r>
          </a:p>
        </p:txBody>
      </p:sp>
      <p:sp>
        <p:nvSpPr>
          <p:cNvPr id="3" name="Объект 2"/>
          <p:cNvSpPr>
            <a:spLocks noGrp="1"/>
          </p:cNvSpPr>
          <p:nvPr>
            <p:ph idx="1"/>
          </p:nvPr>
        </p:nvSpPr>
        <p:spPr>
          <a:xfrm>
            <a:off x="822960" y="1556792"/>
            <a:ext cx="7498080" cy="4800600"/>
          </a:xfrm>
        </p:spPr>
        <p:txBody>
          <a:bodyPr>
            <a:normAutofit/>
          </a:bodyPr>
          <a:lstStyle/>
          <a:p>
            <a:pPr marL="114300" indent="0" algn="ctr">
              <a:buNone/>
            </a:pPr>
            <a:r>
              <a:rPr lang="ru-RU" sz="2000" dirty="0" smtClean="0">
                <a:latin typeface="Times New Roman" panose="02020603050405020304" pitchFamily="18" charset="0"/>
                <a:cs typeface="Times New Roman" panose="02020603050405020304" pitchFamily="18" charset="0"/>
              </a:rPr>
              <a:t>Возвратившись в 1946 году из армии, Магомед работал </a:t>
            </a:r>
            <a:r>
              <a:rPr lang="ru-RU" sz="2000" dirty="0" err="1" smtClean="0">
                <a:latin typeface="Times New Roman" panose="02020603050405020304" pitchFamily="18" charset="0"/>
                <a:cs typeface="Times New Roman" panose="02020603050405020304" pitchFamily="18" charset="0"/>
              </a:rPr>
              <a:t>райинспектором</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Акушинского</a:t>
            </a:r>
            <a:r>
              <a:rPr lang="ru-RU" sz="2000" dirty="0" smtClean="0">
                <a:latin typeface="Times New Roman" panose="02020603050405020304" pitchFamily="18" charset="0"/>
                <a:cs typeface="Times New Roman" panose="02020603050405020304" pitchFamily="18" charset="0"/>
              </a:rPr>
              <a:t> ЦСУ, секретарем райисполкома, заместителем заведующего отделом </a:t>
            </a:r>
            <a:r>
              <a:rPr lang="ru-RU" sz="2000" dirty="0" err="1" smtClean="0">
                <a:latin typeface="Times New Roman" panose="02020603050405020304" pitchFamily="18" charset="0"/>
                <a:cs typeface="Times New Roman" panose="02020603050405020304" pitchFamily="18" charset="0"/>
              </a:rPr>
              <a:t>Избербашского</a:t>
            </a:r>
            <a:r>
              <a:rPr lang="ru-RU" sz="2000" dirty="0" smtClean="0">
                <a:latin typeface="Times New Roman" panose="02020603050405020304" pitchFamily="18" charset="0"/>
                <a:cs typeface="Times New Roman" panose="02020603050405020304" pitchFamily="18" charset="0"/>
              </a:rPr>
              <a:t> окружкома партии, вторым секретарем </a:t>
            </a:r>
            <a:r>
              <a:rPr lang="ru-RU" sz="2000" dirty="0" err="1" smtClean="0">
                <a:latin typeface="Times New Roman" panose="02020603050405020304" pitchFamily="18" charset="0"/>
                <a:cs typeface="Times New Roman" panose="02020603050405020304" pitchFamily="18" charset="0"/>
              </a:rPr>
              <a:t>Кайтагского</a:t>
            </a:r>
            <a:r>
              <a:rPr lang="ru-RU" sz="2000" dirty="0" smtClean="0">
                <a:latin typeface="Times New Roman" panose="02020603050405020304" pitchFamily="18" charset="0"/>
                <a:cs typeface="Times New Roman" panose="02020603050405020304" pitchFamily="18" charset="0"/>
              </a:rPr>
              <a:t> РК КПСС. После окончания сталинградской ВПШ в 1956 году был избран секретарем  парткома совпартшколы. Шесть лет работал председателем </a:t>
            </a:r>
            <a:r>
              <a:rPr lang="ru-RU" sz="2000" dirty="0" err="1" smtClean="0">
                <a:latin typeface="Times New Roman" panose="02020603050405020304" pitchFamily="18" charset="0"/>
                <a:cs typeface="Times New Roman" panose="02020603050405020304" pitchFamily="18" charset="0"/>
              </a:rPr>
              <a:t>Левашинского</a:t>
            </a:r>
            <a:r>
              <a:rPr lang="ru-RU" sz="2000" dirty="0">
                <a:latin typeface="Times New Roman" panose="02020603050405020304" pitchFamily="18" charset="0"/>
                <a:cs typeface="Times New Roman" panose="02020603050405020304" pitchFamily="18" charset="0"/>
              </a:rPr>
              <a:t> </a:t>
            </a:r>
            <a:r>
              <a:rPr lang="ru-RU" sz="2000" dirty="0" smtClean="0">
                <a:latin typeface="Times New Roman" panose="02020603050405020304" pitchFamily="18" charset="0"/>
                <a:cs typeface="Times New Roman" panose="02020603050405020304" pitchFamily="18" charset="0"/>
              </a:rPr>
              <a:t>райисполкома и секретарем райкома КПСС, свыше десяти лет – секретарем </a:t>
            </a:r>
            <a:r>
              <a:rPr lang="ru-RU" sz="2000" dirty="0" err="1" smtClean="0">
                <a:latin typeface="Times New Roman" panose="02020603050405020304" pitchFamily="18" charset="0"/>
                <a:cs typeface="Times New Roman" panose="02020603050405020304" pitchFamily="18" charset="0"/>
              </a:rPr>
              <a:t>Акушинского</a:t>
            </a:r>
            <a:r>
              <a:rPr lang="ru-RU" sz="2000" dirty="0" smtClean="0">
                <a:latin typeface="Times New Roman" panose="02020603050405020304" pitchFamily="18" charset="0"/>
                <a:cs typeface="Times New Roman" panose="02020603050405020304" pitchFamily="18" charset="0"/>
              </a:rPr>
              <a:t> райкома партии, в последние годы – председателем обкома профсоюза работников сельского хозяйства. Неоднократно избирался членом обкома КПСС, депутатом Верховного Совета Дагестана. Какую бы должность не занимал, он работал, не жалея сил. Был принципиален, требователен к себе и другим, отзывчив, заботлив и скромен. Подтверждение трудолюбия – орден Красного Знамени и несколько медалей.</a:t>
            </a:r>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97459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68" y="-26391"/>
            <a:ext cx="9143331" cy="6884391"/>
          </a:xfrm>
        </p:spPr>
      </p:pic>
      <p:sp>
        <p:nvSpPr>
          <p:cNvPr id="2" name="Заголовок 1"/>
          <p:cNvSpPr>
            <a:spLocks noGrp="1"/>
          </p:cNvSpPr>
          <p:nvPr>
            <p:ph type="title"/>
          </p:nvPr>
        </p:nvSpPr>
        <p:spPr>
          <a:xfrm>
            <a:off x="323528" y="2276872"/>
            <a:ext cx="8229600" cy="1143000"/>
          </a:xfrm>
        </p:spPr>
        <p:txBody>
          <a:bodyPr>
            <a:noAutofit/>
          </a:bodyPr>
          <a:lstStyle/>
          <a:p>
            <a:r>
              <a:rPr lang="ru-RU" sz="3600" dirty="0" smtClean="0">
                <a:solidFill>
                  <a:schemeClr val="tx2">
                    <a:lumMod val="50000"/>
                  </a:schemeClr>
                </a:solidFill>
              </a:rPr>
              <a:t>   </a:t>
            </a:r>
            <a:r>
              <a:rPr lang="ru-RU" sz="3600" dirty="0" smtClean="0">
                <a:solidFill>
                  <a:schemeClr val="tx2">
                    <a:lumMod val="50000"/>
                  </a:schemeClr>
                </a:solidFill>
                <a:latin typeface="Times New Roman" panose="02020603050405020304" pitchFamily="18" charset="0"/>
                <a:cs typeface="Times New Roman" panose="02020603050405020304" pitchFamily="18" charset="0"/>
              </a:rPr>
              <a:t>Нет, не забыть о той войне, </a:t>
            </a:r>
            <a:br>
              <a:rPr lang="ru-RU" sz="3600" dirty="0" smtClean="0">
                <a:solidFill>
                  <a:schemeClr val="tx2">
                    <a:lumMod val="50000"/>
                  </a:schemeClr>
                </a:solidFill>
                <a:latin typeface="Times New Roman" panose="02020603050405020304" pitchFamily="18" charset="0"/>
                <a:cs typeface="Times New Roman" panose="02020603050405020304" pitchFamily="18" charset="0"/>
              </a:rPr>
            </a:br>
            <a:r>
              <a:rPr lang="ru-RU" sz="3600" dirty="0" smtClean="0">
                <a:solidFill>
                  <a:schemeClr val="tx2">
                    <a:lumMod val="50000"/>
                  </a:schemeClr>
                </a:solidFill>
                <a:latin typeface="Times New Roman" panose="02020603050405020304" pitchFamily="18" charset="0"/>
                <a:cs typeface="Times New Roman" panose="02020603050405020304" pitchFamily="18" charset="0"/>
              </a:rPr>
              <a:t>   Прошедшей уже в прошлом веке.</a:t>
            </a:r>
            <a:br>
              <a:rPr lang="ru-RU" sz="3600" dirty="0" smtClean="0">
                <a:solidFill>
                  <a:schemeClr val="tx2">
                    <a:lumMod val="50000"/>
                  </a:schemeClr>
                </a:solidFill>
                <a:latin typeface="Times New Roman" panose="02020603050405020304" pitchFamily="18" charset="0"/>
                <a:cs typeface="Times New Roman" panose="02020603050405020304" pitchFamily="18" charset="0"/>
              </a:rPr>
            </a:br>
            <a:r>
              <a:rPr lang="ru-RU" sz="3600" dirty="0" smtClean="0">
                <a:solidFill>
                  <a:schemeClr val="tx2">
                    <a:lumMod val="50000"/>
                  </a:schemeClr>
                </a:solidFill>
                <a:latin typeface="Times New Roman" panose="02020603050405020304" pitchFamily="18" charset="0"/>
                <a:cs typeface="Times New Roman" panose="02020603050405020304" pitchFamily="18" charset="0"/>
              </a:rPr>
              <a:t>   Она в тебе, она во мне,</a:t>
            </a:r>
            <a:br>
              <a:rPr lang="ru-RU" sz="3600" dirty="0" smtClean="0">
                <a:solidFill>
                  <a:schemeClr val="tx2">
                    <a:lumMod val="50000"/>
                  </a:schemeClr>
                </a:solidFill>
                <a:latin typeface="Times New Roman" panose="02020603050405020304" pitchFamily="18" charset="0"/>
                <a:cs typeface="Times New Roman" panose="02020603050405020304" pitchFamily="18" charset="0"/>
              </a:rPr>
            </a:br>
            <a:r>
              <a:rPr lang="ru-RU" sz="3600" dirty="0" smtClean="0">
                <a:solidFill>
                  <a:schemeClr val="tx2">
                    <a:lumMod val="50000"/>
                  </a:schemeClr>
                </a:solidFill>
                <a:latin typeface="Times New Roman" panose="02020603050405020304" pitchFamily="18" charset="0"/>
                <a:cs typeface="Times New Roman" panose="02020603050405020304" pitchFamily="18" charset="0"/>
              </a:rPr>
              <a:t>   Как в каждом русском человеке.  </a:t>
            </a:r>
            <a:br>
              <a:rPr lang="ru-RU" sz="3600" dirty="0" smtClean="0">
                <a:solidFill>
                  <a:schemeClr val="tx2">
                    <a:lumMod val="50000"/>
                  </a:schemeClr>
                </a:solidFill>
                <a:latin typeface="Times New Roman" panose="02020603050405020304" pitchFamily="18" charset="0"/>
                <a:cs typeface="Times New Roman" panose="02020603050405020304" pitchFamily="18" charset="0"/>
              </a:rPr>
            </a:br>
            <a:r>
              <a:rPr lang="ru-RU" sz="2800" dirty="0" smtClean="0">
                <a:solidFill>
                  <a:schemeClr val="tx2">
                    <a:lumMod val="50000"/>
                  </a:schemeClr>
                </a:solidFill>
                <a:latin typeface="Times New Roman" panose="02020603050405020304" pitchFamily="18" charset="0"/>
                <a:cs typeface="Times New Roman" panose="02020603050405020304" pitchFamily="18" charset="0"/>
              </a:rPr>
              <a:t>                                                             И. Никитина</a:t>
            </a:r>
            <a:br>
              <a:rPr lang="ru-RU" sz="2800" dirty="0" smtClean="0">
                <a:solidFill>
                  <a:schemeClr val="tx2">
                    <a:lumMod val="50000"/>
                  </a:schemeClr>
                </a:solidFill>
                <a:latin typeface="Times New Roman" panose="02020603050405020304" pitchFamily="18" charset="0"/>
                <a:cs typeface="Times New Roman" panose="02020603050405020304" pitchFamily="18" charset="0"/>
              </a:rPr>
            </a:br>
            <a:endParaRPr lang="ru-RU" sz="2800" dirty="0">
              <a:solidFill>
                <a:schemeClr val="tx2">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33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457200" y="548680"/>
            <a:ext cx="8229600" cy="1143000"/>
          </a:xfrm>
        </p:spPr>
        <p:txBody>
          <a:bodyPr>
            <a:normAutofit/>
          </a:bodyPr>
          <a:lstStyle/>
          <a:p>
            <a:pPr algn="ctr"/>
            <a:r>
              <a:rPr lang="ru-RU" sz="2800" b="1" dirty="0">
                <a:solidFill>
                  <a:schemeClr val="tx1"/>
                </a:solidFill>
                <a:effectLst/>
                <a:latin typeface="Times New Roman" panose="02020603050405020304" pitchFamily="18" charset="0"/>
                <a:cs typeface="Times New Roman" panose="02020603050405020304" pitchFamily="18" charset="0"/>
              </a:rPr>
              <a:t>Жил с улыбкой, излучающей свет</a:t>
            </a:r>
          </a:p>
        </p:txBody>
      </p:sp>
      <p:sp>
        <p:nvSpPr>
          <p:cNvPr id="3" name="Объект 2"/>
          <p:cNvSpPr>
            <a:spLocks noGrp="1"/>
          </p:cNvSpPr>
          <p:nvPr>
            <p:ph idx="1"/>
          </p:nvPr>
        </p:nvSpPr>
        <p:spPr>
          <a:xfrm>
            <a:off x="822960" y="1484784"/>
            <a:ext cx="7498080" cy="4800600"/>
          </a:xfrm>
        </p:spPr>
        <p:txBody>
          <a:bodyPr>
            <a:noAutofit/>
          </a:bodyPr>
          <a:lstStyle/>
          <a:p>
            <a:pPr marL="82296" indent="0" algn="ctr">
              <a:buNone/>
            </a:pPr>
            <a:r>
              <a:rPr lang="ru-RU" sz="1800" dirty="0" smtClean="0">
                <a:latin typeface="Times New Roman" panose="02020603050405020304" pitchFamily="18" charset="0"/>
                <a:cs typeface="Times New Roman" panose="02020603050405020304" pitchFamily="18" charset="0"/>
              </a:rPr>
              <a:t>… 8 ноября 1982 года. Родственники пришли поздравить его семью с праздником. В тот вечер нахлынули гости. Магомед </a:t>
            </a:r>
            <a:r>
              <a:rPr lang="ru-RU" sz="1800" dirty="0" err="1" smtClean="0">
                <a:latin typeface="Times New Roman" panose="02020603050405020304" pitchFamily="18" charset="0"/>
                <a:cs typeface="Times New Roman" panose="02020603050405020304" pitchFamily="18" charset="0"/>
              </a:rPr>
              <a:t>Алиевич</a:t>
            </a:r>
            <a:r>
              <a:rPr lang="ru-RU" sz="1800" dirty="0">
                <a:latin typeface="Times New Roman" panose="02020603050405020304" pitchFamily="18" charset="0"/>
                <a:cs typeface="Times New Roman" panose="02020603050405020304" pitchFamily="18" charset="0"/>
              </a:rPr>
              <a:t> </a:t>
            </a:r>
            <a:r>
              <a:rPr lang="ru-RU" sz="1800" dirty="0" smtClean="0">
                <a:latin typeface="Times New Roman" panose="02020603050405020304" pitchFamily="18" charset="0"/>
                <a:cs typeface="Times New Roman" panose="02020603050405020304" pitchFamily="18" charset="0"/>
              </a:rPr>
              <a:t>был очень радостным. Бабушка навсегда запомнила его таким: высокий, статный, с крупными, красивыми чертами лица, густой шевелюрой смоляно-черных волос с проседью на висках, радушный, широко улыбающийся только ему присущей улыбкой, как </a:t>
            </a:r>
            <a:r>
              <a:rPr lang="ru-RU" sz="1800" dirty="0">
                <a:latin typeface="Times New Roman" panose="02020603050405020304" pitchFamily="18" charset="0"/>
                <a:cs typeface="Times New Roman" panose="02020603050405020304" pitchFamily="18" charset="0"/>
              </a:rPr>
              <a:t>бы </a:t>
            </a:r>
            <a:r>
              <a:rPr lang="ru-RU" sz="1800" dirty="0" smtClean="0">
                <a:latin typeface="Times New Roman" panose="02020603050405020304" pitchFamily="18" charset="0"/>
                <a:cs typeface="Times New Roman" panose="02020603050405020304" pitchFamily="18" charset="0"/>
              </a:rPr>
              <a:t>излучающей свет</a:t>
            </a:r>
            <a:r>
              <a:rPr lang="ru-RU" sz="1800" dirty="0">
                <a:latin typeface="Times New Roman" panose="02020603050405020304" pitchFamily="18" charset="0"/>
                <a:cs typeface="Times New Roman" panose="02020603050405020304" pitchFamily="18" charset="0"/>
              </a:rPr>
              <a:t>. </a:t>
            </a:r>
            <a:r>
              <a:rPr lang="ru-RU" sz="1800" dirty="0" smtClean="0">
                <a:latin typeface="Times New Roman" panose="02020603050405020304" pitchFamily="18" charset="0"/>
                <a:cs typeface="Times New Roman" panose="02020603050405020304" pitchFamily="18" charset="0"/>
              </a:rPr>
              <a:t>Через день он вылетал в Москву, а гостям сказал: «Не хочется что-то лететь…» Через десять дней его не стало. </a:t>
            </a:r>
          </a:p>
          <a:p>
            <a:pPr marL="82296" indent="0" algn="ctr">
              <a:buNone/>
            </a:pPr>
            <a:r>
              <a:rPr lang="ru-RU" sz="1800" dirty="0" smtClean="0">
                <a:latin typeface="Times New Roman" panose="02020603050405020304" pitchFamily="18" charset="0"/>
                <a:cs typeface="Times New Roman" panose="02020603050405020304" pitchFamily="18" charset="0"/>
              </a:rPr>
              <a:t>И все же Магомед </a:t>
            </a:r>
            <a:r>
              <a:rPr lang="ru-RU" sz="1800" dirty="0" err="1" smtClean="0">
                <a:latin typeface="Times New Roman" panose="02020603050405020304" pitchFamily="18" charset="0"/>
                <a:cs typeface="Times New Roman" panose="02020603050405020304" pitchFamily="18" charset="0"/>
              </a:rPr>
              <a:t>Алиевич</a:t>
            </a:r>
            <a:r>
              <a:rPr lang="ru-RU" sz="1800" dirty="0" smtClean="0">
                <a:latin typeface="Times New Roman" panose="02020603050405020304" pitchFamily="18" charset="0"/>
                <a:cs typeface="Times New Roman" panose="02020603050405020304" pitchFamily="18" charset="0"/>
              </a:rPr>
              <a:t> жив своими благородными поступками, великодушием, любовью к людям, жив в своем сыне Магомеде Магомедовиче Гасанове – декане </a:t>
            </a:r>
            <a:r>
              <a:rPr lang="ru-RU" sz="1800" dirty="0" err="1" smtClean="0">
                <a:latin typeface="Times New Roman" panose="02020603050405020304" pitchFamily="18" charset="0"/>
                <a:cs typeface="Times New Roman" panose="02020603050405020304" pitchFamily="18" charset="0"/>
              </a:rPr>
              <a:t>подфака</a:t>
            </a:r>
            <a:r>
              <a:rPr lang="ru-RU" sz="1800" dirty="0" smtClean="0">
                <a:latin typeface="Times New Roman" panose="02020603050405020304" pitchFamily="18" charset="0"/>
                <a:cs typeface="Times New Roman" panose="02020603050405020304" pitchFamily="18" charset="0"/>
              </a:rPr>
              <a:t> для иностранных студентов ДГУ, в дочерях </a:t>
            </a:r>
            <a:r>
              <a:rPr lang="ru-RU" sz="1800" dirty="0" err="1" smtClean="0">
                <a:latin typeface="Times New Roman" panose="02020603050405020304" pitchFamily="18" charset="0"/>
                <a:cs typeface="Times New Roman" panose="02020603050405020304" pitchFamily="18" charset="0"/>
              </a:rPr>
              <a:t>Габибат</a:t>
            </a:r>
            <a:r>
              <a:rPr lang="ru-RU" sz="1800" dirty="0" smtClean="0">
                <a:latin typeface="Times New Roman" panose="02020603050405020304" pitchFamily="18" charset="0"/>
                <a:cs typeface="Times New Roman" panose="02020603050405020304" pitchFamily="18" charset="0"/>
              </a:rPr>
              <a:t> Магомедовне Гасановой – заместителе главы администрации Кировского района Махачкалы, </a:t>
            </a:r>
            <a:r>
              <a:rPr lang="ru-RU" sz="1800" dirty="0" err="1" smtClean="0">
                <a:latin typeface="Times New Roman" panose="02020603050405020304" pitchFamily="18" charset="0"/>
                <a:cs typeface="Times New Roman" panose="02020603050405020304" pitchFamily="18" charset="0"/>
              </a:rPr>
              <a:t>Патимат</a:t>
            </a:r>
            <a:r>
              <a:rPr lang="ru-RU" sz="1800" dirty="0" smtClean="0">
                <a:latin typeface="Times New Roman" panose="02020603050405020304" pitchFamily="18" charset="0"/>
                <a:cs typeface="Times New Roman" panose="02020603050405020304" pitchFamily="18" charset="0"/>
              </a:rPr>
              <a:t> Магомедовне </a:t>
            </a:r>
            <a:r>
              <a:rPr lang="ru-RU" sz="1800" dirty="0" err="1" smtClean="0">
                <a:latin typeface="Times New Roman" panose="02020603050405020304" pitchFamily="18" charset="0"/>
                <a:cs typeface="Times New Roman" panose="02020603050405020304" pitchFamily="18" charset="0"/>
              </a:rPr>
              <a:t>Джабаевой</a:t>
            </a:r>
            <a:r>
              <a:rPr lang="ru-RU" sz="1800" dirty="0" smtClean="0">
                <a:latin typeface="Times New Roman" panose="02020603050405020304" pitchFamily="18" charset="0"/>
                <a:cs typeface="Times New Roman" panose="02020603050405020304" pitchFamily="18" charset="0"/>
              </a:rPr>
              <a:t> – работнице Министерства соцобеспечения, </a:t>
            </a:r>
            <a:r>
              <a:rPr lang="ru-RU" sz="1800" dirty="0" err="1" smtClean="0">
                <a:latin typeface="Times New Roman" panose="02020603050405020304" pitchFamily="18" charset="0"/>
                <a:cs typeface="Times New Roman" panose="02020603050405020304" pitchFamily="18" charset="0"/>
              </a:rPr>
              <a:t>Барият</a:t>
            </a:r>
            <a:r>
              <a:rPr lang="ru-RU" sz="1800" dirty="0">
                <a:latin typeface="Times New Roman" panose="02020603050405020304" pitchFamily="18" charset="0"/>
                <a:cs typeface="Times New Roman" panose="02020603050405020304" pitchFamily="18" charset="0"/>
              </a:rPr>
              <a:t> Магомедовне Гасановой </a:t>
            </a:r>
            <a:r>
              <a:rPr lang="ru-RU" sz="1800" dirty="0" smtClean="0">
                <a:latin typeface="Times New Roman" panose="02020603050405020304" pitchFamily="18" charset="0"/>
                <a:cs typeface="Times New Roman" panose="02020603050405020304" pitchFamily="18" charset="0"/>
              </a:rPr>
              <a:t>– заведующей отделением больницы. Жив в воспоминаниях его жены Марьям и многочисленных родственников и друзей.</a:t>
            </a:r>
            <a:endParaRPr lang="ru-RU"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80208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3275856" y="260648"/>
            <a:ext cx="5400600" cy="712663"/>
          </a:xfrm>
        </p:spPr>
        <p:txBody>
          <a:bodyPr>
            <a:normAutofit/>
          </a:bodyPr>
          <a:lstStyle/>
          <a:p>
            <a:pPr algn="ctr"/>
            <a:r>
              <a:rPr lang="ru-RU" sz="2800" b="1" dirty="0" smtClean="0">
                <a:solidFill>
                  <a:schemeClr val="tx1"/>
                </a:solidFill>
                <a:effectLst/>
                <a:latin typeface="Times New Roman" panose="02020603050405020304" pitchFamily="18" charset="0"/>
                <a:cs typeface="Times New Roman" panose="02020603050405020304" pitchFamily="18" charset="0"/>
              </a:rPr>
              <a:t>Он дошел до Берлина </a:t>
            </a:r>
            <a:endParaRPr lang="ru-RU" sz="2800" b="1" dirty="0">
              <a:solidFill>
                <a:schemeClr val="tx1"/>
              </a:solidFill>
              <a:effectLst/>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3131840" y="1052736"/>
            <a:ext cx="5904656" cy="5688632"/>
          </a:xfrm>
        </p:spPr>
        <p:txBody>
          <a:bodyPr>
            <a:normAutofit/>
          </a:bodyPr>
          <a:lstStyle/>
          <a:p>
            <a:pPr marL="114300" indent="0" algn="ctr">
              <a:buNone/>
            </a:pPr>
            <a:r>
              <a:rPr lang="ru-RU" sz="2000" dirty="0" smtClean="0">
                <a:solidFill>
                  <a:schemeClr val="tx1"/>
                </a:solidFill>
                <a:latin typeface="Times New Roman" panose="02020603050405020304" pitchFamily="18" charset="0"/>
                <a:cs typeface="Times New Roman" panose="02020603050405020304" pitchFamily="18" charset="0"/>
              </a:rPr>
              <a:t>Сейчас я хотела бы рассказать о моем прадедушке Курбане-</a:t>
            </a:r>
            <a:r>
              <a:rPr lang="ru-RU" sz="2000" dirty="0" err="1" smtClean="0">
                <a:solidFill>
                  <a:schemeClr val="tx1"/>
                </a:solidFill>
                <a:latin typeface="Times New Roman" panose="02020603050405020304" pitchFamily="18" charset="0"/>
                <a:cs typeface="Times New Roman" panose="02020603050405020304" pitchFamily="18" charset="0"/>
              </a:rPr>
              <a:t>адзи</a:t>
            </a:r>
            <a:r>
              <a:rPr lang="ru-RU" sz="2000" dirty="0" smtClean="0">
                <a:solidFill>
                  <a:schemeClr val="tx1"/>
                </a:solidFill>
                <a:latin typeface="Times New Roman" panose="02020603050405020304" pitchFamily="18" charset="0"/>
                <a:cs typeface="Times New Roman" panose="02020603050405020304" pitchFamily="18" charset="0"/>
              </a:rPr>
              <a:t>. </a:t>
            </a:r>
          </a:p>
          <a:p>
            <a:pPr marL="114300" indent="0" algn="ctr">
              <a:buNone/>
            </a:pPr>
            <a:r>
              <a:rPr lang="ru-RU" sz="2000" dirty="0" smtClean="0">
                <a:solidFill>
                  <a:schemeClr val="tx1"/>
                </a:solidFill>
                <a:latin typeface="Times New Roman" panose="02020603050405020304" pitchFamily="18" charset="0"/>
                <a:cs typeface="Times New Roman" panose="02020603050405020304" pitchFamily="18" charset="0"/>
              </a:rPr>
              <a:t>Я читаю и передо мной оживают картины далекого прошлого:</a:t>
            </a:r>
          </a:p>
          <a:p>
            <a:pPr marL="114300" indent="0" algn="ctr">
              <a:buNone/>
            </a:pPr>
            <a:r>
              <a:rPr lang="ru-RU" sz="2000" b="1" i="1" dirty="0">
                <a:solidFill>
                  <a:srgbClr val="002060"/>
                </a:solidFill>
                <a:latin typeface="Times New Roman" panose="02020603050405020304" pitchFamily="18" charset="0"/>
                <a:cs typeface="Times New Roman" panose="02020603050405020304" pitchFamily="18" charset="0"/>
              </a:rPr>
              <a:t>Сентябрь 1941 г</a:t>
            </a:r>
            <a:r>
              <a:rPr lang="ru-RU" sz="2000" b="1" i="1" dirty="0">
                <a:latin typeface="Times New Roman" panose="02020603050405020304" pitchFamily="18" charset="0"/>
                <a:cs typeface="Times New Roman" panose="02020603050405020304" pitchFamily="18" charset="0"/>
              </a:rPr>
              <a:t>. </a:t>
            </a:r>
            <a:r>
              <a:rPr lang="ru-RU" sz="2000" i="1" dirty="0">
                <a:solidFill>
                  <a:schemeClr val="tx1"/>
                </a:solidFill>
                <a:latin typeface="Times New Roman" panose="02020603050405020304" pitchFamily="18" charset="0"/>
                <a:cs typeface="Times New Roman" panose="02020603050405020304" pitchFamily="18" charset="0"/>
              </a:rPr>
              <a:t>«Бои были жестокие, страшные. Каждый раз после боя я думал - что это - сон или явь? Иногда не верилось, что все это наяву и что я жив. А ночами во время передышки в окопах я думал-прожить бы хотя б еще один день, чтоб побольше уничтожить врагов, отомстить за тех, кого сегодня мы потеряли. </a:t>
            </a:r>
            <a:r>
              <a:rPr lang="ru-RU" sz="2000" i="1" dirty="0" smtClean="0">
                <a:solidFill>
                  <a:schemeClr val="tx1"/>
                </a:solidFill>
                <a:latin typeface="Times New Roman" panose="02020603050405020304" pitchFamily="18" charset="0"/>
                <a:cs typeface="Times New Roman" panose="02020603050405020304" pitchFamily="18" charset="0"/>
              </a:rPr>
              <a:t>Чувства мести </a:t>
            </a:r>
            <a:r>
              <a:rPr lang="ru-RU" sz="2000" i="1" dirty="0">
                <a:solidFill>
                  <a:schemeClr val="tx1"/>
                </a:solidFill>
                <a:latin typeface="Times New Roman" panose="02020603050405020304" pitchFamily="18" charset="0"/>
                <a:cs typeface="Times New Roman" panose="02020603050405020304" pitchFamily="18" charset="0"/>
              </a:rPr>
              <a:t>преследовали всюду. Сколько загубленных молодых жизней!»</a:t>
            </a:r>
          </a:p>
          <a:p>
            <a:pPr marL="114300" indent="0" algn="ctr">
              <a:buNone/>
            </a:pPr>
            <a:r>
              <a:rPr lang="ru-RU" sz="2000" i="1" dirty="0" smtClean="0">
                <a:solidFill>
                  <a:schemeClr val="tx1"/>
                </a:solidFill>
                <a:latin typeface="Times New Roman" panose="02020603050405020304" pitchFamily="18" charset="0"/>
                <a:cs typeface="Times New Roman" panose="02020603050405020304" pitchFamily="18" charset="0"/>
              </a:rPr>
              <a:t>Когда </a:t>
            </a:r>
            <a:r>
              <a:rPr lang="ru-RU" sz="2000" i="1" dirty="0">
                <a:solidFill>
                  <a:schemeClr val="tx1"/>
                </a:solidFill>
                <a:latin typeface="Times New Roman" panose="02020603050405020304" pitchFamily="18" charset="0"/>
                <a:cs typeface="Times New Roman" panose="02020603050405020304" pitchFamily="18" charset="0"/>
              </a:rPr>
              <a:t>с фашистами я сражался, в самые тяжелые моменты сын стоял перед моими глазами». </a:t>
            </a:r>
          </a:p>
          <a:p>
            <a:pPr algn="ctr"/>
            <a:endParaRPr lang="ru-RU"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68075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87624" y="260648"/>
            <a:ext cx="7498080" cy="1143000"/>
          </a:xfrm>
        </p:spPr>
        <p:txBody>
          <a:bodyPr/>
          <a:lstStyle/>
          <a:p>
            <a:pPr algn="ctr"/>
            <a:r>
              <a:rPr lang="ru-RU" b="1" dirty="0">
                <a:solidFill>
                  <a:schemeClr val="tx1"/>
                </a:solidFill>
                <a:latin typeface="Times New Roman" panose="02020603050405020304" pitchFamily="18" charset="0"/>
                <a:cs typeface="Times New Roman" panose="02020603050405020304" pitchFamily="18" charset="0"/>
              </a:rPr>
              <a:t>Он дошел до Берлина </a:t>
            </a:r>
          </a:p>
        </p:txBody>
      </p:sp>
      <p:sp>
        <p:nvSpPr>
          <p:cNvPr id="3" name="Объект 2"/>
          <p:cNvSpPr>
            <a:spLocks noGrp="1"/>
          </p:cNvSpPr>
          <p:nvPr>
            <p:ph idx="1"/>
          </p:nvPr>
        </p:nvSpPr>
        <p:spPr>
          <a:xfrm>
            <a:off x="539552" y="1268773"/>
            <a:ext cx="4576552" cy="4800600"/>
          </a:xfrm>
        </p:spPr>
        <p:txBody>
          <a:bodyPr>
            <a:normAutofit lnSpcReduction="10000"/>
          </a:bodyPr>
          <a:lstStyle/>
          <a:p>
            <a:pPr marL="82296" indent="0">
              <a:buNone/>
            </a:pPr>
            <a:r>
              <a:rPr lang="ru-RU" sz="2000" i="1" dirty="0">
                <a:solidFill>
                  <a:srgbClr val="002060"/>
                </a:solidFill>
                <a:latin typeface="Times New Roman" panose="02020603050405020304" pitchFamily="18" charset="0"/>
                <a:cs typeface="Times New Roman" panose="02020603050405020304" pitchFamily="18" charset="0"/>
              </a:rPr>
              <a:t>9 Мая 1945 г. </a:t>
            </a:r>
            <a:r>
              <a:rPr lang="ru-RU" sz="2000" i="1" dirty="0">
                <a:latin typeface="Times New Roman" panose="02020603050405020304" pitchFamily="18" charset="0"/>
                <a:cs typeface="Times New Roman" panose="02020603050405020304" pitchFamily="18" charset="0"/>
              </a:rPr>
              <a:t>«День Великой Победы над фашизмом я встретил в Берлине. Весть о Победе и о безоговорочной капитуляции Германии воины приняли овациями. Все вышли на улицы Берлина и начали стрелять в воздух. Они опустошили свое оружие от смертоносного груза, говоря: "Пусть никогда эти снаряды больше не пригодятся против человечества". Все воины ликовали, обнимались, целовались.  Я мечтал вернуться на свою родину, ощутить запах, вкус родной природы, напиться воды из источника. Тоска по Родине, по дому - это ни с чем не сравнимые чувства». </a:t>
            </a:r>
          </a:p>
          <a:p>
            <a:endParaRPr lang="ru-RU" i="1" dirty="0">
              <a:latin typeface="Times New Roman" panose="02020603050405020304" pitchFamily="18" charset="0"/>
              <a:cs typeface="Times New Roman" panose="02020603050405020304" pitchFamily="18" charset="0"/>
            </a:endParaRPr>
          </a:p>
        </p:txBody>
      </p:sp>
      <p:pic>
        <p:nvPicPr>
          <p:cNvPr id="1126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0112" y="2492896"/>
            <a:ext cx="3358778" cy="2352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086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3203848" y="1342300"/>
            <a:ext cx="5328592" cy="5616624"/>
          </a:xfrm>
        </p:spPr>
        <p:txBody>
          <a:bodyPr>
            <a:noAutofit/>
          </a:bodyPr>
          <a:lstStyle/>
          <a:p>
            <a:r>
              <a:rPr lang="ru-RU" sz="1800" i="1" dirty="0" smtClean="0">
                <a:solidFill>
                  <a:srgbClr val="002060"/>
                </a:solidFill>
                <a:effectLst/>
                <a:latin typeface="Times New Roman" panose="02020603050405020304" pitchFamily="18" charset="0"/>
                <a:cs typeface="Times New Roman" panose="02020603050405020304" pitchFamily="18" charset="0"/>
              </a:rPr>
              <a:t>Ноябрь </a:t>
            </a:r>
            <a:r>
              <a:rPr lang="ru-RU" sz="1800" i="1" dirty="0">
                <a:solidFill>
                  <a:srgbClr val="002060"/>
                </a:solidFill>
                <a:effectLst/>
                <a:latin typeface="Times New Roman" panose="02020603050405020304" pitchFamily="18" charset="0"/>
                <a:cs typeface="Times New Roman" panose="02020603050405020304" pitchFamily="18" charset="0"/>
              </a:rPr>
              <a:t>1946 г. </a:t>
            </a:r>
            <a:r>
              <a:rPr lang="ru-RU" sz="1800" i="1" dirty="0">
                <a:solidFill>
                  <a:schemeClr val="tx1"/>
                </a:solidFill>
                <a:effectLst/>
                <a:latin typeface="Times New Roman" panose="02020603050405020304" pitchFamily="18" charset="0"/>
                <a:cs typeface="Times New Roman" panose="02020603050405020304" pitchFamily="18" charset="0"/>
              </a:rPr>
              <a:t>«Оставалось встретиться с любимой семьей. Но меня демобилизовали лишь в октябре 1946 года. Все это время находился в Берлине. Собираясь домой, я купил сыну вещи, оказалось, его не было в живых уже три года</a:t>
            </a:r>
            <a:r>
              <a:rPr lang="ru-RU" sz="1800" i="1" dirty="0" smtClean="0">
                <a:solidFill>
                  <a:schemeClr val="tx1"/>
                </a:solidFill>
                <a:effectLst/>
                <a:latin typeface="Times New Roman" panose="02020603050405020304" pitchFamily="18" charset="0"/>
                <a:cs typeface="Times New Roman" panose="02020603050405020304" pitchFamily="18" charset="0"/>
              </a:rPr>
              <a:t>».</a:t>
            </a:r>
            <a:br>
              <a:rPr lang="ru-RU" sz="1800" i="1" dirty="0" smtClean="0">
                <a:solidFill>
                  <a:schemeClr val="tx1"/>
                </a:solidFill>
                <a:effectLst/>
                <a:latin typeface="Times New Roman" panose="02020603050405020304" pitchFamily="18" charset="0"/>
                <a:cs typeface="Times New Roman" panose="02020603050405020304" pitchFamily="18" charset="0"/>
              </a:rPr>
            </a:br>
            <a:r>
              <a:rPr lang="ru-RU" sz="1800" i="1" dirty="0">
                <a:solidFill>
                  <a:schemeClr val="tx1"/>
                </a:solidFill>
                <a:effectLst/>
                <a:latin typeface="Times New Roman" panose="02020603050405020304" pitchFamily="18" charset="0"/>
                <a:cs typeface="Times New Roman" panose="02020603050405020304" pitchFamily="18" charset="0"/>
              </a:rPr>
              <a:t/>
            </a:r>
            <a:br>
              <a:rPr lang="ru-RU" sz="1800" i="1" dirty="0">
                <a:solidFill>
                  <a:schemeClr val="tx1"/>
                </a:solidFill>
                <a:effectLst/>
                <a:latin typeface="Times New Roman" panose="02020603050405020304" pitchFamily="18" charset="0"/>
                <a:cs typeface="Times New Roman" panose="02020603050405020304" pitchFamily="18" charset="0"/>
              </a:rPr>
            </a:br>
            <a:r>
              <a:rPr lang="ru-RU" sz="1800" i="1" dirty="0" smtClean="0">
                <a:solidFill>
                  <a:schemeClr val="tx1"/>
                </a:solidFill>
                <a:effectLst/>
                <a:latin typeface="Times New Roman" panose="02020603050405020304" pitchFamily="18" charset="0"/>
                <a:cs typeface="Times New Roman" panose="02020603050405020304" pitchFamily="18" charset="0"/>
              </a:rPr>
              <a:t>Прадедушка </a:t>
            </a:r>
            <a:r>
              <a:rPr lang="ru-RU" sz="1800" i="1" dirty="0">
                <a:solidFill>
                  <a:schemeClr val="tx1"/>
                </a:solidFill>
                <a:effectLst/>
                <a:latin typeface="Times New Roman" panose="02020603050405020304" pitchFamily="18" charset="0"/>
                <a:cs typeface="Times New Roman" panose="02020603050405020304" pitchFamily="18" charset="0"/>
              </a:rPr>
              <a:t>часто говорил в последние годы жизни</a:t>
            </a:r>
            <a:r>
              <a:rPr lang="ru-RU" sz="1800" i="1" dirty="0" smtClean="0">
                <a:solidFill>
                  <a:schemeClr val="tx1"/>
                </a:solidFill>
                <a:effectLst/>
                <a:latin typeface="Times New Roman" panose="02020603050405020304" pitchFamily="18" charset="0"/>
                <a:cs typeface="Times New Roman" panose="02020603050405020304" pitchFamily="18" charset="0"/>
              </a:rPr>
              <a:t>: «</a:t>
            </a:r>
            <a:r>
              <a:rPr lang="ru-RU" sz="1800" i="1" dirty="0">
                <a:solidFill>
                  <a:schemeClr val="tx1"/>
                </a:solidFill>
                <a:effectLst/>
                <a:latin typeface="Times New Roman" panose="02020603050405020304" pitchFamily="18" charset="0"/>
                <a:cs typeface="Times New Roman" panose="02020603050405020304" pitchFamily="18" charset="0"/>
              </a:rPr>
              <a:t>Вот уже более полувека как я ежедневно повторяю одну молитву: «Пусть никогда не повторятся те дни войны, что мы пережили. Пусть Всевышний побережет наших потомков от тех переживаний, что нам пришлось пережить».</a:t>
            </a:r>
            <a:br>
              <a:rPr lang="ru-RU" sz="1800" i="1" dirty="0">
                <a:solidFill>
                  <a:schemeClr val="tx1"/>
                </a:solidFill>
                <a:effectLst/>
                <a:latin typeface="Times New Roman" panose="02020603050405020304" pitchFamily="18" charset="0"/>
                <a:cs typeface="Times New Roman" panose="02020603050405020304" pitchFamily="18" charset="0"/>
              </a:rPr>
            </a:br>
            <a:r>
              <a:rPr lang="ru-RU" sz="1800" i="1" dirty="0" smtClean="0">
                <a:solidFill>
                  <a:schemeClr val="tx1"/>
                </a:solidFill>
                <a:effectLst/>
                <a:latin typeface="Times New Roman" panose="02020603050405020304" pitchFamily="18" charset="0"/>
                <a:cs typeface="Times New Roman" panose="02020603050405020304" pitchFamily="18" charset="0"/>
              </a:rPr>
              <a:t/>
            </a:r>
            <a:br>
              <a:rPr lang="ru-RU" sz="1800" i="1" dirty="0" smtClean="0">
                <a:solidFill>
                  <a:schemeClr val="tx1"/>
                </a:solidFill>
                <a:effectLst/>
                <a:latin typeface="Times New Roman" panose="02020603050405020304" pitchFamily="18" charset="0"/>
                <a:cs typeface="Times New Roman" panose="02020603050405020304" pitchFamily="18" charset="0"/>
              </a:rPr>
            </a:br>
            <a:r>
              <a:rPr lang="ru-RU" sz="1800" dirty="0" smtClean="0">
                <a:solidFill>
                  <a:schemeClr val="tx1"/>
                </a:solidFill>
                <a:effectLst/>
                <a:latin typeface="Times New Roman" panose="02020603050405020304" pitchFamily="18" charset="0"/>
                <a:cs typeface="Times New Roman" panose="02020603050405020304" pitchFamily="18" charset="0"/>
              </a:rPr>
              <a:t>Невозможно </a:t>
            </a:r>
            <a:r>
              <a:rPr lang="ru-RU" sz="1800" dirty="0">
                <a:solidFill>
                  <a:schemeClr val="tx1"/>
                </a:solidFill>
                <a:effectLst/>
                <a:latin typeface="Times New Roman" panose="02020603050405020304" pitchFamily="18" charset="0"/>
                <a:cs typeface="Times New Roman" panose="02020603050405020304" pitchFamily="18" charset="0"/>
              </a:rPr>
              <a:t>передать словами всю боль и горечь потерь того времени, но я всегда буду помнить о подвигах тех людей, которые отдали свои жизни за наше светлое будущее! Я горжусь подвигами своего прадедушки Курбана-</a:t>
            </a:r>
            <a:r>
              <a:rPr lang="ru-RU" sz="1800" dirty="0" err="1">
                <a:solidFill>
                  <a:schemeClr val="tx1"/>
                </a:solidFill>
                <a:effectLst/>
                <a:latin typeface="Times New Roman" panose="02020603050405020304" pitchFamily="18" charset="0"/>
                <a:cs typeface="Times New Roman" panose="02020603050405020304" pitchFamily="18" charset="0"/>
              </a:rPr>
              <a:t>адзи</a:t>
            </a:r>
            <a:r>
              <a:rPr lang="ru-RU" sz="1800" dirty="0">
                <a:solidFill>
                  <a:schemeClr val="tx1"/>
                </a:solidFill>
                <a:effectLst/>
                <a:latin typeface="Times New Roman" panose="02020603050405020304" pitchFamily="18" charset="0"/>
                <a:cs typeface="Times New Roman" panose="02020603050405020304" pitchFamily="18" charset="0"/>
              </a:rPr>
              <a:t>!!!</a:t>
            </a:r>
            <a:r>
              <a:rPr lang="ru-RU" sz="4800" dirty="0">
                <a:solidFill>
                  <a:schemeClr val="tx1"/>
                </a:solidFill>
                <a:effectLst/>
                <a:latin typeface="Times New Roman" panose="02020603050405020304" pitchFamily="18" charset="0"/>
                <a:cs typeface="Times New Roman" panose="02020603050405020304" pitchFamily="18" charset="0"/>
              </a:rPr>
              <a:t/>
            </a:r>
            <a:br>
              <a:rPr lang="ru-RU" sz="4800" dirty="0">
                <a:solidFill>
                  <a:schemeClr val="tx1"/>
                </a:solidFill>
                <a:effectLst/>
                <a:latin typeface="Times New Roman" panose="02020603050405020304" pitchFamily="18" charset="0"/>
                <a:cs typeface="Times New Roman" panose="02020603050405020304" pitchFamily="18" charset="0"/>
              </a:rPr>
            </a:br>
            <a:endParaRPr lang="ru-RU" sz="4800" dirty="0">
              <a:solidFill>
                <a:schemeClr val="tx1"/>
              </a:solidFill>
              <a:effectLst/>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3419872" y="404662"/>
            <a:ext cx="4752528" cy="954107"/>
          </a:xfrm>
          <a:prstGeom prst="rect">
            <a:avLst/>
          </a:prstGeom>
        </p:spPr>
        <p:txBody>
          <a:bodyPr wrap="square">
            <a:spAutoFit/>
          </a:bodyPr>
          <a:lstStyle/>
          <a:p>
            <a:pPr algn="ctr"/>
            <a:r>
              <a:rPr lang="ru-RU" sz="2800" b="1" dirty="0" smtClean="0">
                <a:latin typeface="Times New Roman" panose="02020603050405020304" pitchFamily="18" charset="0"/>
                <a:cs typeface="Times New Roman" panose="02020603050405020304" pitchFamily="18" charset="0"/>
              </a:rPr>
              <a:t>Он </a:t>
            </a:r>
            <a:r>
              <a:rPr lang="ru-RU" sz="2800" b="1" dirty="0">
                <a:latin typeface="Times New Roman" panose="02020603050405020304" pitchFamily="18" charset="0"/>
                <a:cs typeface="Times New Roman" panose="02020603050405020304" pitchFamily="18" charset="0"/>
              </a:rPr>
              <a:t>дошел до Берлина</a:t>
            </a:r>
            <a:br>
              <a:rPr lang="ru-RU" sz="2800" b="1" dirty="0">
                <a:latin typeface="Times New Roman" panose="02020603050405020304" pitchFamily="18" charset="0"/>
                <a:cs typeface="Times New Roman" panose="02020603050405020304" pitchFamily="18" charset="0"/>
              </a:rPr>
            </a:br>
            <a:endParaRPr lang="ru-RU"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2028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59" y="0"/>
            <a:ext cx="9108281" cy="6858000"/>
          </a:xfrm>
          <a:prstGeom prst="rect">
            <a:avLst/>
          </a:prstGeom>
        </p:spPr>
      </p:pic>
      <p:sp>
        <p:nvSpPr>
          <p:cNvPr id="3" name="Объект 2"/>
          <p:cNvSpPr>
            <a:spLocks noGrp="1"/>
          </p:cNvSpPr>
          <p:nvPr>
            <p:ph idx="1"/>
          </p:nvPr>
        </p:nvSpPr>
        <p:spPr>
          <a:xfrm>
            <a:off x="395536" y="260648"/>
            <a:ext cx="8568952" cy="4176464"/>
          </a:xfrm>
        </p:spPr>
        <p:txBody>
          <a:bodyPr>
            <a:normAutofit lnSpcReduction="10000"/>
          </a:bodyPr>
          <a:lstStyle/>
          <a:p>
            <a:pPr marL="82296" indent="0" algn="ctr">
              <a:buNone/>
            </a:pPr>
            <a:r>
              <a:rPr lang="ru-RU" sz="2400" dirty="0" smtClean="0">
                <a:latin typeface="Times New Roman" panose="02020603050405020304" pitchFamily="18" charset="0"/>
                <a:cs typeface="Times New Roman" panose="02020603050405020304" pitchFamily="18" charset="0"/>
              </a:rPr>
              <a:t>Мой прадедушка Алиев Магомед (отец </a:t>
            </a:r>
            <a:r>
              <a:rPr lang="ru-RU" sz="2400" dirty="0" err="1" smtClean="0">
                <a:latin typeface="Times New Roman" panose="02020603050405020304" pitchFamily="18" charset="0"/>
                <a:cs typeface="Times New Roman" panose="02020603050405020304" pitchFamily="18" charset="0"/>
              </a:rPr>
              <a:t>Нурулгуды</a:t>
            </a:r>
            <a:r>
              <a:rPr lang="ru-RU" sz="2400" dirty="0" smtClean="0">
                <a:latin typeface="Times New Roman" panose="02020603050405020304" pitchFamily="18" charset="0"/>
                <a:cs typeface="Times New Roman" panose="02020603050405020304" pitchFamily="18" charset="0"/>
              </a:rPr>
              <a:t> Магомедовны) служил в Чапаевской дивизии. Во время Великой Отечественной он был председателем колхоза, организовывал поставку и охрану продовольствия и продуктов солдатам . У него было пятеро сыновей. Двое из них участвовали в войне 1941-1945 </a:t>
            </a:r>
            <a:r>
              <a:rPr lang="ru-RU" sz="2400" dirty="0" err="1" smtClean="0">
                <a:latin typeface="Times New Roman" panose="02020603050405020304" pitchFamily="18" charset="0"/>
                <a:cs typeface="Times New Roman" panose="02020603050405020304" pitchFamily="18" charset="0"/>
              </a:rPr>
              <a:t>г.г</a:t>
            </a:r>
            <a:r>
              <a:rPr lang="ru-RU" sz="2400" dirty="0" smtClean="0">
                <a:latin typeface="Times New Roman" panose="02020603050405020304" pitchFamily="18" charset="0"/>
                <a:cs typeface="Times New Roman" panose="02020603050405020304" pitchFamily="18" charset="0"/>
              </a:rPr>
              <a:t>. </a:t>
            </a:r>
          </a:p>
          <a:p>
            <a:pPr marL="82296" indent="0" algn="ctr">
              <a:buNone/>
            </a:pPr>
            <a:r>
              <a:rPr lang="ru-RU" sz="2400" dirty="0" smtClean="0">
                <a:latin typeface="Times New Roman" panose="02020603050405020304" pitchFamily="18" charset="0"/>
                <a:cs typeface="Times New Roman" panose="02020603050405020304" pitchFamily="18" charset="0"/>
              </a:rPr>
              <a:t>Магомедов Али Магомедович пропал без вести под Воронежем.</a:t>
            </a:r>
          </a:p>
          <a:p>
            <a:pPr marL="82296" indent="0" algn="ctr">
              <a:buNone/>
            </a:pPr>
            <a:r>
              <a:rPr lang="ru-RU" sz="2400" dirty="0" smtClean="0">
                <a:latin typeface="Times New Roman" panose="02020603050405020304" pitchFamily="18" charset="0"/>
                <a:cs typeface="Times New Roman" panose="02020603050405020304" pitchFamily="18" charset="0"/>
              </a:rPr>
              <a:t>Магомедов Расул Магомедович также служил, но председатель Верховного Совета Дагестанской АССР отозвал его с фронта по причине нехватки научных сотрудников.</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76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3024" y="0"/>
            <a:ext cx="921702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251520" y="5445224"/>
            <a:ext cx="8568952" cy="1143000"/>
          </a:xfrm>
        </p:spPr>
        <p:txBody>
          <a:bodyPr>
            <a:normAutofit fontScale="90000"/>
          </a:bodyPr>
          <a:lstStyle/>
          <a:p>
            <a:pPr algn="ctr"/>
            <a:r>
              <a:rPr lang="ru-RU" b="1" dirty="0" smtClean="0">
                <a:solidFill>
                  <a:schemeClr val="bg1"/>
                </a:solidFill>
                <a:effectLst/>
                <a:latin typeface="Times New Roman" panose="02020603050405020304" pitchFamily="18" charset="0"/>
                <a:cs typeface="Times New Roman" panose="02020603050405020304" pitchFamily="18" charset="0"/>
              </a:rPr>
              <a:t>Родители </a:t>
            </a:r>
            <a:r>
              <a:rPr lang="ru-RU" b="1" dirty="0" err="1" smtClean="0">
                <a:solidFill>
                  <a:schemeClr val="bg1"/>
                </a:solidFill>
                <a:effectLst/>
                <a:latin typeface="Times New Roman" panose="02020603050405020304" pitchFamily="18" charset="0"/>
                <a:cs typeface="Times New Roman" panose="02020603050405020304" pitchFamily="18" charset="0"/>
              </a:rPr>
              <a:t>Нурулгуды</a:t>
            </a:r>
            <a:r>
              <a:rPr lang="ru-RU" b="1" dirty="0" smtClean="0">
                <a:solidFill>
                  <a:schemeClr val="bg1"/>
                </a:solidFill>
                <a:effectLst/>
                <a:latin typeface="Times New Roman" panose="02020603050405020304" pitchFamily="18" charset="0"/>
                <a:cs typeface="Times New Roman" panose="02020603050405020304" pitchFamily="18" charset="0"/>
              </a:rPr>
              <a:t> Магомедовны и ее братья Али и Расул</a:t>
            </a:r>
            <a:endParaRPr lang="ru-RU" b="1" dirty="0">
              <a:solidFill>
                <a:schemeClr val="bg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0661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fade">
                                      <p:cBhvr>
                                        <p:cTn id="7"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D:\2016   А\feVboKaorT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Объект 2"/>
          <p:cNvSpPr>
            <a:spLocks noGrp="1"/>
          </p:cNvSpPr>
          <p:nvPr>
            <p:ph idx="1"/>
          </p:nvPr>
        </p:nvSpPr>
        <p:spPr>
          <a:xfrm>
            <a:off x="467544" y="1406017"/>
            <a:ext cx="4978896" cy="4525963"/>
          </a:xfrm>
        </p:spPr>
        <p:txBody>
          <a:bodyPr>
            <a:normAutofit fontScale="92500"/>
          </a:bodyPr>
          <a:lstStyle/>
          <a:p>
            <a:pPr marL="0" indent="0">
              <a:buNone/>
            </a:pPr>
            <a:r>
              <a:rPr lang="ru-RU" sz="2800" dirty="0" smtClean="0">
                <a:latin typeface="Times New Roman" panose="02020603050405020304" pitchFamily="18" charset="0"/>
                <a:cs typeface="Times New Roman" panose="02020603050405020304" pitchFamily="18" charset="0"/>
              </a:rPr>
              <a:t>Расул Магомедович родился в 1910 году. Он был первым профессором Республики Дагестан, академиком , более двадцати лет являлся председателем приемной комиссии ДГУ им. Ленина. Также был заведующим кафедрой истории. Ни одно заседание правительства не обходилось без его присутствия.</a:t>
            </a:r>
            <a:endParaRPr lang="ru-RU" sz="2800" dirty="0">
              <a:latin typeface="Times New Roman" panose="02020603050405020304" pitchFamily="18" charset="0"/>
              <a:cs typeface="Times New Roman" panose="02020603050405020304" pitchFamily="18" charset="0"/>
            </a:endParaRPr>
          </a:p>
        </p:txBody>
      </p:sp>
      <p:pic>
        <p:nvPicPr>
          <p:cNvPr id="14338" name="Picture 2" descr="C:\Users\Мурад\Desktop\Амина (3)\2016\img03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38690" y="836712"/>
            <a:ext cx="3319714" cy="5123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5047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Объект 2"/>
          <p:cNvSpPr>
            <a:spLocks noGrp="1"/>
          </p:cNvSpPr>
          <p:nvPr>
            <p:ph idx="1"/>
          </p:nvPr>
        </p:nvSpPr>
        <p:spPr>
          <a:xfrm>
            <a:off x="2283520" y="332656"/>
            <a:ext cx="6536952" cy="4824536"/>
          </a:xfrm>
        </p:spPr>
        <p:txBody>
          <a:bodyPr>
            <a:normAutofit fontScale="85000" lnSpcReduction="10000"/>
          </a:bodyPr>
          <a:lstStyle/>
          <a:p>
            <a:pPr marL="0" indent="0">
              <a:buNone/>
            </a:pPr>
            <a:r>
              <a:rPr lang="ru-RU" dirty="0" smtClean="0">
                <a:latin typeface="Times New Roman" panose="02020603050405020304" pitchFamily="18" charset="0"/>
                <a:cs typeface="Times New Roman" panose="02020603050405020304" pitchFamily="18" charset="0"/>
              </a:rPr>
              <a:t>Расул Магомедович защитил кандидатскую и докторскую в г. Москве, стал профессором. За свою жизнь Расул Магомедович воспитал более 50 кандидатов наук и профессоров, которые внесли огромный вклад в развитие науки в Р. Дагестан. Он оставил после себя плеяду ученых. В их числе его двое сыновей: Магомедов Геннадий </a:t>
            </a:r>
            <a:r>
              <a:rPr lang="ru-RU" dirty="0" err="1" smtClean="0">
                <a:latin typeface="Times New Roman" panose="02020603050405020304" pitchFamily="18" charset="0"/>
                <a:cs typeface="Times New Roman" panose="02020603050405020304" pitchFamily="18" charset="0"/>
              </a:rPr>
              <a:t>Расулович</a:t>
            </a:r>
            <a:r>
              <a:rPr lang="ru-RU" dirty="0" smtClean="0">
                <a:latin typeface="Times New Roman" panose="02020603050405020304" pitchFamily="18" charset="0"/>
                <a:cs typeface="Times New Roman" panose="02020603050405020304" pitchFamily="18" charset="0"/>
              </a:rPr>
              <a:t> – кандидат медицинских наук и Магомедов Арсен </a:t>
            </a:r>
            <a:r>
              <a:rPr lang="ru-RU" dirty="0" err="1" smtClean="0">
                <a:latin typeface="Times New Roman" panose="02020603050405020304" pitchFamily="18" charset="0"/>
                <a:cs typeface="Times New Roman" panose="02020603050405020304" pitchFamily="18" charset="0"/>
              </a:rPr>
              <a:t>Расулович</a:t>
            </a:r>
            <a:r>
              <a:rPr lang="ru-RU" dirty="0" smtClean="0">
                <a:latin typeface="Times New Roman" panose="02020603050405020304" pitchFamily="18" charset="0"/>
                <a:cs typeface="Times New Roman" panose="02020603050405020304" pitchFamily="18" charset="0"/>
              </a:rPr>
              <a:t> – доктор исторических наук, профессор.</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8380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7998"/>
            <a:ext cx="9144000" cy="6840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descr="F:\МОИ РИСУНКИ\СКАНЕР\img12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2771800" y="5013176"/>
            <a:ext cx="3672408" cy="1143000"/>
          </a:xfrm>
        </p:spPr>
        <p:txBody>
          <a:bodyPr>
            <a:noAutofit/>
          </a:bodyPr>
          <a:lstStyle/>
          <a:p>
            <a:r>
              <a:rPr lang="ru-RU" sz="2800" b="1" dirty="0" smtClean="0">
                <a:solidFill>
                  <a:schemeClr val="bg1"/>
                </a:solidFill>
                <a:latin typeface="Times New Roman" pitchFamily="18" charset="0"/>
                <a:cs typeface="Times New Roman" pitchFamily="18" charset="0"/>
              </a:rPr>
              <a:t>Расул Магомедович со своей женой Джумой</a:t>
            </a:r>
            <a:endParaRPr lang="ru-RU" sz="28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258408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Мурад\Desktop\Амина (3)\2016\img03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6" y="0"/>
            <a:ext cx="914202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251520" y="274638"/>
            <a:ext cx="9001000" cy="1143000"/>
          </a:xfrm>
        </p:spPr>
        <p:txBody>
          <a:bodyPr>
            <a:noAutofit/>
          </a:bodyPr>
          <a:lstStyle/>
          <a:p>
            <a:r>
              <a:rPr lang="ru-RU" sz="2800" dirty="0" smtClean="0">
                <a:solidFill>
                  <a:schemeClr val="tx2"/>
                </a:solidFill>
              </a:rPr>
              <a:t/>
            </a:r>
            <a:br>
              <a:rPr lang="ru-RU" sz="2800" dirty="0" smtClean="0">
                <a:solidFill>
                  <a:schemeClr val="tx2"/>
                </a:solidFill>
              </a:rPr>
            </a:br>
            <a:r>
              <a:rPr lang="ru-RU" sz="2800" dirty="0" smtClean="0">
                <a:solidFill>
                  <a:schemeClr val="tx1"/>
                </a:solidFill>
                <a:latin typeface="Times New Roman" panose="02020603050405020304" pitchFamily="18" charset="0"/>
                <a:cs typeface="Times New Roman" panose="02020603050405020304" pitchFamily="18" charset="0"/>
              </a:rPr>
              <a:t>Три брата бабушки. Слева направо: </a:t>
            </a:r>
            <a:br>
              <a:rPr lang="ru-RU" sz="2800" dirty="0" smtClean="0">
                <a:solidFill>
                  <a:schemeClr val="tx1"/>
                </a:solidFill>
                <a:latin typeface="Times New Roman" panose="02020603050405020304" pitchFamily="18" charset="0"/>
                <a:cs typeface="Times New Roman" panose="02020603050405020304" pitchFamily="18" charset="0"/>
              </a:rPr>
            </a:br>
            <a:r>
              <a:rPr lang="ru-RU" sz="2800" dirty="0" smtClean="0">
                <a:solidFill>
                  <a:schemeClr val="tx1"/>
                </a:solidFill>
                <a:latin typeface="Times New Roman" panose="02020603050405020304" pitchFamily="18" charset="0"/>
                <a:cs typeface="Times New Roman" panose="02020603050405020304" pitchFamily="18" charset="0"/>
              </a:rPr>
              <a:t>Магомедов Магомедали Магомедович, Магомедов </a:t>
            </a:r>
            <a:r>
              <a:rPr lang="ru-RU" sz="2800" dirty="0" err="1" smtClean="0">
                <a:solidFill>
                  <a:schemeClr val="tx1"/>
                </a:solidFill>
                <a:latin typeface="Times New Roman" panose="02020603050405020304" pitchFamily="18" charset="0"/>
                <a:cs typeface="Times New Roman" panose="02020603050405020304" pitchFamily="18" charset="0"/>
              </a:rPr>
              <a:t>Билал</a:t>
            </a:r>
            <a:r>
              <a:rPr lang="ru-RU" sz="2800" dirty="0" smtClean="0">
                <a:solidFill>
                  <a:schemeClr val="tx1"/>
                </a:solidFill>
                <a:latin typeface="Times New Roman" panose="02020603050405020304" pitchFamily="18" charset="0"/>
                <a:cs typeface="Times New Roman" panose="02020603050405020304" pitchFamily="18" charset="0"/>
              </a:rPr>
              <a:t> Магомедович и Магомедов Расул Магомедович</a:t>
            </a:r>
            <a:endParaRPr lang="ru-RU" sz="2800" dirty="0">
              <a:solidFill>
                <a:schemeClr val="tx1"/>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457200" y="4581128"/>
            <a:ext cx="2314600" cy="1545035"/>
          </a:xfrm>
        </p:spPr>
        <p:txBody>
          <a:bodyPr/>
          <a:lstStyle/>
          <a:p>
            <a:r>
              <a:rPr lang="ru-RU" dirty="0" smtClean="0"/>
              <a:t> </a:t>
            </a:r>
            <a:endParaRPr lang="ru-RU" dirty="0"/>
          </a:p>
        </p:txBody>
      </p:sp>
    </p:spTree>
    <p:extLst>
      <p:ext uri="{BB962C8B-B14F-4D97-AF65-F5344CB8AC3E}">
        <p14:creationId xmlns:p14="http://schemas.microsoft.com/office/powerpoint/2010/main" val="443589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fade">
                                      <p:cBhvr>
                                        <p:cTn id="7"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84895"/>
          </a:xfrm>
        </p:spPr>
      </p:pic>
      <p:sp>
        <p:nvSpPr>
          <p:cNvPr id="2" name="Заголовок 1"/>
          <p:cNvSpPr>
            <a:spLocks noGrp="1"/>
          </p:cNvSpPr>
          <p:nvPr>
            <p:ph type="title"/>
          </p:nvPr>
        </p:nvSpPr>
        <p:spPr>
          <a:xfrm>
            <a:off x="683568" y="692696"/>
            <a:ext cx="5760640" cy="3802434"/>
          </a:xfrm>
        </p:spPr>
        <p:txBody>
          <a:bodyPr>
            <a:normAutofit fontScale="90000"/>
          </a:bodyPr>
          <a:lstStyle/>
          <a:p>
            <a:r>
              <a:rPr lang="ru-RU" sz="2700" dirty="0" smtClean="0"/>
              <a:t/>
            </a:r>
            <a:br>
              <a:rPr lang="ru-RU" sz="2700" dirty="0" smtClean="0"/>
            </a:br>
            <a:r>
              <a:rPr lang="ru-RU" sz="2700" dirty="0" smtClean="0">
                <a:latin typeface="Times New Roman" panose="02020603050405020304" pitchFamily="18" charset="0"/>
                <a:cs typeface="Times New Roman" panose="02020603050405020304" pitchFamily="18" charset="0"/>
              </a:rPr>
              <a:t>Товарищи далеких дней моих,</a:t>
            </a:r>
            <a:br>
              <a:rPr lang="ru-RU" sz="2700" dirty="0" smtClean="0">
                <a:latin typeface="Times New Roman" panose="02020603050405020304" pitchFamily="18" charset="0"/>
                <a:cs typeface="Times New Roman" panose="02020603050405020304" pitchFamily="18" charset="0"/>
              </a:rPr>
            </a:br>
            <a:r>
              <a:rPr lang="ru-RU" sz="2700" dirty="0" smtClean="0">
                <a:latin typeface="Times New Roman" panose="02020603050405020304" pitchFamily="18" charset="0"/>
                <a:cs typeface="Times New Roman" panose="02020603050405020304" pitchFamily="18" charset="0"/>
              </a:rPr>
              <a:t>Ровесники, прожившие так мало!..</a:t>
            </a:r>
            <a:br>
              <a:rPr lang="ru-RU" sz="2700" dirty="0" smtClean="0">
                <a:latin typeface="Times New Roman" panose="02020603050405020304" pitchFamily="18" charset="0"/>
                <a:cs typeface="Times New Roman" panose="02020603050405020304" pitchFamily="18" charset="0"/>
              </a:rPr>
            </a:br>
            <a:r>
              <a:rPr lang="ru-RU" sz="2700" dirty="0" smtClean="0">
                <a:latin typeface="Times New Roman" panose="02020603050405020304" pitchFamily="18" charset="0"/>
                <a:cs typeface="Times New Roman" panose="02020603050405020304" pitchFamily="18" charset="0"/>
              </a:rPr>
              <a:t>Наверное, остался я в живых,</a:t>
            </a:r>
            <a:br>
              <a:rPr lang="ru-RU" sz="2700" dirty="0" smtClean="0">
                <a:latin typeface="Times New Roman" panose="02020603050405020304" pitchFamily="18" charset="0"/>
                <a:cs typeface="Times New Roman" panose="02020603050405020304" pitchFamily="18" charset="0"/>
              </a:rPr>
            </a:br>
            <a:r>
              <a:rPr lang="ru-RU" sz="2700" dirty="0" smtClean="0">
                <a:latin typeface="Times New Roman" panose="02020603050405020304" pitchFamily="18" charset="0"/>
                <a:cs typeface="Times New Roman" panose="02020603050405020304" pitchFamily="18" charset="0"/>
              </a:rPr>
              <a:t>Чтоб память на земле не умирала.</a:t>
            </a:r>
            <a:br>
              <a:rPr lang="ru-RU" sz="2700" dirty="0" smtClean="0">
                <a:latin typeface="Times New Roman" panose="02020603050405020304" pitchFamily="18" charset="0"/>
                <a:cs typeface="Times New Roman" panose="02020603050405020304" pitchFamily="18" charset="0"/>
              </a:rPr>
            </a:br>
            <a:r>
              <a:rPr lang="ru-RU" sz="2700" dirty="0" smtClean="0">
                <a:latin typeface="Times New Roman" panose="02020603050405020304" pitchFamily="18" charset="0"/>
                <a:cs typeface="Times New Roman" panose="02020603050405020304" pitchFamily="18" charset="0"/>
              </a:rPr>
              <a:t/>
            </a:r>
            <a:br>
              <a:rPr lang="ru-RU" sz="2700" dirty="0" smtClean="0">
                <a:latin typeface="Times New Roman" panose="02020603050405020304" pitchFamily="18" charset="0"/>
                <a:cs typeface="Times New Roman" panose="02020603050405020304" pitchFamily="18" charset="0"/>
              </a:rPr>
            </a:br>
            <a:r>
              <a:rPr lang="ru-RU" sz="2700" dirty="0" smtClean="0">
                <a:latin typeface="Times New Roman" panose="02020603050405020304" pitchFamily="18" charset="0"/>
                <a:cs typeface="Times New Roman" panose="02020603050405020304" pitchFamily="18" charset="0"/>
              </a:rPr>
              <a:t>На поле боя павшие друзья -</a:t>
            </a:r>
            <a:br>
              <a:rPr lang="ru-RU" sz="2700" dirty="0" smtClean="0">
                <a:latin typeface="Times New Roman" panose="02020603050405020304" pitchFamily="18" charset="0"/>
                <a:cs typeface="Times New Roman" panose="02020603050405020304" pitchFamily="18" charset="0"/>
              </a:rPr>
            </a:br>
            <a:r>
              <a:rPr lang="ru-RU" sz="2700" dirty="0" smtClean="0">
                <a:latin typeface="Times New Roman" panose="02020603050405020304" pitchFamily="18" charset="0"/>
                <a:cs typeface="Times New Roman" panose="02020603050405020304" pitchFamily="18" charset="0"/>
              </a:rPr>
              <a:t>Вас было много, страстно жизнь любивших.</a:t>
            </a:r>
            <a:br>
              <a:rPr lang="ru-RU" sz="2700" dirty="0" smtClean="0">
                <a:latin typeface="Times New Roman" panose="02020603050405020304" pitchFamily="18" charset="0"/>
                <a:cs typeface="Times New Roman" panose="02020603050405020304" pitchFamily="18" charset="0"/>
              </a:rPr>
            </a:br>
            <a:r>
              <a:rPr lang="ru-RU" sz="2700" dirty="0" smtClean="0">
                <a:latin typeface="Times New Roman" panose="02020603050405020304" pitchFamily="18" charset="0"/>
                <a:cs typeface="Times New Roman" panose="02020603050405020304" pitchFamily="18" charset="0"/>
              </a:rPr>
              <a:t>Я ведаю: в живых остался я,</a:t>
            </a:r>
            <a:br>
              <a:rPr lang="ru-RU" sz="2700" dirty="0" smtClean="0">
                <a:latin typeface="Times New Roman" panose="02020603050405020304" pitchFamily="18" charset="0"/>
                <a:cs typeface="Times New Roman" panose="02020603050405020304" pitchFamily="18" charset="0"/>
              </a:rPr>
            </a:br>
            <a:r>
              <a:rPr lang="ru-RU" sz="2700" dirty="0" smtClean="0">
                <a:latin typeface="Times New Roman" panose="02020603050405020304" pitchFamily="18" charset="0"/>
                <a:cs typeface="Times New Roman" panose="02020603050405020304" pitchFamily="18" charset="0"/>
              </a:rPr>
              <a:t>Чтоб рассказать о вас, так мало живших.</a:t>
            </a:r>
            <a:br>
              <a:rPr lang="ru-RU" sz="2700" dirty="0" smtClean="0">
                <a:latin typeface="Times New Roman" panose="02020603050405020304" pitchFamily="18" charset="0"/>
                <a:cs typeface="Times New Roman" panose="02020603050405020304" pitchFamily="18" charset="0"/>
              </a:rPr>
            </a:br>
            <a:r>
              <a:rPr lang="ru-RU" sz="2700" dirty="0" smtClean="0">
                <a:latin typeface="Times New Roman" panose="02020603050405020304" pitchFamily="18" charset="0"/>
                <a:cs typeface="Times New Roman" panose="02020603050405020304" pitchFamily="18" charset="0"/>
              </a:rPr>
              <a:t/>
            </a:r>
            <a:br>
              <a:rPr lang="ru-RU" sz="2700" dirty="0" smtClean="0">
                <a:latin typeface="Times New Roman" panose="02020603050405020304" pitchFamily="18" charset="0"/>
                <a:cs typeface="Times New Roman" panose="02020603050405020304" pitchFamily="18" charset="0"/>
              </a:rPr>
            </a:br>
            <a:r>
              <a:rPr lang="ru-RU" sz="2700" dirty="0">
                <a:latin typeface="Times New Roman" panose="02020603050405020304" pitchFamily="18" charset="0"/>
                <a:cs typeface="Times New Roman" panose="02020603050405020304" pitchFamily="18" charset="0"/>
              </a:rPr>
              <a:t> </a:t>
            </a:r>
            <a:r>
              <a:rPr lang="ru-RU" sz="2700" dirty="0" smtClean="0">
                <a:latin typeface="Times New Roman" panose="02020603050405020304" pitchFamily="18" charset="0"/>
                <a:cs typeface="Times New Roman" panose="02020603050405020304" pitchFamily="18" charset="0"/>
              </a:rPr>
              <a:t>                                Расул Гамзатов,1979</a:t>
            </a:r>
            <a:r>
              <a:rPr lang="ru-RU" sz="2200" dirty="0" smtClean="0">
                <a:latin typeface="Times New Roman" panose="02020603050405020304" pitchFamily="18" charset="0"/>
                <a:cs typeface="Times New Roman" panose="02020603050405020304" pitchFamily="18" charset="0"/>
              </a:rPr>
              <a:t>.</a:t>
            </a:r>
            <a:br>
              <a:rPr lang="ru-RU" sz="2200" dirty="0" smtClean="0">
                <a:latin typeface="Times New Roman" panose="02020603050405020304" pitchFamily="18" charset="0"/>
                <a:cs typeface="Times New Roman" panose="02020603050405020304" pitchFamily="18" charset="0"/>
              </a:rPr>
            </a:br>
            <a:r>
              <a:rPr lang="ru-RU" sz="1800" dirty="0" smtClean="0">
                <a:latin typeface="Times New Roman" panose="02020603050405020304" pitchFamily="18" charset="0"/>
                <a:cs typeface="Times New Roman" panose="02020603050405020304" pitchFamily="18" charset="0"/>
              </a:rPr>
              <a:t/>
            </a:r>
            <a:br>
              <a:rPr lang="ru-RU" sz="1800" dirty="0" smtClean="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                                                                                                                                      </a:t>
            </a:r>
            <a:endParaRPr lang="ru-RU" sz="1600" dirty="0">
              <a:latin typeface="Times New Roman" panose="02020603050405020304" pitchFamily="18" charset="0"/>
              <a:cs typeface="Times New Roman" panose="02020603050405020304" pitchFamily="18" charset="0"/>
            </a:endParaRPr>
          </a:p>
        </p:txBody>
      </p:sp>
      <p:pic>
        <p:nvPicPr>
          <p:cNvPr id="2050" name="Picture 2" descr="C:\Users\Мурад\Desktop\Амина (3)\2016\gamzato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4208" y="850900"/>
            <a:ext cx="2330663" cy="3154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1643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
        <p:nvSpPr>
          <p:cNvPr id="2" name="Заголовок 1"/>
          <p:cNvSpPr>
            <a:spLocks noGrp="1"/>
          </p:cNvSpPr>
          <p:nvPr>
            <p:ph type="title"/>
          </p:nvPr>
        </p:nvSpPr>
        <p:spPr>
          <a:xfrm>
            <a:off x="251520" y="692696"/>
            <a:ext cx="4176464" cy="5760640"/>
          </a:xfrm>
        </p:spPr>
        <p:txBody>
          <a:bodyPr>
            <a:noAutofit/>
          </a:bodyPr>
          <a:lstStyle/>
          <a:p>
            <a:r>
              <a:rPr lang="ru-RU" sz="3200" dirty="0" smtClean="0">
                <a:solidFill>
                  <a:schemeClr val="tx1"/>
                </a:solidFill>
                <a:latin typeface="Times New Roman" panose="02020603050405020304" pitchFamily="18" charset="0"/>
                <a:cs typeface="Times New Roman" panose="02020603050405020304" pitchFamily="18" charset="0"/>
              </a:rPr>
              <a:t>Расул Магомедович был ближайшим другом всемирно известного поэта Расула </a:t>
            </a:r>
            <a:r>
              <a:rPr lang="ru-RU" sz="3200" dirty="0">
                <a:latin typeface="Times New Roman" panose="02020603050405020304" pitchFamily="18" charset="0"/>
                <a:cs typeface="Times New Roman" panose="02020603050405020304" pitchFamily="18" charset="0"/>
              </a:rPr>
              <a:t>Г</a:t>
            </a:r>
            <a:r>
              <a:rPr lang="ru-RU" sz="3200" dirty="0" smtClean="0">
                <a:solidFill>
                  <a:schemeClr val="tx1"/>
                </a:solidFill>
                <a:latin typeface="Times New Roman" panose="02020603050405020304" pitchFamily="18" charset="0"/>
                <a:cs typeface="Times New Roman" panose="02020603050405020304" pitchFamily="18" charset="0"/>
              </a:rPr>
              <a:t>амзатова.</a:t>
            </a:r>
            <a:br>
              <a:rPr lang="ru-RU" sz="3200" dirty="0" smtClean="0">
                <a:solidFill>
                  <a:schemeClr val="tx1"/>
                </a:solidFill>
                <a:latin typeface="Times New Roman" panose="02020603050405020304" pitchFamily="18" charset="0"/>
                <a:cs typeface="Times New Roman" panose="02020603050405020304" pitchFamily="18" charset="0"/>
              </a:rPr>
            </a:br>
            <a:r>
              <a:rPr lang="ru-RU" sz="3200" dirty="0" smtClean="0">
                <a:solidFill>
                  <a:schemeClr val="tx1"/>
                </a:solidFill>
                <a:latin typeface="Times New Roman" panose="02020603050405020304" pitchFamily="18" charset="0"/>
                <a:cs typeface="Times New Roman" panose="02020603050405020304" pitchFamily="18" charset="0"/>
              </a:rPr>
              <a:t/>
            </a:r>
            <a:br>
              <a:rPr lang="ru-RU" sz="3200" dirty="0" smtClean="0">
                <a:solidFill>
                  <a:schemeClr val="tx1"/>
                </a:solidFill>
                <a:latin typeface="Times New Roman" panose="02020603050405020304" pitchFamily="18" charset="0"/>
                <a:cs typeface="Times New Roman" panose="02020603050405020304" pitchFamily="18" charset="0"/>
              </a:rPr>
            </a:br>
            <a:endParaRPr lang="ru-RU" sz="1800" b="1" dirty="0">
              <a:solidFill>
                <a:schemeClr val="tx1"/>
              </a:solidFill>
              <a:effectLst/>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1556792"/>
            <a:ext cx="4024208" cy="3092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4427984" y="4869160"/>
            <a:ext cx="4572000" cy="646331"/>
          </a:xfrm>
          <a:prstGeom prst="rect">
            <a:avLst/>
          </a:prstGeom>
        </p:spPr>
        <p:txBody>
          <a:bodyPr>
            <a:spAutoFit/>
          </a:bodyPr>
          <a:lstStyle/>
          <a:p>
            <a:pPr algn="ctr"/>
            <a:r>
              <a:rPr lang="ru-RU" dirty="0" smtClean="0">
                <a:latin typeface="Times New Roman" pitchFamily="18" charset="0"/>
                <a:cs typeface="Times New Roman" pitchFamily="18" charset="0"/>
              </a:rPr>
              <a:t>          Слева </a:t>
            </a:r>
            <a:r>
              <a:rPr lang="ru-RU" dirty="0">
                <a:latin typeface="Times New Roman" pitchFamily="18" charset="0"/>
                <a:cs typeface="Times New Roman" pitchFamily="18" charset="0"/>
              </a:rPr>
              <a:t>направо:</a:t>
            </a:r>
            <a:br>
              <a:rPr lang="ru-RU" dirty="0">
                <a:latin typeface="Times New Roman" pitchFamily="18" charset="0"/>
                <a:cs typeface="Times New Roman" pitchFamily="18" charset="0"/>
              </a:rPr>
            </a:br>
            <a:r>
              <a:rPr lang="ru-RU" dirty="0">
                <a:latin typeface="Times New Roman" pitchFamily="18" charset="0"/>
                <a:cs typeface="Times New Roman" pitchFamily="18" charset="0"/>
              </a:rPr>
              <a:t>   </a:t>
            </a:r>
            <a:r>
              <a:rPr lang="ru-RU" dirty="0" smtClean="0">
                <a:latin typeface="Times New Roman" pitchFamily="18" charset="0"/>
                <a:cs typeface="Times New Roman" pitchFamily="18" charset="0"/>
              </a:rPr>
              <a:t>       Расул </a:t>
            </a:r>
            <a:r>
              <a:rPr lang="ru-RU" dirty="0">
                <a:latin typeface="Times New Roman" pitchFamily="18" charset="0"/>
                <a:cs typeface="Times New Roman" pitchFamily="18" charset="0"/>
              </a:rPr>
              <a:t>Гамзатов и Расул Магомедов</a:t>
            </a:r>
          </a:p>
        </p:txBody>
      </p:sp>
    </p:spTree>
    <p:extLst>
      <p:ext uri="{BB962C8B-B14F-4D97-AF65-F5344CB8AC3E}">
        <p14:creationId xmlns:p14="http://schemas.microsoft.com/office/powerpoint/2010/main" val="3872472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907489" y="1772816"/>
            <a:ext cx="7329021" cy="3672408"/>
          </a:xfrm>
        </p:spPr>
        <p:txBody>
          <a:bodyPr>
            <a:noAutofit/>
          </a:bodyPr>
          <a:lstStyle/>
          <a:p>
            <a:pPr marL="0" indent="0" algn="ctr">
              <a:buNone/>
            </a:pPr>
            <a:r>
              <a:rPr lang="ru-RU" dirty="0" smtClean="0">
                <a:latin typeface="Times New Roman" panose="02020603050405020304" pitchFamily="18" charset="0"/>
                <a:cs typeface="Times New Roman" panose="02020603050405020304" pitchFamily="18" charset="0"/>
              </a:rPr>
              <a:t>Расул Магомедович умер в 2006 году в возрасте 96 лет. 15 апреля 2010 года в    г. Махачкале к 100-летию на стене его дома открыли мемориальную доску. </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844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dirty="0"/>
          </a:p>
        </p:txBody>
      </p:sp>
      <p:pic>
        <p:nvPicPr>
          <p:cNvPr id="4098" name="Picture 2" descr="D:\2016   А\1504201007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4379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15616" y="188640"/>
            <a:ext cx="6192688" cy="1143000"/>
          </a:xfrm>
        </p:spPr>
        <p:txBody>
          <a:bodyPr/>
          <a:lstStyle/>
          <a:p>
            <a:r>
              <a:rPr lang="ru-RU" b="1" dirty="0" smtClean="0">
                <a:solidFill>
                  <a:schemeClr val="tx1"/>
                </a:solidFill>
                <a:effectLst/>
                <a:latin typeface="Times New Roman" panose="02020603050405020304" pitchFamily="18" charset="0"/>
                <a:cs typeface="Times New Roman" panose="02020603050405020304" pitchFamily="18" charset="0"/>
              </a:rPr>
              <a:t>Труженики тыла </a:t>
            </a:r>
            <a:endParaRPr lang="ru-RU" b="1" dirty="0">
              <a:solidFill>
                <a:schemeClr val="tx1"/>
              </a:solidFill>
              <a:effectLst/>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4283968" y="1340768"/>
            <a:ext cx="4608512" cy="5256584"/>
          </a:xfrm>
        </p:spPr>
        <p:txBody>
          <a:bodyPr>
            <a:normAutofit fontScale="77500" lnSpcReduction="20000"/>
          </a:bodyPr>
          <a:lstStyle/>
          <a:p>
            <a:pPr marL="0" indent="0">
              <a:buNone/>
            </a:pPr>
            <a:r>
              <a:rPr lang="ru-RU" dirty="0" smtClean="0">
                <a:latin typeface="Times New Roman" panose="02020603050405020304" pitchFamily="18" charset="0"/>
                <a:cs typeface="Times New Roman" panose="02020603050405020304" pitchFamily="18" charset="0"/>
              </a:rPr>
              <a:t>Далее я  хотела бы рассказать не о тех, кто сражался на поле боя за нашу Родину, а о тех, кто, не участвуя в сражениях, вносил свой вклад в победу над фашизмом. Мой рассказ пойдет о тружениках тыла – моих бабушке и дедушке.</a:t>
            </a:r>
          </a:p>
          <a:p>
            <a:pPr marL="0" indent="0">
              <a:buNone/>
            </a:pPr>
            <a:r>
              <a:rPr lang="ru-RU" dirty="0" smtClean="0">
                <a:latin typeface="Times New Roman" panose="02020603050405020304" pitchFamily="18" charset="0"/>
                <a:cs typeface="Times New Roman" panose="02020603050405020304" pitchFamily="18" charset="0"/>
              </a:rPr>
              <a:t>Моя бабушка, Абдуллаева </a:t>
            </a:r>
            <a:r>
              <a:rPr lang="ru-RU" dirty="0" err="1" smtClean="0">
                <a:latin typeface="Times New Roman" panose="02020603050405020304" pitchFamily="18" charset="0"/>
                <a:cs typeface="Times New Roman" panose="02020603050405020304" pitchFamily="18" charset="0"/>
              </a:rPr>
              <a:t>Габибат</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Абдуллаевна</a:t>
            </a:r>
            <a:r>
              <a:rPr lang="ru-RU" dirty="0" smtClean="0">
                <a:latin typeface="Times New Roman" panose="02020603050405020304" pitchFamily="18" charset="0"/>
                <a:cs typeface="Times New Roman" panose="02020603050405020304" pitchFamily="18" charset="0"/>
              </a:rPr>
              <a:t>, родилась 19 марта 1927 года в селе </a:t>
            </a:r>
            <a:r>
              <a:rPr lang="ru-RU" dirty="0" err="1" smtClean="0">
                <a:latin typeface="Times New Roman" panose="02020603050405020304" pitchFamily="18" charset="0"/>
                <a:cs typeface="Times New Roman" panose="02020603050405020304" pitchFamily="18" charset="0"/>
              </a:rPr>
              <a:t>Гапшима</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Акушинского</a:t>
            </a:r>
            <a:r>
              <a:rPr lang="ru-RU" dirty="0" smtClean="0">
                <a:latin typeface="Times New Roman" panose="02020603050405020304" pitchFamily="18" charset="0"/>
                <a:cs typeface="Times New Roman" panose="02020603050405020304" pitchFamily="18" charset="0"/>
              </a:rPr>
              <a:t> района Республики Дагестан. Мой дедушка, Исмаилов </a:t>
            </a:r>
            <a:r>
              <a:rPr lang="ru-RU" dirty="0" err="1" smtClean="0">
                <a:latin typeface="Times New Roman" panose="02020603050405020304" pitchFamily="18" charset="0"/>
                <a:cs typeface="Times New Roman" panose="02020603050405020304" pitchFamily="18" charset="0"/>
              </a:rPr>
              <a:t>Нариман</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Исмаилович</a:t>
            </a:r>
            <a:r>
              <a:rPr lang="ru-RU" dirty="0" smtClean="0">
                <a:latin typeface="Times New Roman" panose="02020603050405020304" pitchFamily="18" charset="0"/>
                <a:cs typeface="Times New Roman" panose="02020603050405020304" pitchFamily="18" charset="0"/>
              </a:rPr>
              <a:t>, родился там же 22 января 1929 года.</a:t>
            </a:r>
          </a:p>
          <a:p>
            <a:endParaRPr lang="ru-RU"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556792"/>
            <a:ext cx="2590800" cy="340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4768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3347864" y="188640"/>
            <a:ext cx="5584664" cy="1143000"/>
          </a:xfrm>
        </p:spPr>
        <p:txBody>
          <a:bodyPr/>
          <a:lstStyle/>
          <a:p>
            <a:r>
              <a:rPr lang="ru-RU" b="1" dirty="0">
                <a:solidFill>
                  <a:schemeClr val="tx1"/>
                </a:solidFill>
                <a:effectLst/>
                <a:latin typeface="Times New Roman" panose="02020603050405020304" pitchFamily="18" charset="0"/>
                <a:cs typeface="Times New Roman" panose="02020603050405020304" pitchFamily="18" charset="0"/>
              </a:rPr>
              <a:t>Труженики тыла </a:t>
            </a:r>
          </a:p>
        </p:txBody>
      </p:sp>
      <p:sp>
        <p:nvSpPr>
          <p:cNvPr id="3" name="Объект 2"/>
          <p:cNvSpPr>
            <a:spLocks noGrp="1"/>
          </p:cNvSpPr>
          <p:nvPr>
            <p:ph idx="1"/>
          </p:nvPr>
        </p:nvSpPr>
        <p:spPr>
          <a:xfrm>
            <a:off x="3059832" y="1268760"/>
            <a:ext cx="5657832" cy="5149552"/>
          </a:xfrm>
        </p:spPr>
        <p:txBody>
          <a:bodyPr>
            <a:noAutofit/>
          </a:bodyPr>
          <a:lstStyle/>
          <a:p>
            <a:pPr marL="82296" indent="0">
              <a:buNone/>
            </a:pPr>
            <a:r>
              <a:rPr lang="ru-RU" sz="1800" dirty="0">
                <a:latin typeface="Times New Roman" panose="02020603050405020304" pitchFamily="18" charset="0"/>
                <a:cs typeface="Times New Roman" panose="02020603050405020304" pitchFamily="18" charset="0"/>
              </a:rPr>
              <a:t>Когда началась Великая Отечественная война, мой прадедушка с другими односельчанами ушел на фронт. Бабушке было тогда 14 лет. В семье она была старшей среди восьмерых детей. Она работала в колхозе, сеяла пшеницу, картофель, пасла коров. </a:t>
            </a:r>
          </a:p>
          <a:p>
            <a:pPr marL="82296" indent="0">
              <a:buNone/>
            </a:pPr>
            <a:r>
              <a:rPr lang="ru-RU" sz="1800" dirty="0">
                <a:latin typeface="Times New Roman" panose="02020603050405020304" pitchFamily="18" charset="0"/>
                <a:cs typeface="Times New Roman" panose="02020603050405020304" pitchFamily="18" charset="0"/>
              </a:rPr>
              <a:t>В те суровые годы в тылу была своя война - не зная ни покоя, ни сна, они работали, чтобы обеспечить фронт, сохранить семьи. </a:t>
            </a:r>
          </a:p>
          <a:p>
            <a:pPr marL="82296" indent="0">
              <a:buNone/>
            </a:pPr>
            <a:r>
              <a:rPr lang="ru-RU" sz="1800" dirty="0">
                <a:latin typeface="Times New Roman" panose="02020603050405020304" pitchFamily="18" charset="0"/>
                <a:cs typeface="Times New Roman" panose="02020603050405020304" pitchFamily="18" charset="0"/>
              </a:rPr>
              <a:t>Бабушка рассказывала, что первый военный год был очень трудным:  затяжная холодная весна, дождливое лето и раннее наступление зимы. Урожай в селе собирали по зернышку, берегли каждый колосок, отправляя на фронт, о себе даже не думали, ведь главное - помочь бойцам. Потом бабушку назначили бригадиром, работы стало еще больше.</a:t>
            </a:r>
          </a:p>
          <a:p>
            <a:pPr marL="82296" indent="0">
              <a:buNone/>
            </a:pPr>
            <a:r>
              <a:rPr lang="ru-RU" sz="1800" dirty="0">
                <a:latin typeface="Times New Roman" panose="02020603050405020304" pitchFamily="18" charset="0"/>
                <a:cs typeface="Times New Roman" panose="02020603050405020304" pitchFamily="18" charset="0"/>
              </a:rPr>
              <a:t>Когда враг был на подступах к Кавказу, моя бабушка участвовала в строительстве оборонительных сооружений, копала окопы, траншеи. </a:t>
            </a:r>
          </a:p>
          <a:p>
            <a:endParaRPr lang="ru-RU" sz="1400" dirty="0"/>
          </a:p>
        </p:txBody>
      </p:sp>
    </p:spTree>
    <p:extLst>
      <p:ext uri="{BB962C8B-B14F-4D97-AF65-F5344CB8AC3E}">
        <p14:creationId xmlns:p14="http://schemas.microsoft.com/office/powerpoint/2010/main" val="389573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7584" y="116632"/>
            <a:ext cx="7498080" cy="1143000"/>
          </a:xfrm>
        </p:spPr>
        <p:txBody>
          <a:bodyPr/>
          <a:lstStyle/>
          <a:p>
            <a:pPr algn="ctr"/>
            <a:r>
              <a:rPr lang="ru-RU" b="1" dirty="0">
                <a:solidFill>
                  <a:schemeClr val="tx1"/>
                </a:solidFill>
                <a:effectLst/>
                <a:latin typeface="Times New Roman" panose="02020603050405020304" pitchFamily="18" charset="0"/>
                <a:cs typeface="Times New Roman" panose="02020603050405020304" pitchFamily="18" charset="0"/>
              </a:rPr>
              <a:t>Труженики</a:t>
            </a:r>
            <a:r>
              <a:rPr lang="ru-RU" b="1" dirty="0">
                <a:solidFill>
                  <a:schemeClr val="tx1"/>
                </a:solidFill>
                <a:latin typeface="Times New Roman" panose="02020603050405020304" pitchFamily="18" charset="0"/>
                <a:cs typeface="Times New Roman" panose="02020603050405020304" pitchFamily="18" charset="0"/>
              </a:rPr>
              <a:t> тыла </a:t>
            </a:r>
          </a:p>
        </p:txBody>
      </p:sp>
      <p:sp>
        <p:nvSpPr>
          <p:cNvPr id="3" name="Объект 2"/>
          <p:cNvSpPr>
            <a:spLocks noGrp="1"/>
          </p:cNvSpPr>
          <p:nvPr>
            <p:ph idx="1"/>
          </p:nvPr>
        </p:nvSpPr>
        <p:spPr>
          <a:xfrm>
            <a:off x="1115616" y="1052736"/>
            <a:ext cx="7128792" cy="4800600"/>
          </a:xfrm>
        </p:spPr>
        <p:txBody>
          <a:bodyPr>
            <a:normAutofit/>
          </a:bodyPr>
          <a:lstStyle/>
          <a:p>
            <a:pPr marL="82296" indent="0">
              <a:buNone/>
            </a:pPr>
            <a:r>
              <a:rPr lang="ru-RU" sz="2000" dirty="0">
                <a:latin typeface="Times New Roman" panose="02020603050405020304" pitchFamily="18" charset="0"/>
                <a:cs typeface="Times New Roman" panose="02020603050405020304" pitchFamily="18" charset="0"/>
              </a:rPr>
              <a:t>После войны она долгие годы еще работала в колхозе. Родила одиннадцать детей. </a:t>
            </a:r>
          </a:p>
          <a:p>
            <a:pPr marL="82296" indent="0">
              <a:buNone/>
            </a:pPr>
            <a:r>
              <a:rPr lang="ru-RU" sz="2000" dirty="0" smtClean="0">
                <a:latin typeface="Times New Roman" panose="02020603050405020304" pitchFamily="18" charset="0"/>
                <a:cs typeface="Times New Roman" panose="02020603050405020304" pitchFamily="18" charset="0"/>
              </a:rPr>
              <a:t>Бабушка </a:t>
            </a:r>
            <a:r>
              <a:rPr lang="ru-RU" sz="2000" dirty="0">
                <a:latin typeface="Times New Roman" panose="02020603050405020304" pitchFamily="18" charset="0"/>
                <a:cs typeface="Times New Roman" panose="02020603050405020304" pitchFamily="18" charset="0"/>
              </a:rPr>
              <a:t>получила медаль «За трудовую доблесть» и медали «За материнскую доблесть». Является матерью-героиней. </a:t>
            </a:r>
          </a:p>
          <a:p>
            <a:pPr marL="82296" indent="0">
              <a:buNone/>
            </a:pPr>
            <a:r>
              <a:rPr lang="ru-RU" sz="2000" dirty="0">
                <a:latin typeface="Times New Roman" panose="02020603050405020304" pitchFamily="18" charset="0"/>
                <a:cs typeface="Times New Roman" panose="02020603050405020304" pitchFamily="18" charset="0"/>
              </a:rPr>
              <a:t>Она отметила свое 88-летие, в тот день ее наградили медалью «70 лет Победы в Великой Отечественной войне».</a:t>
            </a:r>
          </a:p>
          <a:p>
            <a:endParaRPr lang="ru-RU" sz="3600"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3219084"/>
            <a:ext cx="2736304" cy="3316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072" y="3289391"/>
            <a:ext cx="2880320" cy="3246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9491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0482"/>
                                        </p:tgtEl>
                                        <p:attrNameLst>
                                          <p:attrName>style.visibility</p:attrName>
                                        </p:attrNameLst>
                                      </p:cBhvr>
                                      <p:to>
                                        <p:strVal val="visible"/>
                                      </p:to>
                                    </p:set>
                                    <p:animEffect transition="in" filter="fade">
                                      <p:cBhvr>
                                        <p:cTn id="28" dur="1000"/>
                                        <p:tgtEl>
                                          <p:spTgt spid="20482"/>
                                        </p:tgtEl>
                                      </p:cBhvr>
                                    </p:animEffect>
                                    <p:anim calcmode="lin" valueType="num">
                                      <p:cBhvr>
                                        <p:cTn id="29" dur="1000" fill="hold"/>
                                        <p:tgtEl>
                                          <p:spTgt spid="20482"/>
                                        </p:tgtEl>
                                        <p:attrNameLst>
                                          <p:attrName>ppt_x</p:attrName>
                                        </p:attrNameLst>
                                      </p:cBhvr>
                                      <p:tavLst>
                                        <p:tav tm="0">
                                          <p:val>
                                            <p:strVal val="#ppt_x"/>
                                          </p:val>
                                        </p:tav>
                                        <p:tav tm="100000">
                                          <p:val>
                                            <p:strVal val="#ppt_x"/>
                                          </p:val>
                                        </p:tav>
                                      </p:tavLst>
                                    </p:anim>
                                    <p:anim calcmode="lin" valueType="num">
                                      <p:cBhvr>
                                        <p:cTn id="30" dur="1000" fill="hold"/>
                                        <p:tgtEl>
                                          <p:spTgt spid="2048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72887" y="0"/>
            <a:ext cx="7498080" cy="1143000"/>
          </a:xfrm>
        </p:spPr>
        <p:txBody>
          <a:bodyPr/>
          <a:lstStyle/>
          <a:p>
            <a:pPr algn="ctr"/>
            <a:r>
              <a:rPr lang="ru-RU" b="1" dirty="0">
                <a:solidFill>
                  <a:schemeClr val="tx1"/>
                </a:solidFill>
                <a:effectLst/>
                <a:latin typeface="Times New Roman" panose="02020603050405020304" pitchFamily="18" charset="0"/>
                <a:cs typeface="Times New Roman" panose="02020603050405020304" pitchFamily="18" charset="0"/>
              </a:rPr>
              <a:t>Труженики тыла </a:t>
            </a:r>
          </a:p>
        </p:txBody>
      </p:sp>
      <p:sp>
        <p:nvSpPr>
          <p:cNvPr id="3" name="Объект 2"/>
          <p:cNvSpPr>
            <a:spLocks noGrp="1"/>
          </p:cNvSpPr>
          <p:nvPr>
            <p:ph idx="1"/>
          </p:nvPr>
        </p:nvSpPr>
        <p:spPr>
          <a:xfrm>
            <a:off x="323528" y="1124744"/>
            <a:ext cx="5264469" cy="4800600"/>
          </a:xfrm>
        </p:spPr>
        <p:txBody>
          <a:bodyPr>
            <a:normAutofit/>
          </a:bodyPr>
          <a:lstStyle/>
          <a:p>
            <a:pPr marL="82296" indent="0" algn="ctr">
              <a:buNone/>
            </a:pPr>
            <a:r>
              <a:rPr lang="ru-RU" sz="2000" dirty="0">
                <a:latin typeface="Times New Roman" panose="02020603050405020304" pitchFamily="18" charset="0"/>
                <a:cs typeface="Times New Roman" panose="02020603050405020304" pitchFamily="18" charset="0"/>
              </a:rPr>
              <a:t>Дедушка также был ветераном Великой Отечественной войны. Но, к сожалению, он не дожил до 70-летия Победы (</a:t>
            </a:r>
            <a:r>
              <a:rPr lang="ru-RU" sz="2000" dirty="0" smtClean="0">
                <a:latin typeface="Times New Roman" panose="02020603050405020304" pitchFamily="18" charset="0"/>
                <a:cs typeface="Times New Roman" panose="02020603050405020304" pitchFamily="18" charset="0"/>
              </a:rPr>
              <a:t>умер в 2012 году в возрасте 83 лет). </a:t>
            </a:r>
          </a:p>
          <a:p>
            <a:pPr marL="82296" indent="0" algn="ctr">
              <a:buNone/>
            </a:pPr>
            <a:r>
              <a:rPr lang="ru-RU" sz="2000" dirty="0" smtClean="0">
                <a:latin typeface="Times New Roman" panose="02020603050405020304" pitchFamily="18" charset="0"/>
                <a:cs typeface="Times New Roman" panose="02020603050405020304" pitchFamily="18" charset="0"/>
              </a:rPr>
              <a:t>Будучи юношей он копал окопы и оборонительные сооружения, работал в колхозе.</a:t>
            </a:r>
            <a:endParaRPr lang="ru-RU" sz="2000" dirty="0">
              <a:latin typeface="Times New Roman" panose="02020603050405020304" pitchFamily="18" charset="0"/>
              <a:cs typeface="Times New Roman" panose="02020603050405020304" pitchFamily="18" charset="0"/>
            </a:endParaRPr>
          </a:p>
          <a:p>
            <a:pPr marL="82296" indent="0" algn="ctr">
              <a:buNone/>
            </a:pPr>
            <a:r>
              <a:rPr lang="ru-RU" sz="2000" dirty="0">
                <a:latin typeface="Times New Roman" panose="02020603050405020304" pitchFamily="18" charset="0"/>
                <a:cs typeface="Times New Roman" panose="02020603050405020304" pitchFamily="18" charset="0"/>
              </a:rPr>
              <a:t>После войны </a:t>
            </a:r>
            <a:r>
              <a:rPr lang="ru-RU" sz="2000" dirty="0" smtClean="0">
                <a:latin typeface="Times New Roman" panose="02020603050405020304" pitchFamily="18" charset="0"/>
                <a:cs typeface="Times New Roman" panose="02020603050405020304" pitchFamily="18" charset="0"/>
              </a:rPr>
              <a:t>окончил педагогическое училище, преподавал в школе, затем в педагогическом университете. Также был директором школы, преподавателем начальной военной подготовки. Всю </a:t>
            </a:r>
            <a:r>
              <a:rPr lang="ru-RU" sz="2000" dirty="0">
                <a:latin typeface="Times New Roman" panose="02020603050405020304" pitchFamily="18" charset="0"/>
                <a:cs typeface="Times New Roman" panose="02020603050405020304" pitchFamily="18" charset="0"/>
              </a:rPr>
              <a:t>свою жизнь </a:t>
            </a:r>
            <a:r>
              <a:rPr lang="ru-RU" sz="2000" dirty="0" smtClean="0">
                <a:latin typeface="Times New Roman" panose="02020603050405020304" pitchFamily="18" charset="0"/>
                <a:cs typeface="Times New Roman" panose="02020603050405020304" pitchFamily="18" charset="0"/>
              </a:rPr>
              <a:t>учил </a:t>
            </a:r>
            <a:r>
              <a:rPr lang="ru-RU" sz="2000" dirty="0">
                <a:latin typeface="Times New Roman" panose="02020603050405020304" pitchFamily="18" charset="0"/>
                <a:cs typeface="Times New Roman" panose="02020603050405020304" pitchFamily="18" charset="0"/>
              </a:rPr>
              <a:t>детей знаниям и добру. </a:t>
            </a:r>
          </a:p>
          <a:p>
            <a:endParaRPr lang="ru-RU" sz="2000" dirty="0">
              <a:latin typeface="Times New Roman" panose="02020603050405020304" pitchFamily="18" charset="0"/>
              <a:cs typeface="Times New Roman" panose="02020603050405020304" pitchFamily="18" charset="0"/>
            </a:endParaRPr>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2120" y="1700808"/>
            <a:ext cx="3311105" cy="356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1271456" y="5445224"/>
            <a:ext cx="6900943" cy="1200329"/>
          </a:xfrm>
          <a:prstGeom prst="rect">
            <a:avLst/>
          </a:prstGeom>
        </p:spPr>
        <p:txBody>
          <a:bodyPr wrap="square">
            <a:spAutoFit/>
          </a:bodyPr>
          <a:lstStyle/>
          <a:p>
            <a:r>
              <a:rPr lang="ru-RU" sz="2400" dirty="0">
                <a:latin typeface="Times New Roman" panose="02020603050405020304" pitchFamily="18" charset="0"/>
                <a:cs typeface="Times New Roman" panose="02020603050405020304" pitchFamily="18" charset="0"/>
              </a:rPr>
              <a:t>Я горжусь своими дедушкой и бабушкой, ведь они сделали все, что смогли, для победы в тылу и для Великой Победы в Отечественной войне!</a:t>
            </a:r>
          </a:p>
        </p:txBody>
      </p:sp>
    </p:spTree>
    <p:extLst>
      <p:ext uri="{BB962C8B-B14F-4D97-AF65-F5344CB8AC3E}">
        <p14:creationId xmlns:p14="http://schemas.microsoft.com/office/powerpoint/2010/main" val="387741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ppt_x"/>
                                          </p:val>
                                        </p:tav>
                                        <p:tav tm="100000">
                                          <p:val>
                                            <p:strVal val="#ppt_x"/>
                                          </p:val>
                                        </p:tav>
                                      </p:tavLst>
                                    </p:anim>
                                    <p:anim calcmode="lin" valueType="num">
                                      <p:cBhvr additive="base">
                                        <p:cTn id="2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539552" y="2060848"/>
            <a:ext cx="7498080" cy="1143000"/>
          </a:xfrm>
        </p:spPr>
        <p:txBody>
          <a:bodyPr>
            <a:normAutofit/>
          </a:bodyPr>
          <a:lstStyle/>
          <a:p>
            <a:endParaRPr lang="ru-RU" b="1" dirty="0">
              <a:solidFill>
                <a:schemeClr val="tx1"/>
              </a:solidFill>
              <a:effectLst/>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84406" y="3393078"/>
            <a:ext cx="8316416" cy="4008512"/>
          </a:xfrm>
        </p:spPr>
        <p:txBody>
          <a:bodyPr/>
          <a:lstStyle/>
          <a:p>
            <a:pPr marL="82296" indent="0">
              <a:buNone/>
            </a:pPr>
            <a:r>
              <a:rPr lang="ru-RU" dirty="0"/>
              <a:t/>
            </a:r>
            <a:br>
              <a:rPr lang="ru-RU" dirty="0"/>
            </a:br>
            <a:r>
              <a:rPr lang="ru-RU" b="1" dirty="0">
                <a:latin typeface="Times New Roman" panose="02020603050405020304" pitchFamily="18" charset="0"/>
                <a:cs typeface="Times New Roman" panose="02020603050405020304" pitchFamily="18" charset="0"/>
              </a:rPr>
              <a:t>Мой отец </a:t>
            </a:r>
            <a:r>
              <a:rPr lang="ru-RU" b="1" dirty="0" smtClean="0">
                <a:latin typeface="Times New Roman" panose="02020603050405020304" pitchFamily="18" charset="0"/>
                <a:cs typeface="Times New Roman" panose="02020603050405020304" pitchFamily="18" charset="0"/>
              </a:rPr>
              <a:t>Исмаилов </a:t>
            </a:r>
          </a:p>
          <a:p>
            <a:pPr marL="82296" indent="0">
              <a:buNone/>
            </a:pPr>
            <a:r>
              <a:rPr lang="ru-RU" b="1" dirty="0" smtClean="0">
                <a:latin typeface="Times New Roman" panose="02020603050405020304" pitchFamily="18" charset="0"/>
                <a:cs typeface="Times New Roman" panose="02020603050405020304" pitchFamily="18" charset="0"/>
              </a:rPr>
              <a:t>Магомед </a:t>
            </a:r>
            <a:r>
              <a:rPr lang="ru-RU" b="1" dirty="0" err="1" smtClean="0">
                <a:latin typeface="Times New Roman" panose="02020603050405020304" pitchFamily="18" charset="0"/>
                <a:cs typeface="Times New Roman" panose="02020603050405020304" pitchFamily="18" charset="0"/>
              </a:rPr>
              <a:t>Нариманович</a:t>
            </a:r>
            <a:r>
              <a:rPr lang="ru-RU" b="1" dirty="0" smtClean="0">
                <a:latin typeface="Times New Roman" panose="02020603050405020304" pitchFamily="18" charset="0"/>
                <a:cs typeface="Times New Roman" panose="02020603050405020304" pitchFamily="18" charset="0"/>
              </a:rPr>
              <a:t> </a:t>
            </a:r>
          </a:p>
          <a:p>
            <a:pPr marL="82296" indent="0">
              <a:buNone/>
            </a:pPr>
            <a:r>
              <a:rPr lang="ru-RU" b="1" dirty="0" smtClean="0">
                <a:latin typeface="Times New Roman" panose="02020603050405020304" pitchFamily="18" charset="0"/>
                <a:cs typeface="Times New Roman" panose="02020603050405020304" pitchFamily="18" charset="0"/>
              </a:rPr>
              <a:t>и я на Параде 9 мая 2015 года,</a:t>
            </a:r>
          </a:p>
          <a:p>
            <a:pPr marL="82296" indent="0">
              <a:buNone/>
            </a:pPr>
            <a:r>
              <a:rPr lang="ru-RU" b="1" dirty="0" smtClean="0">
                <a:latin typeface="Times New Roman" panose="02020603050405020304" pitchFamily="18" charset="0"/>
                <a:cs typeface="Times New Roman" panose="02020603050405020304" pitchFamily="18" charset="0"/>
              </a:rPr>
              <a:t>Москва, Красная площадь</a:t>
            </a:r>
            <a:endParaRPr lang="ru-RU"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59018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4155298" y="4509120"/>
            <a:ext cx="4968552" cy="1143000"/>
          </a:xfrm>
        </p:spPr>
        <p:txBody>
          <a:bodyPr>
            <a:noAutofit/>
          </a:bodyPr>
          <a:lstStyle/>
          <a:p>
            <a:r>
              <a:rPr lang="ru-RU" sz="2400" dirty="0" smtClean="0">
                <a:solidFill>
                  <a:schemeClr val="tx1"/>
                </a:solidFill>
                <a:latin typeface="Times New Roman" panose="02020603050405020304" pitchFamily="18" charset="0"/>
                <a:cs typeface="Times New Roman" panose="02020603050405020304" pitchFamily="18" charset="0"/>
              </a:rPr>
              <a:t>Слева </a:t>
            </a:r>
            <a:r>
              <a:rPr lang="ru-RU" sz="2400" dirty="0">
                <a:latin typeface="Times New Roman" panose="02020603050405020304" pitchFamily="18" charset="0"/>
                <a:cs typeface="Times New Roman" panose="02020603050405020304" pitchFamily="18" charset="0"/>
              </a:rPr>
              <a:t>второй – </a:t>
            </a:r>
            <a:r>
              <a:rPr lang="ru-RU" sz="2400" dirty="0" smtClean="0">
                <a:solidFill>
                  <a:schemeClr val="tx1"/>
                </a:solidFill>
                <a:latin typeface="Times New Roman" panose="02020603050405020304" pitchFamily="18" charset="0"/>
                <a:cs typeface="Times New Roman" panose="02020603050405020304" pitchFamily="18" charset="0"/>
              </a:rPr>
              <a:t>мой старший брат Исмаилов </a:t>
            </a:r>
            <a:r>
              <a:rPr lang="ru-RU" sz="2400" dirty="0" err="1" smtClean="0">
                <a:solidFill>
                  <a:schemeClr val="tx1"/>
                </a:solidFill>
                <a:latin typeface="Times New Roman" panose="02020603050405020304" pitchFamily="18" charset="0"/>
                <a:cs typeface="Times New Roman" panose="02020603050405020304" pitchFamily="18" charset="0"/>
              </a:rPr>
              <a:t>Нариман</a:t>
            </a:r>
            <a:r>
              <a:rPr lang="ru-RU" sz="2400" dirty="0" smtClean="0">
                <a:solidFill>
                  <a:schemeClr val="tx1"/>
                </a:solidFill>
                <a:latin typeface="Times New Roman" panose="02020603050405020304" pitchFamily="18" charset="0"/>
                <a:cs typeface="Times New Roman" panose="02020603050405020304" pitchFamily="18" charset="0"/>
              </a:rPr>
              <a:t> Магомедович, а первый справа – мой отец</a:t>
            </a:r>
            <a:endParaRPr lang="ru-RU" sz="2400" dirty="0">
              <a:solidFill>
                <a:schemeClr val="tx1"/>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0" y="767879"/>
            <a:ext cx="4392487" cy="5328592"/>
          </a:xfrm>
        </p:spPr>
        <p:txBody>
          <a:bodyPr>
            <a:normAutofit fontScale="85000" lnSpcReduction="10000"/>
          </a:bodyPr>
          <a:lstStyle/>
          <a:p>
            <a:pPr marL="82296" indent="0">
              <a:buNone/>
            </a:pPr>
            <a:r>
              <a:rPr lang="ru-RU" dirty="0" smtClean="0">
                <a:latin typeface="Times New Roman" panose="02020603050405020304" pitchFamily="18" charset="0"/>
                <a:cs typeface="Times New Roman" panose="02020603050405020304" pitchFamily="18" charset="0"/>
              </a:rPr>
              <a:t>Отец родился 29 мая 1959 года в селении </a:t>
            </a:r>
            <a:r>
              <a:rPr lang="ru-RU" dirty="0" err="1" smtClean="0">
                <a:latin typeface="Times New Roman" panose="02020603050405020304" pitchFamily="18" charset="0"/>
                <a:cs typeface="Times New Roman" panose="02020603050405020304" pitchFamily="18" charset="0"/>
              </a:rPr>
              <a:t>Танты</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Акушинского</a:t>
            </a:r>
            <a:r>
              <a:rPr lang="ru-RU" dirty="0" smtClean="0">
                <a:latin typeface="Times New Roman" panose="02020603050405020304" pitchFamily="18" charset="0"/>
                <a:cs typeface="Times New Roman" panose="02020603050405020304" pitchFamily="18" charset="0"/>
              </a:rPr>
              <a:t> района Дагестанской АССР. В 1977 году окончил среднюю школу. В 1982 году окончил Львовское </a:t>
            </a:r>
            <a:r>
              <a:rPr lang="ru-RU" dirty="0">
                <a:latin typeface="Times New Roman" panose="02020603050405020304" pitchFamily="18" charset="0"/>
                <a:cs typeface="Times New Roman" panose="02020603050405020304" pitchFamily="18" charset="0"/>
              </a:rPr>
              <a:t>в</a:t>
            </a:r>
            <a:r>
              <a:rPr lang="ru-RU" dirty="0" smtClean="0">
                <a:latin typeface="Times New Roman" panose="02020603050405020304" pitchFamily="18" charset="0"/>
                <a:cs typeface="Times New Roman" panose="02020603050405020304" pitchFamily="18" charset="0"/>
              </a:rPr>
              <a:t>ысшее </a:t>
            </a:r>
            <a:r>
              <a:rPr lang="ru-RU" dirty="0">
                <a:latin typeface="Times New Roman" panose="02020603050405020304" pitchFamily="18" charset="0"/>
                <a:cs typeface="Times New Roman" panose="02020603050405020304" pitchFamily="18" charset="0"/>
              </a:rPr>
              <a:t>в</a:t>
            </a:r>
            <a:r>
              <a:rPr lang="ru-RU" dirty="0" smtClean="0">
                <a:latin typeface="Times New Roman" panose="02020603050405020304" pitchFamily="18" charset="0"/>
                <a:cs typeface="Times New Roman" panose="02020603050405020304" pitchFamily="18" charset="0"/>
              </a:rPr>
              <a:t>оенно-политическое  училище с отличием. С1982 по 1984 года служил в Ашхабаде (Туркмения). С 1984 по 1986 года участвовал в боевых действиях в Афганистане.</a:t>
            </a:r>
            <a:endParaRPr lang="ru-RU" dirty="0">
              <a:latin typeface="Times New Roman" panose="02020603050405020304" pitchFamily="18" charset="0"/>
              <a:cs typeface="Times New Roman" panose="02020603050405020304" pitchFamily="18" charset="0"/>
            </a:endParaRPr>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5976" y="980728"/>
            <a:ext cx="4608512" cy="3107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6122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822960" y="980728"/>
            <a:ext cx="7498080" cy="1143000"/>
          </a:xfrm>
        </p:spPr>
        <p:txBody>
          <a:bodyPr/>
          <a:lstStyle/>
          <a:p>
            <a:pPr algn="ctr"/>
            <a:r>
              <a:rPr lang="ru-RU" b="1" dirty="0" smtClean="0">
                <a:solidFill>
                  <a:schemeClr val="tx1"/>
                </a:solidFill>
                <a:effectLst/>
                <a:latin typeface="Times New Roman" panose="02020603050405020304" pitchFamily="18" charset="0"/>
                <a:cs typeface="Times New Roman" panose="02020603050405020304" pitchFamily="18" charset="0"/>
              </a:rPr>
              <a:t>Афганистан 1984-1986 года </a:t>
            </a:r>
            <a:endParaRPr lang="ru-RU" b="1" dirty="0">
              <a:solidFill>
                <a:schemeClr val="tx1"/>
              </a:solidFill>
              <a:effectLst/>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318904" y="2420888"/>
            <a:ext cx="8506192" cy="3408063"/>
          </a:xfrm>
        </p:spPr>
        <p:txBody>
          <a:bodyPr>
            <a:normAutofit/>
          </a:bodyPr>
          <a:lstStyle/>
          <a:p>
            <a:pPr marL="82296" indent="0" algn="ctr">
              <a:buNone/>
            </a:pPr>
            <a:r>
              <a:rPr lang="ru-RU" sz="4000" dirty="0" smtClean="0">
                <a:latin typeface="Times New Roman" panose="02020603050405020304" pitchFamily="18" charset="0"/>
                <a:cs typeface="Times New Roman" panose="02020603050405020304" pitchFamily="18" charset="0"/>
              </a:rPr>
              <a:t>За мужество и героизм, проявленные при выполнении интернационального долга в Афганистане был награжден орденом «Красная Звезда» и многими медалями.</a:t>
            </a:r>
            <a:endParaRPr lang="ru-RU"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1778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
        <p:nvSpPr>
          <p:cNvPr id="2" name="Заголовок 1"/>
          <p:cNvSpPr>
            <a:spLocks noGrp="1"/>
          </p:cNvSpPr>
          <p:nvPr>
            <p:ph type="title"/>
          </p:nvPr>
        </p:nvSpPr>
        <p:spPr>
          <a:xfrm>
            <a:off x="539552" y="1412776"/>
            <a:ext cx="8229600" cy="4608512"/>
          </a:xfrm>
        </p:spPr>
        <p:txBody>
          <a:bodyPr>
            <a:noAutofit/>
          </a:bodyPr>
          <a:lstStyle/>
          <a:p>
            <a:pPr algn="l"/>
            <a:r>
              <a:rPr lang="ru-RU" sz="2800" dirty="0" smtClean="0">
                <a:latin typeface="Times New Roman" panose="02020603050405020304" pitchFamily="18" charset="0"/>
                <a:cs typeface="Times New Roman" panose="02020603050405020304" pitchFamily="18" charset="0"/>
              </a:rPr>
              <a:t>Меня зовут </a:t>
            </a:r>
            <a:r>
              <a:rPr lang="ru-RU" sz="2800" dirty="0" err="1" smtClean="0">
                <a:latin typeface="Times New Roman" panose="02020603050405020304" pitchFamily="18" charset="0"/>
                <a:cs typeface="Times New Roman" panose="02020603050405020304" pitchFamily="18" charset="0"/>
              </a:rPr>
              <a:t>Исмаилова</a:t>
            </a:r>
            <a:r>
              <a:rPr lang="ru-RU" sz="2800" dirty="0" smtClean="0">
                <a:latin typeface="Times New Roman" panose="02020603050405020304" pitchFamily="18" charset="0"/>
                <a:cs typeface="Times New Roman" panose="02020603050405020304" pitchFamily="18" charset="0"/>
              </a:rPr>
              <a:t> Амина Магомедовна. Я живу в Москве, в одном из красивейших районов              города – </a:t>
            </a:r>
            <a:r>
              <a:rPr lang="ru-RU" sz="2800" dirty="0" err="1" smtClean="0">
                <a:latin typeface="Times New Roman" panose="02020603050405020304" pitchFamily="18" charset="0"/>
                <a:cs typeface="Times New Roman" panose="02020603050405020304" pitchFamily="18" charset="0"/>
              </a:rPr>
              <a:t>Братеево</a:t>
            </a:r>
            <a:r>
              <a:rPr lang="ru-RU" sz="2800" dirty="0" smtClean="0">
                <a:latin typeface="Times New Roman" panose="02020603050405020304" pitchFamily="18" charset="0"/>
                <a:cs typeface="Times New Roman" panose="02020603050405020304" pitchFamily="18" charset="0"/>
              </a:rPr>
              <a:t>. </a:t>
            </a:r>
            <a:br>
              <a:rPr lang="ru-RU" sz="2800" dirty="0" smtClean="0">
                <a:latin typeface="Times New Roman" panose="02020603050405020304" pitchFamily="18" charset="0"/>
                <a:cs typeface="Times New Roman" panose="02020603050405020304" pitchFamily="18" charset="0"/>
              </a:rPr>
            </a:br>
            <a:r>
              <a:rPr lang="ru-RU" sz="2800" dirty="0" smtClean="0">
                <a:latin typeface="Times New Roman" panose="02020603050405020304" pitchFamily="18" charset="0"/>
                <a:cs typeface="Times New Roman" panose="02020603050405020304" pitchFamily="18" charset="0"/>
              </a:rPr>
              <a:t>Через год я окончу школу и буду стараться поступить в медицинский институт. Выбор мой осознан, продуман, так как моя мама, </a:t>
            </a:r>
            <a:r>
              <a:rPr lang="ru-RU" sz="2800" dirty="0" err="1" smtClean="0">
                <a:latin typeface="Times New Roman" panose="02020603050405020304" pitchFamily="18" charset="0"/>
                <a:cs typeface="Times New Roman" panose="02020603050405020304" pitchFamily="18" charset="0"/>
              </a:rPr>
              <a:t>Исмаилова</a:t>
            </a:r>
            <a:r>
              <a:rPr lang="ru-RU" sz="2800" dirty="0" smtClean="0">
                <a:latin typeface="Times New Roman" panose="02020603050405020304" pitchFamily="18" charset="0"/>
                <a:cs typeface="Times New Roman" panose="02020603050405020304" pitchFamily="18" charset="0"/>
              </a:rPr>
              <a:t> Джамиля Магомедовна, была причастна к этой профессии, а также мой дядя, Магомедов Геннадий </a:t>
            </a:r>
            <a:r>
              <a:rPr lang="ru-RU" sz="2800" dirty="0" err="1" smtClean="0">
                <a:latin typeface="Times New Roman" panose="02020603050405020304" pitchFamily="18" charset="0"/>
                <a:cs typeface="Times New Roman" panose="02020603050405020304" pitchFamily="18" charset="0"/>
              </a:rPr>
              <a:t>Расулович</a:t>
            </a:r>
            <a:r>
              <a:rPr lang="ru-RU" sz="2800" dirty="0" smtClean="0">
                <a:latin typeface="Times New Roman" panose="02020603050405020304" pitchFamily="18" charset="0"/>
                <a:cs typeface="Times New Roman" panose="02020603050405020304" pitchFamily="18" charset="0"/>
              </a:rPr>
              <a:t>, был кандидатом медицинских наук.</a:t>
            </a:r>
            <a:br>
              <a:rPr lang="ru-RU" sz="2800" dirty="0" smtClean="0">
                <a:latin typeface="Times New Roman" panose="02020603050405020304" pitchFamily="18" charset="0"/>
                <a:cs typeface="Times New Roman" panose="02020603050405020304" pitchFamily="18" charset="0"/>
              </a:rPr>
            </a:br>
            <a:r>
              <a:rPr lang="ru-RU" sz="2800" dirty="0" smtClean="0">
                <a:latin typeface="Times New Roman" panose="02020603050405020304" pitchFamily="18" charset="0"/>
                <a:cs typeface="Times New Roman" panose="02020603050405020304" pitchFamily="18" charset="0"/>
              </a:rPr>
              <a:t>Я счастлива, что имею большую и дружную семью!</a:t>
            </a:r>
            <a:br>
              <a:rPr lang="ru-RU" sz="2800" dirty="0" smtClean="0">
                <a:latin typeface="Times New Roman" panose="02020603050405020304" pitchFamily="18" charset="0"/>
                <a:cs typeface="Times New Roman" panose="02020603050405020304" pitchFamily="18" charset="0"/>
              </a:rPr>
            </a:br>
            <a:endParaRPr lang="ru-RU" sz="28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248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7172"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23256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fade">
                                      <p:cBhvr>
                                        <p:cTn id="7"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45" y="0"/>
            <a:ext cx="914035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3165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822960" y="197768"/>
            <a:ext cx="7498080" cy="1143000"/>
          </a:xfrm>
        </p:spPr>
        <p:txBody>
          <a:bodyPr/>
          <a:lstStyle/>
          <a:p>
            <a:pPr algn="ctr"/>
            <a:r>
              <a:rPr lang="ru-RU" b="1" dirty="0" smtClean="0">
                <a:solidFill>
                  <a:schemeClr val="tx1"/>
                </a:solidFill>
                <a:effectLst/>
                <a:latin typeface="Times New Roman" panose="02020603050405020304" pitchFamily="18" charset="0"/>
                <a:cs typeface="Times New Roman" panose="02020603050405020304" pitchFamily="18" charset="0"/>
              </a:rPr>
              <a:t>НАГРАДЫ</a:t>
            </a:r>
            <a:endParaRPr lang="ru-RU" b="1" dirty="0">
              <a:solidFill>
                <a:schemeClr val="tx1"/>
              </a:solidFill>
              <a:effectLst/>
              <a:latin typeface="Times New Roman" panose="02020603050405020304" pitchFamily="18" charset="0"/>
              <a:cs typeface="Times New Roman" panose="02020603050405020304" pitchFamily="18" charset="0"/>
            </a:endParaRPr>
          </a:p>
        </p:txBody>
      </p:sp>
      <p:pic>
        <p:nvPicPr>
          <p:cNvPr id="10242"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208423"/>
            <a:ext cx="1530203" cy="2552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53107" y="1340768"/>
            <a:ext cx="4171970" cy="32789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528" y="3124237"/>
            <a:ext cx="4529579" cy="3542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4727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1000"/>
                                        <p:tgtEl>
                                          <p:spTgt spid="10242"/>
                                        </p:tgtEl>
                                      </p:cBhvr>
                                    </p:animEffect>
                                    <p:anim calcmode="lin" valueType="num">
                                      <p:cBhvr>
                                        <p:cTn id="8" dur="1000" fill="hold"/>
                                        <p:tgtEl>
                                          <p:spTgt spid="10242"/>
                                        </p:tgtEl>
                                        <p:attrNameLst>
                                          <p:attrName>ppt_x</p:attrName>
                                        </p:attrNameLst>
                                      </p:cBhvr>
                                      <p:tavLst>
                                        <p:tav tm="0">
                                          <p:val>
                                            <p:strVal val="#ppt_x"/>
                                          </p:val>
                                        </p:tav>
                                        <p:tav tm="100000">
                                          <p:val>
                                            <p:strVal val="#ppt_x"/>
                                          </p:val>
                                        </p:tav>
                                      </p:tavLst>
                                    </p:anim>
                                    <p:anim calcmode="lin" valueType="num">
                                      <p:cBhvr>
                                        <p:cTn id="9" dur="1000" fill="hold"/>
                                        <p:tgtEl>
                                          <p:spTgt spid="1024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45"/>
                                        </p:tgtEl>
                                        <p:attrNameLst>
                                          <p:attrName>style.visibility</p:attrName>
                                        </p:attrNameLst>
                                      </p:cBhvr>
                                      <p:to>
                                        <p:strVal val="visible"/>
                                      </p:to>
                                    </p:set>
                                    <p:animEffect transition="in" filter="fade">
                                      <p:cBhvr>
                                        <p:cTn id="14" dur="1000"/>
                                        <p:tgtEl>
                                          <p:spTgt spid="10245"/>
                                        </p:tgtEl>
                                      </p:cBhvr>
                                    </p:animEffect>
                                    <p:anim calcmode="lin" valueType="num">
                                      <p:cBhvr>
                                        <p:cTn id="15" dur="1000" fill="hold"/>
                                        <p:tgtEl>
                                          <p:spTgt spid="10245"/>
                                        </p:tgtEl>
                                        <p:attrNameLst>
                                          <p:attrName>ppt_x</p:attrName>
                                        </p:attrNameLst>
                                      </p:cBhvr>
                                      <p:tavLst>
                                        <p:tav tm="0">
                                          <p:val>
                                            <p:strVal val="#ppt_x"/>
                                          </p:val>
                                        </p:tav>
                                        <p:tav tm="100000">
                                          <p:val>
                                            <p:strVal val="#ppt_x"/>
                                          </p:val>
                                        </p:tav>
                                      </p:tavLst>
                                    </p:anim>
                                    <p:anim calcmode="lin" valueType="num">
                                      <p:cBhvr>
                                        <p:cTn id="16" dur="1000" fill="hold"/>
                                        <p:tgtEl>
                                          <p:spTgt spid="1024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243"/>
                                        </p:tgtEl>
                                        <p:attrNameLst>
                                          <p:attrName>style.visibility</p:attrName>
                                        </p:attrNameLst>
                                      </p:cBhvr>
                                      <p:to>
                                        <p:strVal val="visible"/>
                                      </p:to>
                                    </p:set>
                                    <p:animEffect transition="in" filter="fade">
                                      <p:cBhvr>
                                        <p:cTn id="21" dur="1000"/>
                                        <p:tgtEl>
                                          <p:spTgt spid="10243"/>
                                        </p:tgtEl>
                                      </p:cBhvr>
                                    </p:animEffect>
                                    <p:anim calcmode="lin" valueType="num">
                                      <p:cBhvr>
                                        <p:cTn id="22" dur="1000" fill="hold"/>
                                        <p:tgtEl>
                                          <p:spTgt spid="10243"/>
                                        </p:tgtEl>
                                        <p:attrNameLst>
                                          <p:attrName>ppt_x</p:attrName>
                                        </p:attrNameLst>
                                      </p:cBhvr>
                                      <p:tavLst>
                                        <p:tav tm="0">
                                          <p:val>
                                            <p:strVal val="#ppt_x"/>
                                          </p:val>
                                        </p:tav>
                                        <p:tav tm="100000">
                                          <p:val>
                                            <p:strVal val="#ppt_x"/>
                                          </p:val>
                                        </p:tav>
                                      </p:tavLst>
                                    </p:anim>
                                    <p:anim calcmode="lin" valueType="num">
                                      <p:cBhvr>
                                        <p:cTn id="23" dur="1000" fill="hold"/>
                                        <p:tgtEl>
                                          <p:spTgt spid="102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p:txBody>
          <a:bodyPr/>
          <a:lstStyle/>
          <a:p>
            <a:endParaRPr lang="ru-RU"/>
          </a:p>
        </p:txBody>
      </p:sp>
      <p:pic>
        <p:nvPicPr>
          <p:cNvPr id="11267" name="Picture 3"/>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839541" y="230078"/>
            <a:ext cx="4023675" cy="3096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368044"/>
            <a:ext cx="4011253" cy="2820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536" y="3333651"/>
            <a:ext cx="4145074" cy="3215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2160" y="3529429"/>
            <a:ext cx="1810068" cy="3021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9810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1000"/>
                                        <p:tgtEl>
                                          <p:spTgt spid="11268"/>
                                        </p:tgtEl>
                                      </p:cBhvr>
                                    </p:animEffect>
                                    <p:anim calcmode="lin" valueType="num">
                                      <p:cBhvr>
                                        <p:cTn id="8" dur="1000" fill="hold"/>
                                        <p:tgtEl>
                                          <p:spTgt spid="11268"/>
                                        </p:tgtEl>
                                        <p:attrNameLst>
                                          <p:attrName>ppt_x</p:attrName>
                                        </p:attrNameLst>
                                      </p:cBhvr>
                                      <p:tavLst>
                                        <p:tav tm="0">
                                          <p:val>
                                            <p:strVal val="#ppt_x"/>
                                          </p:val>
                                        </p:tav>
                                        <p:tav tm="100000">
                                          <p:val>
                                            <p:strVal val="#ppt_x"/>
                                          </p:val>
                                        </p:tav>
                                      </p:tavLst>
                                    </p:anim>
                                    <p:anim calcmode="lin" valueType="num">
                                      <p:cBhvr>
                                        <p:cTn id="9" dur="1000" fill="hold"/>
                                        <p:tgtEl>
                                          <p:spTgt spid="1126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267"/>
                                        </p:tgtEl>
                                        <p:attrNameLst>
                                          <p:attrName>style.visibility</p:attrName>
                                        </p:attrNameLst>
                                      </p:cBhvr>
                                      <p:to>
                                        <p:strVal val="visible"/>
                                      </p:to>
                                    </p:set>
                                    <p:animEffect transition="in" filter="fade">
                                      <p:cBhvr>
                                        <p:cTn id="14" dur="1000"/>
                                        <p:tgtEl>
                                          <p:spTgt spid="11267"/>
                                        </p:tgtEl>
                                      </p:cBhvr>
                                    </p:animEffect>
                                    <p:anim calcmode="lin" valueType="num">
                                      <p:cBhvr>
                                        <p:cTn id="15" dur="1000" fill="hold"/>
                                        <p:tgtEl>
                                          <p:spTgt spid="11267"/>
                                        </p:tgtEl>
                                        <p:attrNameLst>
                                          <p:attrName>ppt_x</p:attrName>
                                        </p:attrNameLst>
                                      </p:cBhvr>
                                      <p:tavLst>
                                        <p:tav tm="0">
                                          <p:val>
                                            <p:strVal val="#ppt_x"/>
                                          </p:val>
                                        </p:tav>
                                        <p:tav tm="100000">
                                          <p:val>
                                            <p:strVal val="#ppt_x"/>
                                          </p:val>
                                        </p:tav>
                                      </p:tavLst>
                                    </p:anim>
                                    <p:anim calcmode="lin" valueType="num">
                                      <p:cBhvr>
                                        <p:cTn id="16" dur="1000" fill="hold"/>
                                        <p:tgtEl>
                                          <p:spTgt spid="1126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270"/>
                                        </p:tgtEl>
                                        <p:attrNameLst>
                                          <p:attrName>style.visibility</p:attrName>
                                        </p:attrNameLst>
                                      </p:cBhvr>
                                      <p:to>
                                        <p:strVal val="visible"/>
                                      </p:to>
                                    </p:set>
                                    <p:animEffect transition="in" filter="fade">
                                      <p:cBhvr>
                                        <p:cTn id="21" dur="1000"/>
                                        <p:tgtEl>
                                          <p:spTgt spid="11270"/>
                                        </p:tgtEl>
                                      </p:cBhvr>
                                    </p:animEffect>
                                    <p:anim calcmode="lin" valueType="num">
                                      <p:cBhvr>
                                        <p:cTn id="22" dur="1000" fill="hold"/>
                                        <p:tgtEl>
                                          <p:spTgt spid="11270"/>
                                        </p:tgtEl>
                                        <p:attrNameLst>
                                          <p:attrName>ppt_x</p:attrName>
                                        </p:attrNameLst>
                                      </p:cBhvr>
                                      <p:tavLst>
                                        <p:tav tm="0">
                                          <p:val>
                                            <p:strVal val="#ppt_x"/>
                                          </p:val>
                                        </p:tav>
                                        <p:tav tm="100000">
                                          <p:val>
                                            <p:strVal val="#ppt_x"/>
                                          </p:val>
                                        </p:tav>
                                      </p:tavLst>
                                    </p:anim>
                                    <p:anim calcmode="lin" valueType="num">
                                      <p:cBhvr>
                                        <p:cTn id="23" dur="1000" fill="hold"/>
                                        <p:tgtEl>
                                          <p:spTgt spid="112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p:txBody>
          <a:bodyPr/>
          <a:lstStyle/>
          <a:p>
            <a:endParaRPr lang="ru-RU"/>
          </a:p>
        </p:txBody>
      </p:sp>
      <p:pic>
        <p:nvPicPr>
          <p:cNvPr id="1229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95936" y="92748"/>
            <a:ext cx="5034509" cy="3744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7742" y="125832"/>
            <a:ext cx="1728192" cy="2884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0" name="Picture 2"/>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395537" y="3329608"/>
            <a:ext cx="4680520" cy="34372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365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291"/>
                                        </p:tgtEl>
                                        <p:attrNameLst>
                                          <p:attrName>style.visibility</p:attrName>
                                        </p:attrNameLst>
                                      </p:cBhvr>
                                      <p:to>
                                        <p:strVal val="visible"/>
                                      </p:to>
                                    </p:set>
                                    <p:animEffect transition="in" filter="fade">
                                      <p:cBhvr>
                                        <p:cTn id="7" dur="1000"/>
                                        <p:tgtEl>
                                          <p:spTgt spid="12291"/>
                                        </p:tgtEl>
                                      </p:cBhvr>
                                    </p:animEffect>
                                    <p:anim calcmode="lin" valueType="num">
                                      <p:cBhvr>
                                        <p:cTn id="8" dur="1000" fill="hold"/>
                                        <p:tgtEl>
                                          <p:spTgt spid="12291"/>
                                        </p:tgtEl>
                                        <p:attrNameLst>
                                          <p:attrName>ppt_x</p:attrName>
                                        </p:attrNameLst>
                                      </p:cBhvr>
                                      <p:tavLst>
                                        <p:tav tm="0">
                                          <p:val>
                                            <p:strVal val="#ppt_x"/>
                                          </p:val>
                                        </p:tav>
                                        <p:tav tm="100000">
                                          <p:val>
                                            <p:strVal val="#ppt_x"/>
                                          </p:val>
                                        </p:tav>
                                      </p:tavLst>
                                    </p:anim>
                                    <p:anim calcmode="lin" valueType="num">
                                      <p:cBhvr>
                                        <p:cTn id="9" dur="1000" fill="hold"/>
                                        <p:tgtEl>
                                          <p:spTgt spid="1229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290"/>
                                        </p:tgtEl>
                                        <p:attrNameLst>
                                          <p:attrName>style.visibility</p:attrName>
                                        </p:attrNameLst>
                                      </p:cBhvr>
                                      <p:to>
                                        <p:strVal val="visible"/>
                                      </p:to>
                                    </p:set>
                                    <p:animEffect transition="in" filter="fade">
                                      <p:cBhvr>
                                        <p:cTn id="14" dur="1000"/>
                                        <p:tgtEl>
                                          <p:spTgt spid="12290"/>
                                        </p:tgtEl>
                                      </p:cBhvr>
                                    </p:animEffect>
                                    <p:anim calcmode="lin" valueType="num">
                                      <p:cBhvr>
                                        <p:cTn id="15" dur="1000" fill="hold"/>
                                        <p:tgtEl>
                                          <p:spTgt spid="12290"/>
                                        </p:tgtEl>
                                        <p:attrNameLst>
                                          <p:attrName>ppt_x</p:attrName>
                                        </p:attrNameLst>
                                      </p:cBhvr>
                                      <p:tavLst>
                                        <p:tav tm="0">
                                          <p:val>
                                            <p:strVal val="#ppt_x"/>
                                          </p:val>
                                        </p:tav>
                                        <p:tav tm="100000">
                                          <p:val>
                                            <p:strVal val="#ppt_x"/>
                                          </p:val>
                                        </p:tav>
                                      </p:tavLst>
                                    </p:anim>
                                    <p:anim calcmode="lin" valueType="num">
                                      <p:cBhvr>
                                        <p:cTn id="16" dur="1000" fill="hold"/>
                                        <p:tgtEl>
                                          <p:spTgt spid="1229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16632"/>
            <a:ext cx="4464496" cy="6391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107504" y="5733256"/>
            <a:ext cx="4269160" cy="1026368"/>
          </a:xfrm>
        </p:spPr>
        <p:txBody>
          <a:bodyPr>
            <a:normAutofit/>
          </a:bodyPr>
          <a:lstStyle/>
          <a:p>
            <a:r>
              <a:rPr lang="ru-RU" sz="2800" b="1" dirty="0" smtClean="0">
                <a:solidFill>
                  <a:schemeClr val="bg1"/>
                </a:solidFill>
                <a:latin typeface="Times New Roman" panose="02020603050405020304" pitchFamily="18" charset="0"/>
                <a:cs typeface="Times New Roman" panose="02020603050405020304" pitchFamily="18" charset="0"/>
              </a:rPr>
              <a:t>С Б.В. Громовым</a:t>
            </a:r>
            <a:endParaRPr lang="ru-RU" sz="2800" b="1" dirty="0">
              <a:solidFill>
                <a:schemeClr val="bg1"/>
              </a:solidFill>
              <a:latin typeface="Times New Roman" panose="02020603050405020304" pitchFamily="18" charset="0"/>
              <a:cs typeface="Times New Roman" panose="02020603050405020304" pitchFamily="18" charset="0"/>
            </a:endParaRPr>
          </a:p>
        </p:txBody>
      </p:sp>
      <p:pic>
        <p:nvPicPr>
          <p:cNvPr id="13316" name="Picture 4"/>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834391" y="1484784"/>
            <a:ext cx="4083730" cy="3403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4932040" y="4869160"/>
            <a:ext cx="4968552" cy="523220"/>
          </a:xfrm>
          <a:prstGeom prst="rect">
            <a:avLst/>
          </a:prstGeom>
        </p:spPr>
        <p:txBody>
          <a:bodyPr wrap="square">
            <a:spAutoFit/>
          </a:bodyPr>
          <a:lstStyle/>
          <a:p>
            <a:r>
              <a:rPr lang="ru-RU" sz="2800" b="1" dirty="0">
                <a:latin typeface="Times New Roman" panose="02020603050405020304" pitchFamily="18" charset="0"/>
                <a:cs typeface="Times New Roman" panose="02020603050405020304" pitchFamily="18" charset="0"/>
              </a:rPr>
              <a:t>С </a:t>
            </a:r>
            <a:r>
              <a:rPr lang="ru-RU" sz="2800" b="1" dirty="0" smtClean="0">
                <a:latin typeface="Times New Roman" panose="02020603050405020304" pitchFamily="18" charset="0"/>
                <a:cs typeface="Times New Roman" panose="02020603050405020304" pitchFamily="18" charset="0"/>
              </a:rPr>
              <a:t>В.В. Жириновским</a:t>
            </a:r>
            <a:endParaRPr lang="ru-RU"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918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15"/>
                                        </p:tgtEl>
                                        <p:attrNameLst>
                                          <p:attrName>style.visibility</p:attrName>
                                        </p:attrNameLst>
                                      </p:cBhvr>
                                      <p:to>
                                        <p:strVal val="visible"/>
                                      </p:to>
                                    </p:set>
                                    <p:animEffect transition="in" filter="fade">
                                      <p:cBhvr>
                                        <p:cTn id="7" dur="500"/>
                                        <p:tgtEl>
                                          <p:spTgt spid="133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316"/>
                                        </p:tgtEl>
                                        <p:attrNameLst>
                                          <p:attrName>style.visibility</p:attrName>
                                        </p:attrNameLst>
                                      </p:cBhvr>
                                      <p:to>
                                        <p:strVal val="visible"/>
                                      </p:to>
                                    </p:set>
                                    <p:animEffect transition="in" filter="fade">
                                      <p:cBhvr>
                                        <p:cTn id="12" dur="500"/>
                                        <p:tgtEl>
                                          <p:spTgt spid="1331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p:txBody>
          <a:bodyPr/>
          <a:lstStyle/>
          <a:p>
            <a:endParaRPr lang="ru-RU" dirty="0"/>
          </a:p>
        </p:txBody>
      </p:sp>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4047" y="1268760"/>
            <a:ext cx="3572457" cy="4248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559656" y="5148525"/>
            <a:ext cx="3940336" cy="523220"/>
          </a:xfrm>
          <a:prstGeom prst="rect">
            <a:avLst/>
          </a:prstGeom>
        </p:spPr>
        <p:txBody>
          <a:bodyPr wrap="square">
            <a:spAutoFit/>
          </a:bodyPr>
          <a:lstStyle/>
          <a:p>
            <a:r>
              <a:rPr lang="ru-RU" sz="2800" b="1" dirty="0" smtClean="0">
                <a:latin typeface="Times New Roman" pitchFamily="18" charset="0"/>
                <a:cs typeface="Times New Roman" pitchFamily="18" charset="0"/>
              </a:rPr>
              <a:t>С Иосифом Кобзоном</a:t>
            </a:r>
            <a:endParaRPr lang="ru-RU" sz="2800" b="1" dirty="0">
              <a:latin typeface="Times New Roman" pitchFamily="18" charset="0"/>
              <a:cs typeface="Times New Roman" pitchFamily="18" charset="0"/>
            </a:endParaRPr>
          </a:p>
        </p:txBody>
      </p:sp>
      <p:pic>
        <p:nvPicPr>
          <p:cNvPr id="61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1772816"/>
            <a:ext cx="4236898" cy="331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5004048" y="5517232"/>
            <a:ext cx="3696974" cy="523220"/>
          </a:xfrm>
          <a:prstGeom prst="rect">
            <a:avLst/>
          </a:prstGeom>
        </p:spPr>
        <p:txBody>
          <a:bodyPr wrap="none">
            <a:spAutoFit/>
          </a:bodyPr>
          <a:lstStyle/>
          <a:p>
            <a:r>
              <a:rPr lang="ru-RU" sz="2800" b="1" dirty="0">
                <a:latin typeface="Times New Roman" pitchFamily="18" charset="0"/>
                <a:cs typeface="Times New Roman" pitchFamily="18" charset="0"/>
              </a:rPr>
              <a:t>С </a:t>
            </a:r>
            <a:r>
              <a:rPr lang="ru-RU" sz="2800" b="1" dirty="0" smtClean="0">
                <a:latin typeface="Times New Roman" pitchFamily="18" charset="0"/>
                <a:cs typeface="Times New Roman" pitchFamily="18" charset="0"/>
              </a:rPr>
              <a:t>Олегом </a:t>
            </a:r>
            <a:r>
              <a:rPr lang="ru-RU" sz="2800" b="1" dirty="0" err="1" smtClean="0">
                <a:latin typeface="Times New Roman" pitchFamily="18" charset="0"/>
                <a:cs typeface="Times New Roman" pitchFamily="18" charset="0"/>
              </a:rPr>
              <a:t>Табаковым</a:t>
            </a:r>
            <a:endParaRPr lang="ru-RU" b="1" dirty="0">
              <a:latin typeface="Times New Roman" pitchFamily="18" charset="0"/>
              <a:cs typeface="Times New Roman" pitchFamily="18" charset="0"/>
            </a:endParaRPr>
          </a:p>
        </p:txBody>
      </p:sp>
    </p:spTree>
    <p:extLst>
      <p:ext uri="{BB962C8B-B14F-4D97-AF65-F5344CB8AC3E}">
        <p14:creationId xmlns:p14="http://schemas.microsoft.com/office/powerpoint/2010/main" val="3324934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9"/>
                                        </p:tgtEl>
                                        <p:attrNameLst>
                                          <p:attrName>style.visibility</p:attrName>
                                        </p:attrNameLst>
                                      </p:cBhvr>
                                      <p:to>
                                        <p:strVal val="visible"/>
                                      </p:to>
                                    </p:set>
                                    <p:animEffect transition="in" filter="fade">
                                      <p:cBhvr>
                                        <p:cTn id="7" dur="500"/>
                                        <p:tgtEl>
                                          <p:spTgt spid="614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147"/>
                                        </p:tgtEl>
                                        <p:attrNameLst>
                                          <p:attrName>style.visibility</p:attrName>
                                        </p:attrNameLst>
                                      </p:cBhvr>
                                      <p:to>
                                        <p:strVal val="visible"/>
                                      </p:to>
                                    </p:set>
                                    <p:animEffect transition="in" filter="fade">
                                      <p:cBhvr>
                                        <p:cTn id="19" dur="500"/>
                                        <p:tgtEl>
                                          <p:spTgt spid="614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D:\2016   А\lc-io47bxU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p:txBody>
          <a:bodyPr>
            <a:normAutofit/>
          </a:bodyPr>
          <a:lstStyle/>
          <a:p>
            <a:r>
              <a:rPr lang="ru-RU" sz="4800" b="1" dirty="0" smtClean="0">
                <a:latin typeface="Times New Roman" panose="02020603050405020304" pitchFamily="18" charset="0"/>
                <a:cs typeface="Times New Roman" panose="02020603050405020304" pitchFamily="18" charset="0"/>
              </a:rPr>
              <a:t>Афганистан</a:t>
            </a:r>
            <a:endParaRPr lang="ru-RU" sz="4800"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65525" y="1484784"/>
            <a:ext cx="4536504" cy="4525963"/>
          </a:xfrm>
        </p:spPr>
        <p:txBody>
          <a:bodyPr>
            <a:normAutofit/>
          </a:bodyPr>
          <a:lstStyle/>
          <a:p>
            <a:pPr marL="0" indent="0" algn="ctr">
              <a:buNone/>
            </a:pPr>
            <a:r>
              <a:rPr lang="ru-RU" dirty="0" smtClean="0">
                <a:latin typeface="Times New Roman" panose="02020603050405020304" pitchFamily="18" charset="0"/>
                <a:cs typeface="Times New Roman" panose="02020603050405020304" pitchFamily="18" charset="0"/>
              </a:rPr>
              <a:t>«1984 год, город Кандагар, 70-ая бригада, командир отряда пропаганды и агитации. Город находится на юге Афганистана, в пустыне, климат жаркий, средняя температура выше +50 градусов.</a:t>
            </a:r>
            <a:endParaRPr lang="ru-RU" dirty="0">
              <a:latin typeface="Times New Roman" panose="02020603050405020304" pitchFamily="18" charset="0"/>
              <a:cs typeface="Times New Roman" panose="02020603050405020304" pitchFamily="18" charset="0"/>
            </a:endParaRPr>
          </a:p>
        </p:txBody>
      </p:sp>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2132855"/>
            <a:ext cx="4211960" cy="268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0751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4339"/>
                                        </p:tgtEl>
                                        <p:attrNameLst>
                                          <p:attrName>style.visibility</p:attrName>
                                        </p:attrNameLst>
                                      </p:cBhvr>
                                      <p:to>
                                        <p:strVal val="visible"/>
                                      </p:to>
                                    </p:set>
                                    <p:anim calcmode="lin" valueType="num">
                                      <p:cBhvr>
                                        <p:cTn id="12" dur="500" fill="hold"/>
                                        <p:tgtEl>
                                          <p:spTgt spid="14339"/>
                                        </p:tgtEl>
                                        <p:attrNameLst>
                                          <p:attrName>ppt_w</p:attrName>
                                        </p:attrNameLst>
                                      </p:cBhvr>
                                      <p:tavLst>
                                        <p:tav tm="0">
                                          <p:val>
                                            <p:fltVal val="0"/>
                                          </p:val>
                                        </p:tav>
                                        <p:tav tm="100000">
                                          <p:val>
                                            <p:strVal val="#ppt_w"/>
                                          </p:val>
                                        </p:tav>
                                      </p:tavLst>
                                    </p:anim>
                                    <p:anim calcmode="lin" valueType="num">
                                      <p:cBhvr>
                                        <p:cTn id="13" dur="500" fill="hold"/>
                                        <p:tgtEl>
                                          <p:spTgt spid="14339"/>
                                        </p:tgtEl>
                                        <p:attrNameLst>
                                          <p:attrName>ppt_h</p:attrName>
                                        </p:attrNameLst>
                                      </p:cBhvr>
                                      <p:tavLst>
                                        <p:tav tm="0">
                                          <p:val>
                                            <p:fltVal val="0"/>
                                          </p:val>
                                        </p:tav>
                                        <p:tav tm="100000">
                                          <p:val>
                                            <p:strVal val="#ppt_h"/>
                                          </p:val>
                                        </p:tav>
                                      </p:tavLst>
                                    </p:anim>
                                    <p:animEffect transition="in" filter="fade">
                                      <p:cBhvr>
                                        <p:cTn id="14" dur="500"/>
                                        <p:tgtEl>
                                          <p:spTgt spid="14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395536" y="5157192"/>
            <a:ext cx="8229600" cy="1143000"/>
          </a:xfrm>
        </p:spPr>
        <p:txBody>
          <a:bodyPr>
            <a:normAutofit fontScale="90000"/>
          </a:bodyPr>
          <a:lstStyle/>
          <a:p>
            <a:r>
              <a:rPr lang="ru-RU" b="1" dirty="0" smtClean="0">
                <a:solidFill>
                  <a:schemeClr val="bg1"/>
                </a:solidFill>
                <a:latin typeface="Times New Roman" panose="02020603050405020304" pitchFamily="18" charset="0"/>
                <a:cs typeface="Times New Roman" panose="02020603050405020304" pitchFamily="18" charset="0"/>
              </a:rPr>
              <a:t>В левом верхнем углу в шляпе мой отец со своим отрядом</a:t>
            </a:r>
            <a:endParaRPr lang="ru-RU"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6248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fade">
                                      <p:cBhvr>
                                        <p:cTn id="7"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Объект 2"/>
          <p:cNvSpPr>
            <a:spLocks noGrp="1"/>
          </p:cNvSpPr>
          <p:nvPr>
            <p:ph idx="1"/>
          </p:nvPr>
        </p:nvSpPr>
        <p:spPr>
          <a:xfrm>
            <a:off x="4118886" y="980728"/>
            <a:ext cx="4886034" cy="5544616"/>
          </a:xfrm>
        </p:spPr>
        <p:txBody>
          <a:bodyPr>
            <a:normAutofit fontScale="85000" lnSpcReduction="20000"/>
          </a:bodyPr>
          <a:lstStyle/>
          <a:p>
            <a:pPr marL="0" indent="0" algn="ctr">
              <a:buNone/>
            </a:pPr>
            <a:r>
              <a:rPr lang="ru-RU" dirty="0" smtClean="0">
                <a:latin typeface="Times New Roman" panose="02020603050405020304" pitchFamily="18" charset="0"/>
                <a:cs typeface="Times New Roman" panose="02020603050405020304" pitchFamily="18" charset="0"/>
              </a:rPr>
              <a:t>Основными задачами были: </a:t>
            </a:r>
          </a:p>
          <a:p>
            <a:pPr marL="0" indent="0" algn="ctr">
              <a:buNone/>
            </a:pPr>
            <a:r>
              <a:rPr lang="ru-RU" dirty="0" smtClean="0">
                <a:latin typeface="Times New Roman" panose="02020603050405020304" pitchFamily="18" charset="0"/>
                <a:cs typeface="Times New Roman" panose="02020603050405020304" pitchFamily="18" charset="0"/>
              </a:rPr>
              <a:t>Работа с бандформированиями (</a:t>
            </a:r>
            <a:r>
              <a:rPr lang="ru-RU" dirty="0" err="1" smtClean="0">
                <a:latin typeface="Times New Roman" panose="02020603050405020304" pitchFamily="18" charset="0"/>
                <a:cs typeface="Times New Roman" panose="02020603050405020304" pitchFamily="18" charset="0"/>
              </a:rPr>
              <a:t>душманами</a:t>
            </a:r>
            <a:r>
              <a:rPr lang="ru-RU" dirty="0" smtClean="0">
                <a:latin typeface="Times New Roman" panose="02020603050405020304" pitchFamily="18" charset="0"/>
                <a:cs typeface="Times New Roman" panose="02020603050405020304" pitchFamily="18" charset="0"/>
              </a:rPr>
              <a:t>). Разъясняли им политику нашего государства и афганского правительства, проводили переговоры, разъяснительные беседы с местным населением, помогали материально: раздавали продукты питания, одежду, школьные принадлежности, показывали кинофильмы, мультфильмы для детей, переведенные на афганский язык.</a:t>
            </a:r>
            <a:endParaRPr lang="ru-RU" dirty="0">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4453217" y="3244334"/>
            <a:ext cx="237566" cy="369332"/>
          </a:xfrm>
          <a:prstGeom prst="rect">
            <a:avLst/>
          </a:prstGeom>
        </p:spPr>
        <p:txBody>
          <a:bodyPr wrap="none">
            <a:spAutoFit/>
          </a:bodyPr>
          <a:lstStyle/>
          <a:p>
            <a:r>
              <a:rPr lang="ru-RU" dirty="0"/>
              <a:t> </a:t>
            </a:r>
          </a:p>
        </p:txBody>
      </p:sp>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90" y="1513805"/>
            <a:ext cx="4082896" cy="3830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0025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96" y="1237"/>
            <a:ext cx="9150896" cy="6858000"/>
          </a:xfrm>
        </p:spPr>
      </p:pic>
      <p:sp>
        <p:nvSpPr>
          <p:cNvPr id="2" name="Заголовок 1"/>
          <p:cNvSpPr>
            <a:spLocks noGrp="1"/>
          </p:cNvSpPr>
          <p:nvPr>
            <p:ph type="title"/>
          </p:nvPr>
        </p:nvSpPr>
        <p:spPr>
          <a:xfrm>
            <a:off x="1043608" y="836712"/>
            <a:ext cx="6048672" cy="1575048"/>
          </a:xfrm>
        </p:spPr>
        <p:txBody>
          <a:bodyPr>
            <a:noAutofit/>
          </a:bodyPr>
          <a:lstStyle/>
          <a:p>
            <a:r>
              <a:rPr lang="ru-RU" sz="3600" dirty="0" smtClean="0">
                <a:latin typeface="Times New Roman" panose="02020603050405020304" pitchFamily="18" charset="0"/>
                <a:cs typeface="Times New Roman" panose="02020603050405020304" pitchFamily="18" charset="0"/>
              </a:rPr>
              <a:t>Мы бережно храним память о наших предках, сыгравших огромную роль в Великой Победе 1945 года</a:t>
            </a:r>
            <a:endParaRPr lang="ru-RU" sz="3600" dirty="0">
              <a:latin typeface="Times New Roman" panose="02020603050405020304" pitchFamily="18" charset="0"/>
              <a:cs typeface="Times New Roman" panose="02020603050405020304" pitchFamily="18" charset="0"/>
            </a:endParaRPr>
          </a:p>
        </p:txBody>
      </p:sp>
      <p:pic>
        <p:nvPicPr>
          <p:cNvPr id="3075" name="Picture 3" descr="C:\Users\Мурад\Desktop\Амина (3)\2016\9042200_6420852c.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1344" y="3068960"/>
            <a:ext cx="3832657" cy="3058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2722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91439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323528" y="188640"/>
            <a:ext cx="8229600" cy="940966"/>
          </a:xfrm>
        </p:spPr>
        <p:txBody>
          <a:bodyPr/>
          <a:lstStyle/>
          <a:p>
            <a:r>
              <a:rPr lang="ru-RU" b="1" dirty="0" smtClean="0">
                <a:solidFill>
                  <a:schemeClr val="bg1"/>
                </a:solidFill>
                <a:latin typeface="Times New Roman" panose="02020603050405020304" pitchFamily="18" charset="0"/>
                <a:cs typeface="Times New Roman" panose="02020603050405020304" pitchFamily="18" charset="0"/>
              </a:rPr>
              <a:t>Жители Кандагара</a:t>
            </a:r>
            <a:endParaRPr lang="ru-RU"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3915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fade">
                                      <p:cBhvr>
                                        <p:cTn id="7" dur="5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0" y="1196752"/>
            <a:ext cx="4716016" cy="4896544"/>
          </a:xfrm>
        </p:spPr>
        <p:txBody>
          <a:bodyPr>
            <a:noAutofit/>
          </a:bodyPr>
          <a:lstStyle/>
          <a:p>
            <a:r>
              <a:rPr lang="ru-RU" sz="2400" dirty="0" smtClean="0">
                <a:latin typeface="Times New Roman" panose="02020603050405020304" pitchFamily="18" charset="0"/>
                <a:cs typeface="Times New Roman" panose="02020603050405020304" pitchFamily="18" charset="0"/>
              </a:rPr>
              <a:t>В отряде была медицинская группа, которая оказывала медицинскую помощь местному населению, тяжело больных направляли в наши военные госпитали. Местное население  по-разному встречало нас: некоторые с хлебом и солью, как дорогих гостей. Черный баран или козел считался самым изысканным блюдом, предназначенным только для дорогих гостей. Но не всегда встречали с хлебом и солью…</a:t>
            </a:r>
            <a:endParaRPr lang="ru-RU" sz="2400" dirty="0">
              <a:latin typeface="Times New Roman" panose="02020603050405020304" pitchFamily="18" charset="0"/>
              <a:cs typeface="Times New Roman" panose="02020603050405020304" pitchFamily="18" charset="0"/>
            </a:endParaRPr>
          </a:p>
        </p:txBody>
      </p:sp>
      <p:pic>
        <p:nvPicPr>
          <p:cNvPr id="1843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788024" y="1628800"/>
            <a:ext cx="4211960" cy="31009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97497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170" y="3356992"/>
            <a:ext cx="9001987" cy="3203029"/>
          </a:xfrm>
        </p:spPr>
        <p:txBody>
          <a:bodyPr>
            <a:noAutofit/>
          </a:bodyPr>
          <a:lstStyle/>
          <a:p>
            <a:r>
              <a:rPr lang="ru-RU" sz="2400" dirty="0" err="1">
                <a:latin typeface="Times New Roman" panose="02020603050405020304" pitchFamily="18" charset="0"/>
                <a:cs typeface="Times New Roman" panose="02020603050405020304" pitchFamily="18" charset="0"/>
              </a:rPr>
              <a:t>Душманам</a:t>
            </a:r>
            <a:r>
              <a:rPr lang="ru-RU" sz="2400" dirty="0">
                <a:latin typeface="Times New Roman" panose="02020603050405020304" pitchFamily="18" charset="0"/>
                <a:cs typeface="Times New Roman" panose="02020603050405020304" pitchFamily="18" charset="0"/>
              </a:rPr>
              <a:t> не нравилось, как нас встречали местные жители в кишлаках. Часто минировали дороги, через которые мы проходили, проезжали, обстреливали наши колонны. В отряде были звуковещательные станции (ЗС-82), которые были слышны в радиусе 6 километров (местные жители называли их «Алла Пугачева»). </a:t>
            </a:r>
            <a:r>
              <a:rPr lang="ru-RU" sz="2400" dirty="0" err="1">
                <a:latin typeface="Times New Roman" panose="02020603050405020304" pitchFamily="18" charset="0"/>
                <a:cs typeface="Times New Roman" panose="02020603050405020304" pitchFamily="18" charset="0"/>
              </a:rPr>
              <a:t>Душманы</a:t>
            </a:r>
            <a:r>
              <a:rPr lang="ru-RU" sz="2400" dirty="0">
                <a:latin typeface="Times New Roman" panose="02020603050405020304" pitchFamily="18" charset="0"/>
                <a:cs typeface="Times New Roman" panose="02020603050405020304" pitchFamily="18" charset="0"/>
              </a:rPr>
              <a:t> охотились </a:t>
            </a:r>
            <a:r>
              <a:rPr lang="ru-RU" sz="2400" dirty="0" smtClean="0">
                <a:latin typeface="Times New Roman" panose="02020603050405020304" pitchFamily="18" charset="0"/>
                <a:cs typeface="Times New Roman" panose="02020603050405020304" pitchFamily="18" charset="0"/>
              </a:rPr>
              <a:t>за такими агитационными машинами. Ликвидация этой техники стоила больших денег, которые не могли сравниваться с уничтожением самолета или танка.</a:t>
            </a:r>
            <a:endParaRPr lang="ru-RU" sz="2400" dirty="0">
              <a:latin typeface="Times New Roman" panose="02020603050405020304" pitchFamily="18" charset="0"/>
              <a:cs typeface="Times New Roman" panose="02020603050405020304" pitchFamily="18" charset="0"/>
            </a:endParaRPr>
          </a:p>
        </p:txBody>
      </p:sp>
      <p:pic>
        <p:nvPicPr>
          <p:cNvPr id="1946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10326" cy="2962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9106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460"/>
                                        </p:tgtEl>
                                        <p:attrNameLst>
                                          <p:attrName>style.visibility</p:attrName>
                                        </p:attrNameLst>
                                      </p:cBhvr>
                                      <p:to>
                                        <p:strVal val="visible"/>
                                      </p:to>
                                    </p:set>
                                    <p:animEffect transition="in" filter="fade">
                                      <p:cBhvr>
                                        <p:cTn id="7" dur="500"/>
                                        <p:tgtEl>
                                          <p:spTgt spid="19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179512" y="5157192"/>
            <a:ext cx="8805664" cy="1143000"/>
          </a:xfrm>
        </p:spPr>
        <p:txBody>
          <a:bodyPr>
            <a:normAutofit fontScale="90000"/>
          </a:bodyPr>
          <a:lstStyle/>
          <a:p>
            <a:r>
              <a:rPr lang="ru-RU" b="1" dirty="0" smtClean="0">
                <a:solidFill>
                  <a:schemeClr val="bg1"/>
                </a:solidFill>
                <a:latin typeface="Times New Roman" panose="02020603050405020304" pitchFamily="18" charset="0"/>
                <a:cs typeface="Times New Roman" panose="02020603050405020304" pitchFamily="18" charset="0"/>
              </a:rPr>
              <a:t>Встреча с местными жителями.</a:t>
            </a:r>
            <a:br>
              <a:rPr lang="ru-RU" b="1" dirty="0" smtClean="0">
                <a:solidFill>
                  <a:schemeClr val="bg1"/>
                </a:solidFill>
                <a:latin typeface="Times New Roman" panose="02020603050405020304" pitchFamily="18" charset="0"/>
                <a:cs typeface="Times New Roman" panose="02020603050405020304" pitchFamily="18" charset="0"/>
              </a:rPr>
            </a:br>
            <a:r>
              <a:rPr lang="ru-RU" b="1" dirty="0" smtClean="0">
                <a:solidFill>
                  <a:schemeClr val="bg1"/>
                </a:solidFill>
                <a:latin typeface="Times New Roman" panose="02020603050405020304" pitchFamily="18" charset="0"/>
                <a:cs typeface="Times New Roman" panose="02020603050405020304" pitchFamily="18" charset="0"/>
              </a:rPr>
              <a:t>В правом верхнем углу мой отец.</a:t>
            </a:r>
            <a:endParaRPr lang="ru-RU"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85219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fade">
                                      <p:cBhvr>
                                        <p:cTn id="7" dur="500"/>
                                        <p:tgtEl>
                                          <p:spTgt spid="22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descr="D:\2016   А\lc-io47bxU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755576" y="2060848"/>
            <a:ext cx="7776864" cy="2736304"/>
          </a:xfrm>
        </p:spPr>
        <p:txBody>
          <a:bodyPr>
            <a:noAutofit/>
          </a:bodyPr>
          <a:lstStyle/>
          <a:p>
            <a:r>
              <a:rPr lang="ru-RU" sz="2800" dirty="0" smtClean="0">
                <a:latin typeface="Times New Roman" panose="02020603050405020304" pitchFamily="18" charset="0"/>
                <a:cs typeface="Times New Roman" panose="02020603050405020304" pitchFamily="18" charset="0"/>
              </a:rPr>
              <a:t>Во время проведения агитационного мероприятия в одном из кишлаков, на нас напали </a:t>
            </a:r>
            <a:r>
              <a:rPr lang="ru-RU" sz="2800" dirty="0" err="1" smtClean="0">
                <a:latin typeface="Times New Roman" panose="02020603050405020304" pitchFamily="18" charset="0"/>
                <a:cs typeface="Times New Roman" panose="02020603050405020304" pitchFamily="18" charset="0"/>
              </a:rPr>
              <a:t>душманы</a:t>
            </a:r>
            <a:r>
              <a:rPr lang="ru-RU" sz="2800" dirty="0" smtClean="0">
                <a:latin typeface="Times New Roman" panose="02020603050405020304" pitchFamily="18" charset="0"/>
                <a:cs typeface="Times New Roman" panose="02020603050405020304" pitchFamily="18" charset="0"/>
              </a:rPr>
              <a:t>. Завязался бой! Благодаря умелому командованию отрядом, их атака была отбита. Многие бандиты были уничтожены. Наш отряд и местное население не пострадали. За все время моего  командования никто из личного состава отряда не погиб.</a:t>
            </a:r>
            <a:br>
              <a:rPr lang="ru-RU" sz="2800" dirty="0" smtClean="0">
                <a:latin typeface="Times New Roman" panose="02020603050405020304" pitchFamily="18" charset="0"/>
                <a:cs typeface="Times New Roman" panose="02020603050405020304" pitchFamily="18" charset="0"/>
              </a:rPr>
            </a:br>
            <a:r>
              <a:rPr lang="ru-RU" sz="2800" dirty="0" smtClean="0">
                <a:latin typeface="Times New Roman" panose="02020603050405020304" pitchFamily="18" charset="0"/>
                <a:cs typeface="Times New Roman" panose="02020603050405020304" pitchFamily="18" charset="0"/>
              </a:rPr>
              <a:t>Следили, чтобы не пили воду из арыков, заставляли пить кипяченую воду, чай и настойки из верблюжьих колючек», - это лишь малая часть из тех рассказов, которыми поделился мой отец, вспоминая минуты, часы и годы, проведенные в Афганистане.</a:t>
            </a:r>
            <a:endParaRPr lang="ru-RU"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341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467544" y="476672"/>
            <a:ext cx="8229600" cy="1143000"/>
          </a:xfrm>
        </p:spPr>
        <p:txBody>
          <a:bodyPr>
            <a:normAutofit fontScale="90000"/>
          </a:bodyPr>
          <a:lstStyle/>
          <a:p>
            <a:r>
              <a:rPr lang="ru-RU" dirty="0" smtClean="0">
                <a:latin typeface="Times New Roman" panose="02020603050405020304" pitchFamily="18" charset="0"/>
                <a:cs typeface="Times New Roman" panose="02020603050405020304" pitchFamily="18" charset="0"/>
              </a:rPr>
              <a:t>Мой отец Исмаилов </a:t>
            </a:r>
            <a:br>
              <a:rPr lang="ru-RU" dirty="0" smtClean="0">
                <a:latin typeface="Times New Roman" panose="02020603050405020304" pitchFamily="18" charset="0"/>
                <a:cs typeface="Times New Roman" panose="02020603050405020304" pitchFamily="18" charset="0"/>
              </a:rPr>
            </a:br>
            <a:r>
              <a:rPr lang="ru-RU" dirty="0" smtClean="0">
                <a:latin typeface="Times New Roman" panose="02020603050405020304" pitchFamily="18" charset="0"/>
                <a:cs typeface="Times New Roman" panose="02020603050405020304" pitchFamily="18" charset="0"/>
              </a:rPr>
              <a:t>Магомед </a:t>
            </a:r>
            <a:r>
              <a:rPr lang="ru-RU" dirty="0" err="1" smtClean="0">
                <a:latin typeface="Times New Roman" panose="02020603050405020304" pitchFamily="18" charset="0"/>
                <a:cs typeface="Times New Roman" panose="02020603050405020304" pitchFamily="18" charset="0"/>
              </a:rPr>
              <a:t>Нариманович</a:t>
            </a:r>
            <a:r>
              <a:rPr lang="ru-RU" dirty="0" smtClean="0">
                <a:latin typeface="Times New Roman" panose="02020603050405020304" pitchFamily="18" charset="0"/>
                <a:cs typeface="Times New Roman" panose="02020603050405020304" pitchFamily="18" charset="0"/>
              </a:rPr>
              <a:t> </a:t>
            </a:r>
            <a:br>
              <a:rPr lang="ru-RU" dirty="0" smtClean="0">
                <a:latin typeface="Times New Roman" panose="02020603050405020304" pitchFamily="18" charset="0"/>
                <a:cs typeface="Times New Roman" panose="02020603050405020304" pitchFamily="18" charset="0"/>
              </a:rPr>
            </a:br>
            <a:endParaRPr lang="ru-RU"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457200" y="1556792"/>
            <a:ext cx="8229600" cy="4525963"/>
          </a:xfrm>
        </p:spPr>
        <p:txBody>
          <a:bodyPr>
            <a:normAutofit fontScale="92500" lnSpcReduction="20000"/>
          </a:bodyPr>
          <a:lstStyle/>
          <a:p>
            <a:pPr marL="0" indent="0" algn="ctr">
              <a:buNone/>
            </a:pPr>
            <a:r>
              <a:rPr lang="ru-RU" dirty="0" smtClean="0">
                <a:latin typeface="Times New Roman" panose="02020603050405020304" pitchFamily="18" charset="0"/>
                <a:cs typeface="Times New Roman" panose="02020603050405020304" pitchFamily="18" charset="0"/>
              </a:rPr>
              <a:t>С 1986 по 1988 года служил в г. Грозный пропагандистом полка. В 1988 году направлен для прохождения дальнейшей службы в Чехословакию, служил там до 1990 года. В 1994 году в Москве окончил Военно-политическую академию с отличием. Был направлен для прохождения службы в военный комиссариат Московской области на должность психолога.    С 2007 года – заместитель военного комиссара Московской области по воспитательной работе, где и работает по настоящее время в звании полковника Российской армии. </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2003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4283968" y="4509120"/>
            <a:ext cx="4752528" cy="1301006"/>
          </a:xfrm>
        </p:spPr>
        <p:txBody>
          <a:bodyPr>
            <a:normAutofit fontScale="90000"/>
          </a:bodyPr>
          <a:lstStyle/>
          <a:p>
            <a:r>
              <a:rPr lang="ru-RU" b="1" dirty="0" smtClean="0">
                <a:solidFill>
                  <a:schemeClr val="bg1"/>
                </a:solidFill>
                <a:latin typeface="Times New Roman" panose="02020603050405020304" pitchFamily="18" charset="0"/>
                <a:cs typeface="Times New Roman" panose="02020603050405020304" pitchFamily="18" charset="0"/>
              </a:rPr>
              <a:t>Встреча в Кремле после Парада Победы</a:t>
            </a:r>
            <a:endParaRPr lang="ru-RU"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0012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fade">
                                      <p:cBhvr>
                                        <p:cTn id="7" dur="500"/>
                                        <p:tgtEl>
                                          <p:spTgt spid="24578"/>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457200" y="548680"/>
            <a:ext cx="8229600" cy="1143000"/>
          </a:xfrm>
        </p:spPr>
        <p:txBody>
          <a:bodyPr>
            <a:normAutofit fontScale="90000"/>
          </a:bodyPr>
          <a:lstStyle/>
          <a:p>
            <a:r>
              <a:rPr lang="ru-RU" b="1" dirty="0" smtClean="0">
                <a:latin typeface="Times New Roman" panose="02020603050405020304" pitchFamily="18" charset="0"/>
                <a:cs typeface="Times New Roman" panose="02020603050405020304" pitchFamily="18" charset="0"/>
              </a:rPr>
              <a:t>Мой брат Исмаилов </a:t>
            </a:r>
            <a:r>
              <a:rPr lang="ru-RU" b="1" dirty="0" err="1" smtClean="0">
                <a:latin typeface="Times New Roman" panose="02020603050405020304" pitchFamily="18" charset="0"/>
                <a:cs typeface="Times New Roman" panose="02020603050405020304" pitchFamily="18" charset="0"/>
              </a:rPr>
              <a:t>Нариман</a:t>
            </a:r>
            <a:r>
              <a:rPr lang="ru-RU" b="1" dirty="0" smtClean="0">
                <a:latin typeface="Times New Roman" panose="02020603050405020304" pitchFamily="18" charset="0"/>
                <a:cs typeface="Times New Roman" panose="02020603050405020304" pitchFamily="18" charset="0"/>
              </a:rPr>
              <a:t> Магомедович</a:t>
            </a:r>
            <a:endParaRPr lang="ru-RU"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457200" y="2060848"/>
            <a:ext cx="8229600" cy="3960440"/>
          </a:xfrm>
        </p:spPr>
        <p:txBody>
          <a:bodyPr>
            <a:normAutofit/>
          </a:bodyPr>
          <a:lstStyle/>
          <a:p>
            <a:pPr marL="0" indent="0" algn="ctr">
              <a:buNone/>
            </a:pPr>
            <a:r>
              <a:rPr lang="ru-RU" dirty="0" smtClean="0">
                <a:latin typeface="Times New Roman" panose="02020603050405020304" pitchFamily="18" charset="0"/>
                <a:cs typeface="Times New Roman" panose="02020603050405020304" pitchFamily="18" charset="0"/>
              </a:rPr>
              <a:t>Родился 15 августа 1989 года в городе Махачкала. С 2003 по 2006 года учился в Суворовском военном училище. В 2006 году поступил в Общевойсковую академию, которую окончил в 2010 году. После служил в Чите. В настоящее время находится в звании старшего лейтенанта.</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832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10"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457200" y="2996952"/>
            <a:ext cx="8229600" cy="1143000"/>
          </a:xfrm>
        </p:spPr>
        <p:txBody>
          <a:bodyPr>
            <a:noAutofit/>
          </a:bodyPr>
          <a:lstStyle/>
          <a:p>
            <a:r>
              <a:rPr lang="ru-RU" sz="2000" b="1" dirty="0" smtClean="0">
                <a:latin typeface="Times New Roman" panose="02020603050405020304" pitchFamily="18" charset="0"/>
                <a:cs typeface="Times New Roman" panose="02020603050405020304" pitchFamily="18" charset="0"/>
              </a:rPr>
              <a:t>Красная площадь. 2010 год. Мой отец вручает брату диплом об окончании академии.</a:t>
            </a:r>
            <a:endParaRPr lang="ru-RU" sz="2000" b="1" dirty="0">
              <a:latin typeface="Times New Roman" panose="02020603050405020304" pitchFamily="18" charset="0"/>
              <a:cs typeface="Times New Roman" panose="02020603050405020304" pitchFamily="18" charset="0"/>
            </a:endParaRPr>
          </a:p>
        </p:txBody>
      </p:sp>
      <p:pic>
        <p:nvPicPr>
          <p:cNvPr id="25605" name="Picture 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64761" y="188640"/>
            <a:ext cx="4487200" cy="30250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9667" y="3933056"/>
            <a:ext cx="4071888" cy="2768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9"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047" y="3988418"/>
            <a:ext cx="4176464" cy="27135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9545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smtClean="0">
                <a:solidFill>
                  <a:schemeClr val="tx1"/>
                </a:solidFill>
                <a:effectLst/>
                <a:latin typeface="Times New Roman" panose="02020603050405020304" pitchFamily="18" charset="0"/>
                <a:cs typeface="Times New Roman" panose="02020603050405020304" pitchFamily="18" charset="0"/>
              </a:rPr>
              <a:t>Мой брат Исмаилов </a:t>
            </a:r>
            <a:r>
              <a:rPr lang="ru-RU" b="1" dirty="0" err="1" smtClean="0">
                <a:solidFill>
                  <a:schemeClr val="tx1"/>
                </a:solidFill>
                <a:effectLst/>
                <a:latin typeface="Times New Roman" panose="02020603050405020304" pitchFamily="18" charset="0"/>
                <a:cs typeface="Times New Roman" panose="02020603050405020304" pitchFamily="18" charset="0"/>
              </a:rPr>
              <a:t>Мурад</a:t>
            </a:r>
            <a:r>
              <a:rPr lang="ru-RU" b="1" dirty="0" smtClean="0">
                <a:solidFill>
                  <a:schemeClr val="tx1"/>
                </a:solidFill>
                <a:effectLst/>
                <a:latin typeface="Times New Roman" panose="02020603050405020304" pitchFamily="18" charset="0"/>
                <a:cs typeface="Times New Roman" panose="02020603050405020304" pitchFamily="18" charset="0"/>
              </a:rPr>
              <a:t> Магомедович</a:t>
            </a:r>
            <a:endParaRPr lang="ru-RU" b="1" dirty="0">
              <a:solidFill>
                <a:schemeClr val="tx1"/>
              </a:solidFill>
              <a:effectLst/>
              <a:latin typeface="Times New Roman" panose="02020603050405020304" pitchFamily="18" charset="0"/>
              <a:cs typeface="Times New Roman" panose="02020603050405020304" pitchFamily="18" charset="0"/>
            </a:endParaRPr>
          </a:p>
        </p:txBody>
      </p:sp>
      <p:pic>
        <p:nvPicPr>
          <p:cNvPr id="28677"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032194" y="3645024"/>
            <a:ext cx="2762250" cy="2733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Прямоугольник 6"/>
          <p:cNvSpPr/>
          <p:nvPr/>
        </p:nvSpPr>
        <p:spPr>
          <a:xfrm>
            <a:off x="1031265" y="1772816"/>
            <a:ext cx="4742774" cy="4031873"/>
          </a:xfrm>
          <a:prstGeom prst="rect">
            <a:avLst/>
          </a:prstGeom>
        </p:spPr>
        <p:txBody>
          <a:bodyPr wrap="square">
            <a:spAutoFit/>
          </a:bodyPr>
          <a:lstStyle/>
          <a:p>
            <a:pPr algn="ctr"/>
            <a:r>
              <a:rPr lang="ru-RU" sz="3200" dirty="0" smtClean="0">
                <a:latin typeface="Times New Roman" panose="02020603050405020304" pitchFamily="18" charset="0"/>
                <a:cs typeface="Times New Roman" panose="02020603050405020304" pitchFamily="18" charset="0"/>
              </a:rPr>
              <a:t>Родился 27 сентября   1991 года в городе Москва. В 2015 году окончил юридический факультет Финансового университета при правительстве Российской Федерации.</a:t>
            </a:r>
            <a:endParaRPr lang="ru-RU" sz="3200" dirty="0">
              <a:latin typeface="Times New Roman" panose="02020603050405020304" pitchFamily="18" charset="0"/>
              <a:cs typeface="Times New Roman" panose="02020603050405020304" pitchFamily="18" charset="0"/>
            </a:endParaRPr>
          </a:p>
        </p:txBody>
      </p:sp>
      <p:pic>
        <p:nvPicPr>
          <p:cNvPr id="286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86382" y="1192671"/>
            <a:ext cx="3253874" cy="2168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0438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8677"/>
                                        </p:tgtEl>
                                        <p:attrNameLst>
                                          <p:attrName>style.visibility</p:attrName>
                                        </p:attrNameLst>
                                      </p:cBhvr>
                                      <p:to>
                                        <p:strVal val="visible"/>
                                      </p:to>
                                    </p:set>
                                    <p:animEffect transition="in" filter="fade">
                                      <p:cBhvr>
                                        <p:cTn id="21" dur="1000"/>
                                        <p:tgtEl>
                                          <p:spTgt spid="28677"/>
                                        </p:tgtEl>
                                      </p:cBhvr>
                                    </p:animEffect>
                                    <p:anim calcmode="lin" valueType="num">
                                      <p:cBhvr>
                                        <p:cTn id="22" dur="1000" fill="hold"/>
                                        <p:tgtEl>
                                          <p:spTgt spid="28677"/>
                                        </p:tgtEl>
                                        <p:attrNameLst>
                                          <p:attrName>ppt_x</p:attrName>
                                        </p:attrNameLst>
                                      </p:cBhvr>
                                      <p:tavLst>
                                        <p:tav tm="0">
                                          <p:val>
                                            <p:strVal val="#ppt_x"/>
                                          </p:val>
                                        </p:tav>
                                        <p:tav tm="100000">
                                          <p:val>
                                            <p:strVal val="#ppt_x"/>
                                          </p:val>
                                        </p:tav>
                                      </p:tavLst>
                                    </p:anim>
                                    <p:anim calcmode="lin" valueType="num">
                                      <p:cBhvr>
                                        <p:cTn id="23" dur="1000" fill="hold"/>
                                        <p:tgtEl>
                                          <p:spTgt spid="2867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94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323528" y="1772816"/>
            <a:ext cx="4824536" cy="3528392"/>
          </a:xfrm>
        </p:spPr>
        <p:txBody>
          <a:bodyPr>
            <a:noAutofit/>
          </a:bodyPr>
          <a:lstStyle/>
          <a:p>
            <a:r>
              <a:rPr lang="ru-RU" sz="2800" dirty="0" smtClean="0">
                <a:latin typeface="Times New Roman" panose="02020603050405020304" pitchFamily="18" charset="0"/>
                <a:cs typeface="Times New Roman" panose="02020603050405020304" pitchFamily="18" charset="0"/>
              </a:rPr>
              <a:t>Огромное спасибо хочу сказать моей бабушке, </a:t>
            </a:r>
            <a:r>
              <a:rPr lang="ru-RU" sz="2800" dirty="0" err="1" smtClean="0">
                <a:latin typeface="Times New Roman" panose="02020603050405020304" pitchFamily="18" charset="0"/>
                <a:cs typeface="Times New Roman" panose="02020603050405020304" pitchFamily="18" charset="0"/>
              </a:rPr>
              <a:t>Раджабовой</a:t>
            </a:r>
            <a:r>
              <a:rPr lang="ru-RU" sz="2800" dirty="0" smtClean="0">
                <a:latin typeface="Times New Roman" panose="02020603050405020304" pitchFamily="18" charset="0"/>
                <a:cs typeface="Times New Roman" panose="02020603050405020304" pitchFamily="18" charset="0"/>
              </a:rPr>
              <a:t> </a:t>
            </a:r>
            <a:r>
              <a:rPr lang="ru-RU" sz="2800" dirty="0" err="1" smtClean="0">
                <a:latin typeface="Times New Roman" panose="02020603050405020304" pitchFamily="18" charset="0"/>
                <a:cs typeface="Times New Roman" panose="02020603050405020304" pitchFamily="18" charset="0"/>
              </a:rPr>
              <a:t>Нурулгуде</a:t>
            </a:r>
            <a:r>
              <a:rPr lang="ru-RU" sz="2800" dirty="0" smtClean="0">
                <a:latin typeface="Times New Roman" panose="02020603050405020304" pitchFamily="18" charset="0"/>
                <a:cs typeface="Times New Roman" panose="02020603050405020304" pitchFamily="18" charset="0"/>
              </a:rPr>
              <a:t> Магомедовне. В 2011 году в городе Махачкала – столице республики Дагестан, она издала книгу «Они останутся в наших сердцах», название которой стало заголовком моей работы. </a:t>
            </a:r>
            <a:endParaRPr lang="ru-RU" sz="2800" dirty="0">
              <a:latin typeface="Times New Roman" panose="02020603050405020304" pitchFamily="18" charset="0"/>
              <a:cs typeface="Times New Roman" panose="02020603050405020304" pitchFamily="18" charset="0"/>
            </a:endParaRPr>
          </a:p>
        </p:txBody>
      </p:sp>
      <p:pic>
        <p:nvPicPr>
          <p:cNvPr id="4099" name="Picture 3" descr="C:\Users\Мурад\Desktop\Амина (3)\школа\img02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4088" y="1268760"/>
            <a:ext cx="3296668" cy="4850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9016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fade">
                                      <p:cBhvr>
                                        <p:cTn id="7" dur="1000"/>
                                        <p:tgtEl>
                                          <p:spTgt spid="4099"/>
                                        </p:tgtEl>
                                      </p:cBhvr>
                                    </p:animEffect>
                                    <p:anim calcmode="lin" valueType="num">
                                      <p:cBhvr>
                                        <p:cTn id="8" dur="1000" fill="hold"/>
                                        <p:tgtEl>
                                          <p:spTgt spid="4099"/>
                                        </p:tgtEl>
                                        <p:attrNameLst>
                                          <p:attrName>ppt_x</p:attrName>
                                        </p:attrNameLst>
                                      </p:cBhvr>
                                      <p:tavLst>
                                        <p:tav tm="0">
                                          <p:val>
                                            <p:strVal val="#ppt_x"/>
                                          </p:val>
                                        </p:tav>
                                        <p:tav tm="100000">
                                          <p:val>
                                            <p:strVal val="#ppt_x"/>
                                          </p:val>
                                        </p:tav>
                                      </p:tavLst>
                                    </p:anim>
                                    <p:anim calcmode="lin" valueType="num">
                                      <p:cBhvr>
                                        <p:cTn id="9" dur="1000" fill="hold"/>
                                        <p:tgtEl>
                                          <p:spTgt spid="40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p:txBody>
          <a:bodyPr/>
          <a:lstStyle/>
          <a:p>
            <a:r>
              <a:rPr lang="ru-RU" b="1" dirty="0" smtClean="0">
                <a:solidFill>
                  <a:schemeClr val="tx1"/>
                </a:solidFill>
                <a:latin typeface="Times New Roman" panose="02020603050405020304" pitchFamily="18" charset="0"/>
                <a:cs typeface="Times New Roman" panose="02020603050405020304" pitchFamily="18" charset="0"/>
              </a:rPr>
              <a:t>Я горжусь моей семьей</a:t>
            </a:r>
            <a:endParaRPr lang="ru-RU" b="1" dirty="0">
              <a:solidFill>
                <a:schemeClr val="tx1"/>
              </a:solidFill>
              <a:latin typeface="Times New Roman" panose="02020603050405020304" pitchFamily="18" charset="0"/>
              <a:cs typeface="Times New Roman" panose="02020603050405020304" pitchFamily="18" charset="0"/>
            </a:endParaRPr>
          </a:p>
        </p:txBody>
      </p:sp>
      <p:pic>
        <p:nvPicPr>
          <p:cNvPr id="29702" name="Picture 6"/>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724128" y="1464765"/>
            <a:ext cx="3206230" cy="4788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992" y="1916832"/>
            <a:ext cx="5221900" cy="388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2452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30"/>
                                        </p:tgtEl>
                                        <p:attrNameLst>
                                          <p:attrName>style.visibility</p:attrName>
                                        </p:attrNameLst>
                                      </p:cBhvr>
                                      <p:to>
                                        <p:strVal val="visible"/>
                                      </p:to>
                                    </p:set>
                                    <p:animEffect transition="in" filter="fade">
                                      <p:cBhvr>
                                        <p:cTn id="14" dur="1000"/>
                                        <p:tgtEl>
                                          <p:spTgt spid="1030"/>
                                        </p:tgtEl>
                                      </p:cBhvr>
                                    </p:animEffect>
                                    <p:anim calcmode="lin" valueType="num">
                                      <p:cBhvr>
                                        <p:cTn id="15" dur="1000" fill="hold"/>
                                        <p:tgtEl>
                                          <p:spTgt spid="1030"/>
                                        </p:tgtEl>
                                        <p:attrNameLst>
                                          <p:attrName>ppt_x</p:attrName>
                                        </p:attrNameLst>
                                      </p:cBhvr>
                                      <p:tavLst>
                                        <p:tav tm="0">
                                          <p:val>
                                            <p:strVal val="#ppt_x"/>
                                          </p:val>
                                        </p:tav>
                                        <p:tav tm="100000">
                                          <p:val>
                                            <p:strVal val="#ppt_x"/>
                                          </p:val>
                                        </p:tav>
                                      </p:tavLst>
                                    </p:anim>
                                    <p:anim calcmode="lin" valueType="num">
                                      <p:cBhvr>
                                        <p:cTn id="16"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9702"/>
                                        </p:tgtEl>
                                        <p:attrNameLst>
                                          <p:attrName>style.visibility</p:attrName>
                                        </p:attrNameLst>
                                      </p:cBhvr>
                                      <p:to>
                                        <p:strVal val="visible"/>
                                      </p:to>
                                    </p:set>
                                    <p:animEffect transition="in" filter="fade">
                                      <p:cBhvr>
                                        <p:cTn id="21" dur="1000"/>
                                        <p:tgtEl>
                                          <p:spTgt spid="29702"/>
                                        </p:tgtEl>
                                      </p:cBhvr>
                                    </p:animEffect>
                                    <p:anim calcmode="lin" valueType="num">
                                      <p:cBhvr>
                                        <p:cTn id="22" dur="1000" fill="hold"/>
                                        <p:tgtEl>
                                          <p:spTgt spid="29702"/>
                                        </p:tgtEl>
                                        <p:attrNameLst>
                                          <p:attrName>ppt_x</p:attrName>
                                        </p:attrNameLst>
                                      </p:cBhvr>
                                      <p:tavLst>
                                        <p:tav tm="0">
                                          <p:val>
                                            <p:strVal val="#ppt_x"/>
                                          </p:val>
                                        </p:tav>
                                        <p:tav tm="100000">
                                          <p:val>
                                            <p:strVal val="#ppt_x"/>
                                          </p:val>
                                        </p:tav>
                                      </p:tavLst>
                                    </p:anim>
                                    <p:anim calcmode="lin" valueType="num">
                                      <p:cBhvr>
                                        <p:cTn id="23" dur="1000" fill="hold"/>
                                        <p:tgtEl>
                                          <p:spTgt spid="2970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p:txBody>
          <a:bodyPr/>
          <a:lstStyle/>
          <a:p>
            <a:endParaRPr lang="ru-RU" dirty="0"/>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848" y="116632"/>
            <a:ext cx="5256584" cy="3181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3501008"/>
            <a:ext cx="6336704" cy="3002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044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fade">
                                      <p:cBhvr>
                                        <p:cTn id="7" dur="500"/>
                                        <p:tgtEl>
                                          <p:spTgt spid="51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8"/>
                                        </p:tgtEl>
                                        <p:attrNameLst>
                                          <p:attrName>style.visibility</p:attrName>
                                        </p:attrNameLst>
                                      </p:cBhvr>
                                      <p:to>
                                        <p:strVal val="visible"/>
                                      </p:to>
                                    </p:set>
                                    <p:animEffect transition="in" filter="fade">
                                      <p:cBhvr>
                                        <p:cTn id="12" dur="500"/>
                                        <p:tgtEl>
                                          <p:spTgt spid="5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94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p:txBody>
          <a:bodyPr/>
          <a:lstStyle/>
          <a:p>
            <a:endParaRPr lang="ru-RU"/>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776" y="3759699"/>
            <a:ext cx="6167869"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211573"/>
            <a:ext cx="5472608" cy="3428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3611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wipe(down)">
                                      <p:cBhvr>
                                        <p:cTn id="7" dur="500"/>
                                        <p:tgtEl>
                                          <p:spTgt spid="717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171"/>
                                        </p:tgtEl>
                                        <p:attrNameLst>
                                          <p:attrName>style.visibility</p:attrName>
                                        </p:attrNameLst>
                                      </p:cBhvr>
                                      <p:to>
                                        <p:strVal val="visible"/>
                                      </p:to>
                                    </p:set>
                                    <p:animEffect transition="in" filter="wipe(down)">
                                      <p:cBhvr>
                                        <p:cTn id="12" dur="5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539552" y="0"/>
            <a:ext cx="8229600" cy="1143000"/>
          </a:xfrm>
        </p:spPr>
        <p:txBody>
          <a:bodyPr/>
          <a:lstStyle/>
          <a:p>
            <a:r>
              <a:rPr lang="ru-RU" b="1" dirty="0" smtClean="0">
                <a:latin typeface="Times New Roman" panose="02020603050405020304" pitchFamily="18" charset="0"/>
                <a:cs typeface="Times New Roman" panose="02020603050405020304" pitchFamily="18" charset="0"/>
              </a:rPr>
              <a:t>Я с бабушками </a:t>
            </a:r>
            <a:endParaRPr lang="ru-RU" b="1" dirty="0">
              <a:latin typeface="Times New Roman" panose="02020603050405020304" pitchFamily="18" charset="0"/>
              <a:cs typeface="Times New Roman" panose="02020603050405020304" pitchFamily="18" charset="0"/>
            </a:endParaRPr>
          </a:p>
        </p:txBody>
      </p:sp>
      <p:pic>
        <p:nvPicPr>
          <p:cNvPr id="30724"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1052736"/>
            <a:ext cx="5040560" cy="504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3" name="Picture 3" descr="D:\школа\pF_8COH7Vl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064" y="1890608"/>
            <a:ext cx="3888432" cy="2417016"/>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5000104" y="4460474"/>
            <a:ext cx="4184352" cy="400110"/>
          </a:xfrm>
          <a:prstGeom prst="rect">
            <a:avLst/>
          </a:prstGeom>
        </p:spPr>
        <p:txBody>
          <a:bodyPr wrap="none">
            <a:spAutoFit/>
          </a:bodyPr>
          <a:lstStyle/>
          <a:p>
            <a:pPr algn="ctr"/>
            <a:r>
              <a:rPr lang="ru-RU" sz="2000" b="1" dirty="0" smtClean="0">
                <a:latin typeface="Times New Roman" panose="02020603050405020304" pitchFamily="18" charset="0"/>
                <a:cs typeface="Times New Roman" panose="02020603050405020304" pitchFamily="18" charset="0"/>
              </a:rPr>
              <a:t>Бабушка </a:t>
            </a:r>
            <a:r>
              <a:rPr lang="ru-RU" sz="2000" b="1" dirty="0" err="1" smtClean="0">
                <a:latin typeface="Times New Roman" panose="02020603050405020304" pitchFamily="18" charset="0"/>
                <a:cs typeface="Times New Roman" panose="02020603050405020304" pitchFamily="18" charset="0"/>
              </a:rPr>
              <a:t>Нурулгуда</a:t>
            </a:r>
            <a:r>
              <a:rPr lang="ru-RU" sz="2000" b="1" dirty="0" smtClean="0">
                <a:latin typeface="Times New Roman" panose="02020603050405020304" pitchFamily="18" charset="0"/>
                <a:cs typeface="Times New Roman" panose="02020603050405020304" pitchFamily="18" charset="0"/>
              </a:rPr>
              <a:t> Магомедовна </a:t>
            </a:r>
            <a:endParaRPr lang="ru-RU" sz="2000" b="1" dirty="0">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467544" y="6125317"/>
            <a:ext cx="3960440" cy="400110"/>
          </a:xfrm>
          <a:prstGeom prst="rect">
            <a:avLst/>
          </a:prstGeom>
        </p:spPr>
        <p:txBody>
          <a:bodyPr wrap="square">
            <a:spAutoFit/>
          </a:bodyPr>
          <a:lstStyle/>
          <a:p>
            <a:r>
              <a:rPr lang="ru-RU" sz="2000" b="1" dirty="0" smtClean="0">
                <a:latin typeface="Times New Roman" panose="02020603050405020304" pitchFamily="18" charset="0"/>
                <a:cs typeface="Times New Roman" panose="02020603050405020304" pitchFamily="18" charset="0"/>
              </a:rPr>
              <a:t>Бабушка </a:t>
            </a:r>
            <a:r>
              <a:rPr lang="ru-RU" sz="2000" b="1" dirty="0" err="1" smtClean="0">
                <a:latin typeface="Times New Roman" panose="02020603050405020304" pitchFamily="18" charset="0"/>
                <a:cs typeface="Times New Roman" panose="02020603050405020304" pitchFamily="18" charset="0"/>
              </a:rPr>
              <a:t>Габибат</a:t>
            </a:r>
            <a:r>
              <a:rPr lang="ru-RU" sz="2000" b="1" dirty="0" smtClean="0">
                <a:latin typeface="Times New Roman" panose="02020603050405020304" pitchFamily="18" charset="0"/>
                <a:cs typeface="Times New Roman" panose="02020603050405020304" pitchFamily="18" charset="0"/>
              </a:rPr>
              <a:t> </a:t>
            </a:r>
            <a:r>
              <a:rPr lang="ru-RU" sz="2000" b="1" dirty="0" err="1" smtClean="0">
                <a:latin typeface="Times New Roman" panose="02020603050405020304" pitchFamily="18" charset="0"/>
                <a:cs typeface="Times New Roman" panose="02020603050405020304" pitchFamily="18" charset="0"/>
              </a:rPr>
              <a:t>Абдуллаевна</a:t>
            </a:r>
            <a:r>
              <a:rPr lang="ru-RU" sz="2000" b="1" dirty="0" smtClean="0">
                <a:latin typeface="Times New Roman" panose="02020603050405020304" pitchFamily="18" charset="0"/>
                <a:cs typeface="Times New Roman" panose="02020603050405020304" pitchFamily="18" charset="0"/>
              </a:rPr>
              <a:t>  </a:t>
            </a:r>
            <a:endParaRPr lang="ru-RU"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7279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5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467544" y="188640"/>
            <a:ext cx="8229600" cy="1143000"/>
          </a:xfrm>
        </p:spPr>
        <p:txBody>
          <a:bodyPr/>
          <a:lstStyle/>
          <a:p>
            <a:r>
              <a:rPr lang="ru-RU" b="1" dirty="0" smtClean="0">
                <a:latin typeface="Times New Roman" panose="02020603050405020304" pitchFamily="18" charset="0"/>
                <a:cs typeface="Times New Roman" panose="02020603050405020304" pitchFamily="18" charset="0"/>
              </a:rPr>
              <a:t>Мы часто собираемся вместе… </a:t>
            </a:r>
            <a:endParaRPr lang="ru-RU" b="1" dirty="0">
              <a:latin typeface="Times New Roman" panose="02020603050405020304" pitchFamily="18" charset="0"/>
              <a:cs typeface="Times New Roman" panose="02020603050405020304" pitchFamily="18" charset="0"/>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3254" y="1268760"/>
            <a:ext cx="6917492" cy="510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3067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0448" y="-29082"/>
            <a:ext cx="9264448" cy="68870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179512" y="764704"/>
            <a:ext cx="3816424" cy="3960440"/>
          </a:xfrm>
        </p:spPr>
        <p:txBody>
          <a:bodyPr>
            <a:noAutofit/>
          </a:bodyPr>
          <a:lstStyle/>
          <a:p>
            <a:pPr algn="l"/>
            <a:r>
              <a:rPr lang="ru-RU" sz="2400" b="1" dirty="0" smtClean="0">
                <a:latin typeface="Times New Roman" panose="02020603050405020304" pitchFamily="18" charset="0"/>
                <a:cs typeface="Times New Roman" panose="02020603050405020304" pitchFamily="18" charset="0"/>
              </a:rPr>
              <a:t/>
            </a:r>
            <a:br>
              <a:rPr lang="ru-RU" sz="2400" b="1" dirty="0" smtClean="0">
                <a:latin typeface="Times New Roman" panose="02020603050405020304" pitchFamily="18" charset="0"/>
                <a:cs typeface="Times New Roman" panose="02020603050405020304" pitchFamily="18" charset="0"/>
              </a:rPr>
            </a:br>
            <a:r>
              <a:rPr lang="ru-RU" sz="2400" b="1" dirty="0" smtClean="0">
                <a:latin typeface="Times New Roman" panose="02020603050405020304" pitchFamily="18" charset="0"/>
                <a:cs typeface="Times New Roman" panose="02020603050405020304" pitchFamily="18" charset="0"/>
              </a:rPr>
              <a:t/>
            </a:r>
            <a:br>
              <a:rPr lang="ru-RU" sz="2400" b="1" dirty="0" smtClean="0">
                <a:latin typeface="Times New Roman" panose="02020603050405020304" pitchFamily="18" charset="0"/>
                <a:cs typeface="Times New Roman" panose="02020603050405020304" pitchFamily="18" charset="0"/>
              </a:rPr>
            </a:br>
            <a:r>
              <a:rPr lang="ru-RU" sz="2400" b="1" dirty="0">
                <a:latin typeface="Times New Roman" panose="02020603050405020304" pitchFamily="18" charset="0"/>
                <a:cs typeface="Times New Roman" panose="02020603050405020304" pitchFamily="18" charset="0"/>
              </a:rPr>
              <a:t/>
            </a:r>
            <a:br>
              <a:rPr lang="ru-RU" sz="2400" b="1" dirty="0">
                <a:latin typeface="Times New Roman" panose="02020603050405020304" pitchFamily="18" charset="0"/>
                <a:cs typeface="Times New Roman" panose="02020603050405020304" pitchFamily="18" charset="0"/>
              </a:rPr>
            </a:br>
            <a:r>
              <a:rPr lang="ru-RU" sz="2400" b="1" dirty="0" smtClean="0">
                <a:latin typeface="Times New Roman" panose="02020603050405020304" pitchFamily="18" charset="0"/>
                <a:cs typeface="Times New Roman" panose="02020603050405020304" pitchFamily="18" charset="0"/>
              </a:rPr>
              <a:t/>
            </a:r>
            <a:br>
              <a:rPr lang="ru-RU" sz="2400" b="1" dirty="0" smtClean="0">
                <a:latin typeface="Times New Roman" panose="02020603050405020304" pitchFamily="18" charset="0"/>
                <a:cs typeface="Times New Roman" panose="02020603050405020304" pitchFamily="18" charset="0"/>
              </a:rPr>
            </a:br>
            <a:r>
              <a:rPr lang="ru-RU" sz="2400" b="1" dirty="0">
                <a:latin typeface="Times New Roman" panose="02020603050405020304" pitchFamily="18" charset="0"/>
                <a:cs typeface="Times New Roman" panose="02020603050405020304" pitchFamily="18" charset="0"/>
              </a:rPr>
              <a:t/>
            </a:r>
            <a:br>
              <a:rPr lang="ru-RU" sz="2400" b="1" dirty="0">
                <a:latin typeface="Times New Roman" panose="02020603050405020304" pitchFamily="18" charset="0"/>
                <a:cs typeface="Times New Roman" panose="02020603050405020304" pitchFamily="18" charset="0"/>
              </a:rPr>
            </a:br>
            <a:r>
              <a:rPr lang="ru-RU" sz="2400" b="1" dirty="0" smtClean="0">
                <a:latin typeface="Times New Roman" panose="02020603050405020304" pitchFamily="18" charset="0"/>
                <a:cs typeface="Times New Roman" panose="02020603050405020304" pitchFamily="18" charset="0"/>
              </a:rPr>
              <a:t/>
            </a:r>
            <a:br>
              <a:rPr lang="ru-RU" sz="2400" b="1" dirty="0" smtClean="0">
                <a:latin typeface="Times New Roman" panose="02020603050405020304" pitchFamily="18" charset="0"/>
                <a:cs typeface="Times New Roman" panose="02020603050405020304" pitchFamily="18" charset="0"/>
              </a:rPr>
            </a:br>
            <a:r>
              <a:rPr lang="ru-RU" sz="2400" b="1" dirty="0">
                <a:latin typeface="Times New Roman" panose="02020603050405020304" pitchFamily="18" charset="0"/>
                <a:cs typeface="Times New Roman" panose="02020603050405020304" pitchFamily="18" charset="0"/>
              </a:rPr>
              <a:t/>
            </a:r>
            <a:br>
              <a:rPr lang="ru-RU" sz="2400" b="1" dirty="0">
                <a:latin typeface="Times New Roman" panose="02020603050405020304" pitchFamily="18" charset="0"/>
                <a:cs typeface="Times New Roman" panose="02020603050405020304" pitchFamily="18" charset="0"/>
              </a:rPr>
            </a:br>
            <a:r>
              <a:rPr lang="ru-RU" sz="2400" b="1" dirty="0" smtClean="0">
                <a:latin typeface="Times New Roman" panose="02020603050405020304" pitchFamily="18" charset="0"/>
                <a:cs typeface="Times New Roman" panose="02020603050405020304" pitchFamily="18" charset="0"/>
              </a:rPr>
              <a:t/>
            </a:r>
            <a:br>
              <a:rPr lang="ru-RU" sz="2400" b="1" dirty="0" smtClean="0">
                <a:latin typeface="Times New Roman" panose="02020603050405020304" pitchFamily="18" charset="0"/>
                <a:cs typeface="Times New Roman" panose="02020603050405020304" pitchFamily="18" charset="0"/>
              </a:rPr>
            </a:br>
            <a:r>
              <a:rPr lang="ru-RU" sz="2400" b="1" dirty="0" smtClean="0">
                <a:latin typeface="Times New Roman" panose="02020603050405020304" pitchFamily="18" charset="0"/>
                <a:cs typeface="Times New Roman" panose="02020603050405020304" pitchFamily="18" charset="0"/>
              </a:rPr>
              <a:t>Пройдет время, и я, возможно, как моя бабушка, </a:t>
            </a:r>
            <a:r>
              <a:rPr lang="ru-RU" sz="2400" b="1" dirty="0" err="1" smtClean="0">
                <a:latin typeface="Times New Roman" panose="02020603050405020304" pitchFamily="18" charset="0"/>
                <a:cs typeface="Times New Roman" panose="02020603050405020304" pitchFamily="18" charset="0"/>
              </a:rPr>
              <a:t>Раджабова</a:t>
            </a:r>
            <a:r>
              <a:rPr lang="ru-RU" sz="2400" b="1" dirty="0" smtClean="0">
                <a:latin typeface="Times New Roman" panose="02020603050405020304" pitchFamily="18" charset="0"/>
                <a:cs typeface="Times New Roman" panose="02020603050405020304" pitchFamily="18" charset="0"/>
              </a:rPr>
              <a:t> </a:t>
            </a:r>
            <a:r>
              <a:rPr lang="ru-RU" sz="2400" b="1" dirty="0" err="1" smtClean="0">
                <a:latin typeface="Times New Roman" panose="02020603050405020304" pitchFamily="18" charset="0"/>
                <a:cs typeface="Times New Roman" panose="02020603050405020304" pitchFamily="18" charset="0"/>
              </a:rPr>
              <a:t>Нурулгуда</a:t>
            </a:r>
            <a:r>
              <a:rPr lang="ru-RU" sz="2400" b="1" dirty="0" smtClean="0">
                <a:latin typeface="Times New Roman" panose="02020603050405020304" pitchFamily="18" charset="0"/>
                <a:cs typeface="Times New Roman" panose="02020603050405020304" pitchFamily="18" charset="0"/>
              </a:rPr>
              <a:t> Магомедовна, продолжу писать книгу о своей семье, родных и близких, которые сыграли большую роль в истории самой замечательной страны – России. </a:t>
            </a:r>
            <a:endParaRPr lang="ru-RU" sz="2400" b="1" dirty="0">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5292080" y="4818118"/>
            <a:ext cx="3528392" cy="1815882"/>
          </a:xfrm>
          <a:prstGeom prst="rect">
            <a:avLst/>
          </a:prstGeom>
        </p:spPr>
        <p:txBody>
          <a:bodyPr wrap="square">
            <a:spAutoFit/>
          </a:bodyPr>
          <a:lstStyle/>
          <a:p>
            <a:endParaRPr lang="ru-RU" sz="2800" b="1" dirty="0" smtClean="0">
              <a:latin typeface="Times New Roman" panose="02020603050405020304" pitchFamily="18" charset="0"/>
              <a:cs typeface="Times New Roman" panose="02020603050405020304" pitchFamily="18" charset="0"/>
            </a:endParaRPr>
          </a:p>
          <a:p>
            <a:pPr algn="ctr"/>
            <a:r>
              <a:rPr lang="ru-RU" sz="2800" b="1" dirty="0" err="1" smtClean="0">
                <a:latin typeface="Times New Roman" panose="02020603050405020304" pitchFamily="18" charset="0"/>
                <a:cs typeface="Times New Roman" panose="02020603050405020304" pitchFamily="18" charset="0"/>
              </a:rPr>
              <a:t>Исмаилова</a:t>
            </a:r>
            <a:r>
              <a:rPr lang="ru-RU" sz="2800" b="1" dirty="0" smtClean="0">
                <a:latin typeface="Times New Roman" panose="02020603050405020304" pitchFamily="18" charset="0"/>
                <a:cs typeface="Times New Roman" panose="02020603050405020304" pitchFamily="18" charset="0"/>
              </a:rPr>
              <a:t> </a:t>
            </a:r>
            <a:r>
              <a:rPr lang="ru-RU" sz="2800" b="1" dirty="0">
                <a:latin typeface="Times New Roman" panose="02020603050405020304" pitchFamily="18" charset="0"/>
                <a:cs typeface="Times New Roman" panose="02020603050405020304" pitchFamily="18" charset="0"/>
              </a:rPr>
              <a:t>Амина </a:t>
            </a:r>
            <a:r>
              <a:rPr lang="ru-RU" sz="2800" b="1" dirty="0" smtClean="0">
                <a:latin typeface="Times New Roman" panose="02020603050405020304" pitchFamily="18" charset="0"/>
                <a:cs typeface="Times New Roman" panose="02020603050405020304" pitchFamily="18" charset="0"/>
              </a:rPr>
              <a:t>Магомедовна</a:t>
            </a:r>
          </a:p>
          <a:p>
            <a:pPr algn="ctr"/>
            <a:r>
              <a:rPr lang="ru-RU" sz="2400" b="1" dirty="0" smtClean="0">
                <a:latin typeface="Times New Roman" panose="02020603050405020304" pitchFamily="18" charset="0"/>
                <a:cs typeface="Times New Roman" panose="02020603050405020304" pitchFamily="18" charset="0"/>
              </a:rPr>
              <a:t> Москва 2016</a:t>
            </a:r>
            <a:endParaRPr lang="ru-RU"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8185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770"/>
                                        </p:tgtEl>
                                        <p:attrNameLst>
                                          <p:attrName>style.visibility</p:attrName>
                                        </p:attrNameLst>
                                      </p:cBhvr>
                                      <p:to>
                                        <p:strVal val="visible"/>
                                      </p:to>
                                    </p:set>
                                    <p:animEffect transition="in" filter="fade">
                                      <p:cBhvr>
                                        <p:cTn id="7" dur="500"/>
                                        <p:tgtEl>
                                          <p:spTgt spid="3277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611560" y="1484784"/>
            <a:ext cx="8229600" cy="4608512"/>
          </a:xfrm>
        </p:spPr>
        <p:txBody>
          <a:bodyPr>
            <a:noAutofit/>
          </a:bodyPr>
          <a:lstStyle/>
          <a:p>
            <a:r>
              <a:rPr lang="ru-RU" sz="2000" dirty="0" smtClean="0">
                <a:latin typeface="Times New Roman" panose="02020603050405020304" pitchFamily="18" charset="0"/>
                <a:cs typeface="Times New Roman" panose="02020603050405020304" pitchFamily="18" charset="0"/>
              </a:rPr>
              <a:t>                        </a:t>
            </a:r>
            <a:r>
              <a:rPr lang="ru-RU" sz="2400" dirty="0" smtClean="0">
                <a:latin typeface="Times New Roman" panose="02020603050405020304" pitchFamily="18" charset="0"/>
                <a:cs typeface="Times New Roman" panose="02020603050405020304" pitchFamily="18" charset="0"/>
              </a:rPr>
              <a:t>Какое множество людей Перебывало на планете, </a:t>
            </a:r>
            <a:br>
              <a:rPr lang="ru-RU" sz="2400" dirty="0" smtClean="0">
                <a:latin typeface="Times New Roman" panose="02020603050405020304" pitchFamily="18" charset="0"/>
                <a:cs typeface="Times New Roman" panose="02020603050405020304" pitchFamily="18" charset="0"/>
              </a:rPr>
            </a:br>
            <a:r>
              <a:rPr lang="ru-RU" sz="2400" dirty="0" smtClean="0">
                <a:latin typeface="Times New Roman" panose="02020603050405020304" pitchFamily="18" charset="0"/>
                <a:cs typeface="Times New Roman" panose="02020603050405020304" pitchFamily="18" charset="0"/>
              </a:rPr>
              <a:t>                     Трудом и мудростью своей Украсив все столетья. </a:t>
            </a:r>
            <a:br>
              <a:rPr lang="ru-RU" sz="2400" dirty="0" smtClean="0">
                <a:latin typeface="Times New Roman" panose="02020603050405020304" pitchFamily="18" charset="0"/>
                <a:cs typeface="Times New Roman" panose="02020603050405020304" pitchFamily="18" charset="0"/>
              </a:rPr>
            </a:br>
            <a:r>
              <a:rPr lang="ru-RU" sz="2800" dirty="0" smtClean="0">
                <a:latin typeface="Times New Roman" panose="02020603050405020304" pitchFamily="18" charset="0"/>
                <a:cs typeface="Times New Roman" panose="02020603050405020304" pitchFamily="18" charset="0"/>
              </a:rPr>
              <a:t>                                                                    </a:t>
            </a:r>
            <a:r>
              <a:rPr lang="ru-RU" sz="2400" dirty="0" smtClean="0">
                <a:latin typeface="Times New Roman" panose="02020603050405020304" pitchFamily="18" charset="0"/>
                <a:cs typeface="Times New Roman" panose="02020603050405020304" pitchFamily="18" charset="0"/>
              </a:rPr>
              <a:t>Расул Гамзатов </a:t>
            </a:r>
            <a:r>
              <a:rPr lang="ru-RU" sz="2800" dirty="0" smtClean="0">
                <a:latin typeface="Times New Roman" panose="02020603050405020304" pitchFamily="18" charset="0"/>
                <a:cs typeface="Times New Roman" panose="02020603050405020304" pitchFamily="18" charset="0"/>
              </a:rPr>
              <a:t/>
            </a:r>
            <a:br>
              <a:rPr lang="ru-RU" sz="2800" dirty="0" smtClean="0">
                <a:latin typeface="Times New Roman" panose="02020603050405020304" pitchFamily="18" charset="0"/>
                <a:cs typeface="Times New Roman" panose="02020603050405020304" pitchFamily="18" charset="0"/>
              </a:rPr>
            </a:br>
            <a:r>
              <a:rPr lang="ru-RU" sz="2800" dirty="0" smtClean="0">
                <a:latin typeface="Times New Roman" panose="02020603050405020304" pitchFamily="18" charset="0"/>
                <a:cs typeface="Times New Roman" panose="02020603050405020304" pitchFamily="18" charset="0"/>
              </a:rPr>
              <a:t/>
            </a:r>
            <a:br>
              <a:rPr lang="ru-RU" sz="2800" dirty="0" smtClean="0">
                <a:latin typeface="Times New Roman" panose="02020603050405020304" pitchFamily="18" charset="0"/>
                <a:cs typeface="Times New Roman" panose="02020603050405020304" pitchFamily="18" charset="0"/>
              </a:rPr>
            </a:br>
            <a:r>
              <a:rPr lang="ru-RU" sz="2400" dirty="0" smtClean="0">
                <a:latin typeface="Times New Roman" panose="02020603050405020304" pitchFamily="18" charset="0"/>
                <a:cs typeface="Times New Roman" panose="02020603050405020304" pitchFamily="18" charset="0"/>
              </a:rPr>
              <a:t>Это очень емкие слова. В особенности когда речь идет о людях чистых: и душой, и делами, и помыслами – в точности, как вода в горном роднике. А когда речь идет о натуре возвышенной, романтической, чье творчество дает людям, словно журчащий родник, распространяющий вокруг свежесть и прохладу, возможность утолить жажду стремления соприкоснуться с чем-то прекрасным, возвышенным, найти ответы на многие жизненные вопросы.</a:t>
            </a:r>
            <a:br>
              <a:rPr lang="ru-RU" sz="2400" dirty="0" smtClean="0">
                <a:latin typeface="Times New Roman" panose="02020603050405020304" pitchFamily="18" charset="0"/>
                <a:cs typeface="Times New Roman" panose="02020603050405020304" pitchFamily="18" charset="0"/>
              </a:rPr>
            </a:b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1932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822960" y="260648"/>
            <a:ext cx="7498080" cy="1143000"/>
          </a:xfrm>
        </p:spPr>
        <p:txBody>
          <a:bodyPr>
            <a:normAutofit fontScale="90000"/>
          </a:bodyPr>
          <a:lstStyle/>
          <a:p>
            <a:pPr algn="ctr"/>
            <a:r>
              <a:rPr lang="ru-RU" b="1" dirty="0" smtClean="0">
                <a:latin typeface="Times New Roman" panose="02020603050405020304" pitchFamily="18" charset="0"/>
                <a:cs typeface="Times New Roman" panose="02020603050405020304" pitchFamily="18" charset="0"/>
              </a:rPr>
              <a:t>Моя </a:t>
            </a:r>
            <a:r>
              <a:rPr lang="ru-RU" b="1" dirty="0">
                <a:latin typeface="Times New Roman" panose="02020603050405020304" pitchFamily="18" charset="0"/>
                <a:cs typeface="Times New Roman" panose="02020603050405020304" pitchFamily="18" charset="0"/>
              </a:rPr>
              <a:t>бабушка </a:t>
            </a:r>
            <a:r>
              <a:rPr lang="ru-RU" b="1" dirty="0" err="1">
                <a:latin typeface="Times New Roman" panose="02020603050405020304" pitchFamily="18" charset="0"/>
                <a:cs typeface="Times New Roman" panose="02020603050405020304" pitchFamily="18" charset="0"/>
              </a:rPr>
              <a:t>Нурулгуда</a:t>
            </a:r>
            <a:r>
              <a:rPr lang="ru-RU" b="1" dirty="0">
                <a:latin typeface="Times New Roman" panose="02020603050405020304" pitchFamily="18" charset="0"/>
                <a:cs typeface="Times New Roman" panose="02020603050405020304" pitchFamily="18" charset="0"/>
              </a:rPr>
              <a:t> Магомедовна </a:t>
            </a:r>
            <a:r>
              <a:rPr lang="ru-RU" b="1" dirty="0" err="1">
                <a:latin typeface="Times New Roman" panose="02020603050405020304" pitchFamily="18" charset="0"/>
                <a:cs typeface="Times New Roman" panose="02020603050405020304" pitchFamily="18" charset="0"/>
              </a:rPr>
              <a:t>Раджабова</a:t>
            </a:r>
            <a:endParaRPr lang="ru-RU"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7021" y="1628800"/>
            <a:ext cx="6768752" cy="4968552"/>
          </a:xfrm>
        </p:spPr>
        <p:txBody>
          <a:bodyPr>
            <a:noAutofit/>
          </a:bodyPr>
          <a:lstStyle/>
          <a:p>
            <a:pPr marL="82296" indent="0" algn="ctr">
              <a:buNone/>
            </a:pPr>
            <a:r>
              <a:rPr lang="ru-RU" sz="2400" dirty="0" smtClean="0">
                <a:latin typeface="Times New Roman" panose="02020603050405020304" pitchFamily="18" charset="0"/>
                <a:cs typeface="Times New Roman" panose="02020603050405020304" pitchFamily="18" charset="0"/>
              </a:rPr>
              <a:t>Таким человеком является </a:t>
            </a:r>
            <a:r>
              <a:rPr lang="ru-RU" sz="2400" dirty="0" err="1" smtClean="0">
                <a:latin typeface="Times New Roman" panose="02020603050405020304" pitchFamily="18" charset="0"/>
                <a:cs typeface="Times New Roman" panose="02020603050405020304" pitchFamily="18" charset="0"/>
              </a:rPr>
              <a:t>Нурулгуда</a:t>
            </a:r>
            <a:r>
              <a:rPr lang="ru-RU" sz="2400" dirty="0" smtClean="0">
                <a:latin typeface="Times New Roman" panose="02020603050405020304" pitchFamily="18" charset="0"/>
                <a:cs typeface="Times New Roman" panose="02020603050405020304" pitchFamily="18" charset="0"/>
              </a:rPr>
              <a:t> Магомедовна </a:t>
            </a:r>
            <a:r>
              <a:rPr lang="ru-RU" sz="2400" dirty="0" err="1" smtClean="0">
                <a:latin typeface="Times New Roman" panose="02020603050405020304" pitchFamily="18" charset="0"/>
                <a:cs typeface="Times New Roman" panose="02020603050405020304" pitchFamily="18" charset="0"/>
              </a:rPr>
              <a:t>Раджабова</a:t>
            </a:r>
            <a:r>
              <a:rPr lang="ru-RU" sz="2400" dirty="0" smtClean="0">
                <a:latin typeface="Times New Roman" panose="02020603050405020304" pitchFamily="18" charset="0"/>
                <a:cs typeface="Times New Roman" panose="02020603050405020304" pitchFamily="18" charset="0"/>
              </a:rPr>
              <a:t>. Это человек чистейшей и светлой души, доброго сердца и ясного ума, эрудит, очень талантливый и известный в республике журналист. И как справедливо ее назвал известный дагестанский писатель Ильяс Гасанов: «журналист – литератор», «дочь Ислама и Человечности», «Компас совести поколений» (она девять лет проработала редактором газеты «</a:t>
            </a:r>
            <a:r>
              <a:rPr lang="ru-RU" sz="2400" dirty="0" err="1" smtClean="0">
                <a:latin typeface="Times New Roman" panose="02020603050405020304" pitchFamily="18" charset="0"/>
                <a:cs typeface="Times New Roman" panose="02020603050405020304" pitchFamily="18" charset="0"/>
              </a:rPr>
              <a:t>Ассалам</a:t>
            </a:r>
            <a:r>
              <a:rPr lang="ru-RU" sz="2400" dirty="0" smtClean="0">
                <a:latin typeface="Times New Roman" panose="02020603050405020304" pitchFamily="18" charset="0"/>
                <a:cs typeface="Times New Roman" panose="02020603050405020304" pitchFamily="18" charset="0"/>
              </a:rPr>
              <a:t>» на даргинском языке и стала ее первым редактором).  С 1977 года работает в республиканской газете «</a:t>
            </a:r>
            <a:r>
              <a:rPr lang="ru-RU" sz="2400" dirty="0" err="1" smtClean="0">
                <a:latin typeface="Times New Roman" panose="02020603050405020304" pitchFamily="18" charset="0"/>
                <a:cs typeface="Times New Roman" panose="02020603050405020304" pitchFamily="18" charset="0"/>
              </a:rPr>
              <a:t>Замана</a:t>
            </a:r>
            <a:r>
              <a:rPr lang="ru-RU" sz="2400" dirty="0" smtClean="0">
                <a:latin typeface="Times New Roman" panose="02020603050405020304" pitchFamily="18" charset="0"/>
                <a:cs typeface="Times New Roman" panose="02020603050405020304" pitchFamily="18" charset="0"/>
              </a:rPr>
              <a:t>» корреспондентом. </a:t>
            </a:r>
            <a:endParaRPr lang="ru-RU" sz="2400" dirty="0">
              <a:latin typeface="Times New Roman" panose="02020603050405020304" pitchFamily="18" charset="0"/>
              <a:cs typeface="Times New Roman" panose="02020603050405020304" pitchFamily="18" charset="0"/>
            </a:endParaRPr>
          </a:p>
        </p:txBody>
      </p:sp>
      <p:pic>
        <p:nvPicPr>
          <p:cNvPr id="23554" name="Picture 2" descr="D:\школа\11 01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2240" y="2351381"/>
            <a:ext cx="2277409" cy="2880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8407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Объект 2"/>
          <p:cNvSpPr>
            <a:spLocks noGrp="1"/>
          </p:cNvSpPr>
          <p:nvPr>
            <p:ph idx="1"/>
          </p:nvPr>
        </p:nvSpPr>
        <p:spPr>
          <a:xfrm>
            <a:off x="125760" y="1124744"/>
            <a:ext cx="8892480" cy="5328592"/>
          </a:xfrm>
        </p:spPr>
        <p:txBody>
          <a:bodyPr>
            <a:noAutofit/>
          </a:bodyPr>
          <a:lstStyle/>
          <a:p>
            <a:pPr marL="82296" indent="0" algn="ctr">
              <a:buNone/>
            </a:pPr>
            <a:r>
              <a:rPr lang="ru-RU" sz="2000" b="1" dirty="0">
                <a:latin typeface="Times New Roman" panose="02020603050405020304" pitchFamily="18" charset="0"/>
                <a:cs typeface="Times New Roman" panose="02020603050405020304" pitchFamily="18" charset="0"/>
              </a:rPr>
              <a:t>Бабушка член Союза журналистов РФ с 1979г. Она является обладательницей многочисленных титулов, среди которых и заслуженный работник культуры РД. Многократная победительница различных журналистских премий: «Золотой орел», «Золотое перо» и т.д. Награждена Почетной грамотой Госсовета РД и многими другими грамотами  Союза журналистов РД и РФ. Является ветераном труда. Долгий творческий путь Н. </a:t>
            </a:r>
            <a:r>
              <a:rPr lang="ru-RU" sz="2000" b="1" dirty="0" err="1">
                <a:latin typeface="Times New Roman" panose="02020603050405020304" pitchFamily="18" charset="0"/>
                <a:cs typeface="Times New Roman" panose="02020603050405020304" pitchFamily="18" charset="0"/>
              </a:rPr>
              <a:t>Раджабовой</a:t>
            </a:r>
            <a:r>
              <a:rPr lang="ru-RU" sz="2000" b="1" dirty="0">
                <a:latin typeface="Times New Roman" panose="02020603050405020304" pitchFamily="18" charset="0"/>
                <a:cs typeface="Times New Roman" panose="02020603050405020304" pitchFamily="18" charset="0"/>
              </a:rPr>
              <a:t> отмечен государством многочисленными наградами. Но все же главная награда для </a:t>
            </a:r>
            <a:r>
              <a:rPr lang="ru-RU" sz="2000" b="1" dirty="0" err="1">
                <a:latin typeface="Times New Roman" panose="02020603050405020304" pitchFamily="18" charset="0"/>
                <a:cs typeface="Times New Roman" panose="02020603050405020304" pitchFamily="18" charset="0"/>
              </a:rPr>
              <a:t>Нурулгуды</a:t>
            </a:r>
            <a:r>
              <a:rPr lang="ru-RU" sz="2000" b="1" dirty="0">
                <a:latin typeface="Times New Roman" panose="02020603050405020304" pitchFamily="18" charset="0"/>
                <a:cs typeface="Times New Roman" panose="02020603050405020304" pitchFamily="18" charset="0"/>
              </a:rPr>
              <a:t> - внимание и любовь читателя. Ее творчество понятно и доступно людям разных сословий, возможно, потому, что героями ее ярких очерков являются люди, представляющие и элиту Дагестана, и «простых смертных». Здесь хочется вспомнить слова великого Расула Гамзатова, которые очень точно характеризуют личность </a:t>
            </a:r>
            <a:r>
              <a:rPr lang="ru-RU" sz="2000" b="1" dirty="0" err="1">
                <a:latin typeface="Times New Roman" panose="02020603050405020304" pitchFamily="18" charset="0"/>
                <a:cs typeface="Times New Roman" panose="02020603050405020304" pitchFamily="18" charset="0"/>
              </a:rPr>
              <a:t>Н.Раджабовой</a:t>
            </a:r>
            <a:r>
              <a:rPr lang="ru-RU" sz="2000" b="1" dirty="0">
                <a:latin typeface="Times New Roman" panose="02020603050405020304" pitchFamily="18" charset="0"/>
                <a:cs typeface="Times New Roman" panose="02020603050405020304" pitchFamily="18" charset="0"/>
              </a:rPr>
              <a:t>: </a:t>
            </a:r>
            <a:endParaRPr lang="ru-RU" sz="2000" b="1" dirty="0" smtClean="0">
              <a:latin typeface="Times New Roman" panose="02020603050405020304" pitchFamily="18" charset="0"/>
              <a:cs typeface="Times New Roman" panose="02020603050405020304" pitchFamily="18" charset="0"/>
            </a:endParaRPr>
          </a:p>
          <a:p>
            <a:pPr marL="82296" indent="0" algn="ctr">
              <a:buNone/>
            </a:pPr>
            <a:r>
              <a:rPr lang="ru-RU" sz="1800" b="1" dirty="0">
                <a:latin typeface="Times New Roman" panose="02020603050405020304" pitchFamily="18" charset="0"/>
                <a:cs typeface="Times New Roman" panose="02020603050405020304" pitchFamily="18" charset="0"/>
              </a:rPr>
              <a:t/>
            </a:r>
            <a:br>
              <a:rPr lang="ru-RU" sz="1800" b="1" dirty="0">
                <a:latin typeface="Times New Roman" panose="02020603050405020304" pitchFamily="18" charset="0"/>
                <a:cs typeface="Times New Roman" panose="02020603050405020304" pitchFamily="18" charset="0"/>
              </a:rPr>
            </a:br>
            <a:r>
              <a:rPr lang="ru-RU" sz="1800" b="1" dirty="0" smtClean="0">
                <a:latin typeface="Times New Roman" panose="02020603050405020304" pitchFamily="18" charset="0"/>
                <a:cs typeface="Times New Roman" panose="02020603050405020304" pitchFamily="18" charset="0"/>
              </a:rPr>
              <a:t>        …</a:t>
            </a:r>
            <a:r>
              <a:rPr lang="ru-RU" sz="1800" b="1" dirty="0">
                <a:latin typeface="Times New Roman" panose="02020603050405020304" pitchFamily="18" charset="0"/>
                <a:cs typeface="Times New Roman" panose="02020603050405020304" pitchFamily="18" charset="0"/>
              </a:rPr>
              <a:t>За свой не выдавал </a:t>
            </a:r>
            <a:r>
              <a:rPr lang="ru-RU" sz="1800" b="1" dirty="0" err="1">
                <a:latin typeface="Times New Roman" panose="02020603050405020304" pitchFamily="18" charset="0"/>
                <a:cs typeface="Times New Roman" panose="02020603050405020304" pitchFamily="18" charset="0"/>
              </a:rPr>
              <a:t>пандур</a:t>
            </a:r>
            <a:r>
              <a:rPr lang="ru-RU" sz="1800" b="1" dirty="0">
                <a:latin typeface="Times New Roman" panose="02020603050405020304" pitchFamily="18" charset="0"/>
                <a:cs typeface="Times New Roman" panose="02020603050405020304" pitchFamily="18" charset="0"/>
              </a:rPr>
              <a:t> </a:t>
            </a:r>
            <a:r>
              <a:rPr lang="ru-RU" sz="1800" b="1" dirty="0" smtClean="0">
                <a:latin typeface="Times New Roman" panose="02020603050405020304" pitchFamily="18" charset="0"/>
                <a:cs typeface="Times New Roman" panose="02020603050405020304" pitchFamily="18" charset="0"/>
              </a:rPr>
              <a:t>чужой, </a:t>
            </a:r>
            <a:br>
              <a:rPr lang="ru-RU" sz="1800" b="1" dirty="0" smtClean="0">
                <a:latin typeface="Times New Roman" panose="02020603050405020304" pitchFamily="18" charset="0"/>
                <a:cs typeface="Times New Roman" panose="02020603050405020304" pitchFamily="18" charset="0"/>
              </a:rPr>
            </a:br>
            <a:r>
              <a:rPr lang="ru-RU" sz="1800" b="1" dirty="0" smtClean="0">
                <a:latin typeface="Times New Roman" panose="02020603050405020304" pitchFamily="18" charset="0"/>
                <a:cs typeface="Times New Roman" panose="02020603050405020304" pitchFamily="18" charset="0"/>
              </a:rPr>
              <a:t>     Лесть </a:t>
            </a:r>
            <a:r>
              <a:rPr lang="ru-RU" sz="1800" b="1" dirty="0">
                <a:latin typeface="Times New Roman" panose="02020603050405020304" pitchFamily="18" charset="0"/>
                <a:cs typeface="Times New Roman" panose="02020603050405020304" pitchFamily="18" charset="0"/>
              </a:rPr>
              <a:t>ненавидел, обожал я </a:t>
            </a:r>
            <a:r>
              <a:rPr lang="ru-RU" sz="1800" b="1" dirty="0" smtClean="0">
                <a:latin typeface="Times New Roman" panose="02020603050405020304" pitchFamily="18" charset="0"/>
                <a:cs typeface="Times New Roman" panose="02020603050405020304" pitchFamily="18" charset="0"/>
              </a:rPr>
              <a:t>шутку </a:t>
            </a:r>
          </a:p>
          <a:p>
            <a:pPr marL="82296" indent="0" algn="ctr">
              <a:buNone/>
            </a:pPr>
            <a:r>
              <a:rPr lang="ru-RU" sz="1800" b="1" dirty="0" smtClean="0">
                <a:latin typeface="Times New Roman" panose="02020603050405020304" pitchFamily="18" charset="0"/>
                <a:cs typeface="Times New Roman" panose="02020603050405020304" pitchFamily="18" charset="0"/>
              </a:rPr>
              <a:t>  </a:t>
            </a:r>
            <a:r>
              <a:rPr lang="ru-RU" sz="1800" b="1" dirty="0">
                <a:latin typeface="Times New Roman" panose="02020603050405020304" pitchFamily="18" charset="0"/>
                <a:cs typeface="Times New Roman" panose="02020603050405020304" pitchFamily="18" charset="0"/>
              </a:rPr>
              <a:t>И от оваций не оглох душой</a:t>
            </a:r>
            <a:r>
              <a:rPr lang="ru-RU" sz="1800" b="1" dirty="0" smtClean="0">
                <a:latin typeface="Times New Roman" panose="02020603050405020304" pitchFamily="18" charset="0"/>
                <a:cs typeface="Times New Roman" panose="02020603050405020304" pitchFamily="18" charset="0"/>
              </a:rPr>
              <a:t>…</a:t>
            </a:r>
            <a:endParaRPr lang="ru-RU" sz="1800" b="1" dirty="0">
              <a:latin typeface="Times New Roman" panose="02020603050405020304" pitchFamily="18" charset="0"/>
              <a:cs typeface="Times New Roman" panose="02020603050405020304" pitchFamily="18" charset="0"/>
            </a:endParaRPr>
          </a:p>
          <a:p>
            <a:endParaRPr lang="ru-RU" sz="1800" dirty="0"/>
          </a:p>
        </p:txBody>
      </p:sp>
    </p:spTree>
    <p:extLst>
      <p:ext uri="{BB962C8B-B14F-4D97-AF65-F5344CB8AC3E}">
        <p14:creationId xmlns:p14="http://schemas.microsoft.com/office/powerpoint/2010/main" val="149731435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_rels/theme4.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Солнцестояние">
  <a:themeElements>
    <a:clrScheme name="Солнцестояние">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Солнцестояние">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Солнцестояние">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1_Солнцестояние">
  <a:themeElements>
    <a:clrScheme name="Солнцестояние">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Солнцестояние">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Солнцестояние">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3.xml><?xml version="1.0" encoding="utf-8"?>
<a:theme xmlns:a="http://schemas.openxmlformats.org/drawingml/2006/main" name="1_Главная">
  <a:themeElements>
    <a:clrScheme name="Главная">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Главная">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Главная">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4.xml><?xml version="1.0" encoding="utf-8"?>
<a:theme xmlns:a="http://schemas.openxmlformats.org/drawingml/2006/main" name="1_Аптека">
  <a:themeElements>
    <a:clrScheme name="Аптека">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Аптека">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Аптека">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5.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790</TotalTime>
  <Words>2942</Words>
  <Application>Microsoft Office PowerPoint</Application>
  <PresentationFormat>Экран (4:3)</PresentationFormat>
  <Paragraphs>124</Paragraphs>
  <Slides>65</Slides>
  <Notes>1</Notes>
  <HiddenSlides>0</HiddenSlides>
  <MMClips>0</MMClips>
  <ScaleCrop>false</ScaleCrop>
  <HeadingPairs>
    <vt:vector size="4" baseType="variant">
      <vt:variant>
        <vt:lpstr>Тема</vt:lpstr>
      </vt:variant>
      <vt:variant>
        <vt:i4>5</vt:i4>
      </vt:variant>
      <vt:variant>
        <vt:lpstr>Заголовки слайдов</vt:lpstr>
      </vt:variant>
      <vt:variant>
        <vt:i4>65</vt:i4>
      </vt:variant>
    </vt:vector>
  </HeadingPairs>
  <TitlesOfParts>
    <vt:vector size="70" baseType="lpstr">
      <vt:lpstr>Солнцестояние</vt:lpstr>
      <vt:lpstr>1_Солнцестояние</vt:lpstr>
      <vt:lpstr>1_Главная</vt:lpstr>
      <vt:lpstr>1_Аптека</vt:lpstr>
      <vt:lpstr>Тема Office</vt:lpstr>
      <vt:lpstr>«Страницы семейной славы 2015»</vt:lpstr>
      <vt:lpstr>   Нет, не забыть о той войне,     Прошедшей уже в прошлом веке.    Она в тебе, она во мне,    Как в каждом русском человеке.                                                                И. Никитина </vt:lpstr>
      <vt:lpstr> Товарищи далеких дней моих, Ровесники, прожившие так мало!.. Наверное, остался я в живых, Чтоб память на земле не умирала.  На поле боя павшие друзья - Вас было много, страстно жизнь любивших. Я ведаю: в живых остался я, Чтоб рассказать о вас, так мало живших.                                   Расул Гамзатов,1979.                                                                                                                                        </vt:lpstr>
      <vt:lpstr>Меня зовут Исмаилова Амина Магомедовна. Я живу в Москве, в одном из красивейших районов              города – Братеево.  Через год я окончу школу и буду стараться поступить в медицинский институт. Выбор мой осознан, продуман, так как моя мама, Исмаилова Джамиля Магомедовна, была причастна к этой профессии, а также мой дядя, Магомедов Геннадий Расулович, был кандидатом медицинских наук. Я счастлива, что имею большую и дружную семью! </vt:lpstr>
      <vt:lpstr>Мы бережно храним память о наших предках, сыгравших огромную роль в Великой Победе 1945 года</vt:lpstr>
      <vt:lpstr>Огромное спасибо хочу сказать моей бабушке, Раджабовой Нурулгуде Магомедовне. В 2011 году в городе Махачкала – столице республики Дагестан, она издала книгу «Они останутся в наших сердцах», название которой стало заголовком моей работы. </vt:lpstr>
      <vt:lpstr>                        Какое множество людей Перебывало на планете,                       Трудом и мудростью своей Украсив все столетья.                                                                      Расул Гамзатов   Это очень емкие слова. В особенности когда речь идет о людях чистых: и душой, и делами, и помыслами – в точности, как вода в горном роднике. А когда речь идет о натуре возвышенной, романтической, чье творчество дает людям, словно журчащий родник, распространяющий вокруг свежесть и прохладу, возможность утолить жажду стремления соприкоснуться с чем-то прекрасным, возвышенным, найти ответы на многие жизненные вопросы. </vt:lpstr>
      <vt:lpstr>Моя бабушка Нурулгуда Магомедовна Раджабова</vt:lpstr>
      <vt:lpstr>Презентация PowerPoint</vt:lpstr>
      <vt:lpstr>Три книги талантливой журналистки Нурулгуды Раджабовой  «Они останутся в наших сердцах», «Это не рассказ, это жестокая правда», «Дагестан: 20 лет между миром и войной»,  опубликованные на русском и даргинском языках,  фактически представляют трилогию, ценность которой повышается в связи с юбилеем - 70-летием Победы над фашистской Германией. День Победы – это праздник со слезами на глазах миллионов людей не только бывшего СССР, но и каждого порядочного человека всего земного шара. </vt:lpstr>
      <vt:lpstr>Немного о книге…</vt:lpstr>
      <vt:lpstr>Презентация PowerPoint</vt:lpstr>
      <vt:lpstr>  Они останутся в наших сердцах</vt:lpstr>
      <vt:lpstr>Солдаты мира и добра</vt:lpstr>
      <vt:lpstr>Жил с улыбкой, излучающей свет</vt:lpstr>
      <vt:lpstr>Жил с улыбкой, излучающей свет</vt:lpstr>
      <vt:lpstr>Презентация PowerPoint</vt:lpstr>
      <vt:lpstr>Бреслау,  как "германский Брест"            1945 года.</vt:lpstr>
      <vt:lpstr>Жил с улыбкой, излучающей свет</vt:lpstr>
      <vt:lpstr>Жил с улыбкой, излучающей свет</vt:lpstr>
      <vt:lpstr>Он дошел до Берлина </vt:lpstr>
      <vt:lpstr>Он дошел до Берлина </vt:lpstr>
      <vt:lpstr>Ноябрь 1946 г. «Оставалось встретиться с любимой семьей. Но меня демобилизовали лишь в октябре 1946 года. Все это время находился в Берлине. Собираясь домой, я купил сыну вещи, оказалось, его не было в живых уже три года».  Прадедушка часто говорил в последние годы жизни: «Вот уже более полувека как я ежедневно повторяю одну молитву: «Пусть никогда не повторятся те дни войны, что мы пережили. Пусть Всевышний побережет наших потомков от тех переживаний, что нам пришлось пережить».  Невозможно передать словами всю боль и горечь потерь того времени, но я всегда буду помнить о подвигах тех людей, которые отдали свои жизни за наше светлое будущее! Я горжусь подвигами своего прадедушки Курбана-адзи!!! </vt:lpstr>
      <vt:lpstr>Презентация PowerPoint</vt:lpstr>
      <vt:lpstr>Родители Нурулгуды Магомедовны и ее братья Али и Расул</vt:lpstr>
      <vt:lpstr>Презентация PowerPoint</vt:lpstr>
      <vt:lpstr>Презентация PowerPoint</vt:lpstr>
      <vt:lpstr>Расул Магомедович со своей женой Джумой</vt:lpstr>
      <vt:lpstr> Три брата бабушки. Слева направо:  Магомедов Магомедали Магомедович, Магомедов Билал Магомедович и Магомедов Расул Магомедович</vt:lpstr>
      <vt:lpstr>Расул Магомедович был ближайшим другом всемирно известного поэта Расула Гамзатова.  </vt:lpstr>
      <vt:lpstr>Презентация PowerPoint</vt:lpstr>
      <vt:lpstr>Презентация PowerPoint</vt:lpstr>
      <vt:lpstr>Труженики тыла </vt:lpstr>
      <vt:lpstr>Труженики тыла </vt:lpstr>
      <vt:lpstr>Труженики тыла </vt:lpstr>
      <vt:lpstr>Труженики тыла </vt:lpstr>
      <vt:lpstr>Презентация PowerPoint</vt:lpstr>
      <vt:lpstr>Слева второй – мой старший брат Исмаилов Нариман Магомедович, а первый справа – мой отец</vt:lpstr>
      <vt:lpstr>Афганистан 1984-1986 года </vt:lpstr>
      <vt:lpstr>Презентация PowerPoint</vt:lpstr>
      <vt:lpstr>Презентация PowerPoint</vt:lpstr>
      <vt:lpstr>НАГРАДЫ</vt:lpstr>
      <vt:lpstr>Презентация PowerPoint</vt:lpstr>
      <vt:lpstr>Презентация PowerPoint</vt:lpstr>
      <vt:lpstr>С Б.В. Громовым</vt:lpstr>
      <vt:lpstr>Презентация PowerPoint</vt:lpstr>
      <vt:lpstr>Афганистан</vt:lpstr>
      <vt:lpstr>В левом верхнем углу в шляпе мой отец со своим отрядом</vt:lpstr>
      <vt:lpstr>Презентация PowerPoint</vt:lpstr>
      <vt:lpstr>Жители Кандагара</vt:lpstr>
      <vt:lpstr>В отряде была медицинская группа, которая оказывала медицинскую помощь местному населению, тяжело больных направляли в наши военные госпитали. Местное население  по-разному встречало нас: некоторые с хлебом и солью, как дорогих гостей. Черный баран или козел считался самым изысканным блюдом, предназначенным только для дорогих гостей. Но не всегда встречали с хлебом и солью…</vt:lpstr>
      <vt:lpstr>Душманам не нравилось, как нас встречали местные жители в кишлаках. Часто минировали дороги, через которые мы проходили, проезжали, обстреливали наши колонны. В отряде были звуковещательные станции (ЗС-82), которые были слышны в радиусе 6 километров (местные жители называли их «Алла Пугачева»). Душманы охотились за такими агитационными машинами. Ликвидация этой техники стоила больших денег, которые не могли сравниваться с уничтожением самолета или танка.</vt:lpstr>
      <vt:lpstr>Встреча с местными жителями. В правом верхнем углу мой отец.</vt:lpstr>
      <vt:lpstr>Во время проведения агитационного мероприятия в одном из кишлаков, на нас напали душманы. Завязался бой! Благодаря умелому командованию отрядом, их атака была отбита. Многие бандиты были уничтожены. Наш отряд и местное население не пострадали. За все время моего  командования никто из личного состава отряда не погиб. Следили, чтобы не пили воду из арыков, заставляли пить кипяченую воду, чай и настойки из верблюжьих колючек», - это лишь малая часть из тех рассказов, которыми поделился мой отец, вспоминая минуты, часы и годы, проведенные в Афганистане.</vt:lpstr>
      <vt:lpstr>Мой отец Исмаилов  Магомед Нариманович  </vt:lpstr>
      <vt:lpstr>Встреча в Кремле после Парада Победы</vt:lpstr>
      <vt:lpstr>Мой брат Исмаилов Нариман Магомедович</vt:lpstr>
      <vt:lpstr>Красная площадь. 2010 год. Мой отец вручает брату диплом об окончании академии.</vt:lpstr>
      <vt:lpstr>Мой брат Исмаилов Мурад Магомедович</vt:lpstr>
      <vt:lpstr>Я горжусь моей семьей</vt:lpstr>
      <vt:lpstr>Презентация PowerPoint</vt:lpstr>
      <vt:lpstr>Презентация PowerPoint</vt:lpstr>
      <vt:lpstr>Я с бабушками </vt:lpstr>
      <vt:lpstr>Мы часто собираемся вместе… </vt:lpstr>
      <vt:lpstr>        Пройдет время, и я, возможно, как моя бабушка, Раджабова Нурулгуда Магомедовна, продолжу писать книгу о своей семье, родных и близких, которые сыграли большую роль в истории самой замечательной страны – России.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Мурад</dc:creator>
  <cp:lastModifiedBy>Мурад</cp:lastModifiedBy>
  <cp:revision>101</cp:revision>
  <dcterms:created xsi:type="dcterms:W3CDTF">2016-01-30T20:28:13Z</dcterms:created>
  <dcterms:modified xsi:type="dcterms:W3CDTF">2016-01-31T20:34:43Z</dcterms:modified>
</cp:coreProperties>
</file>