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1" r:id="rId1"/>
  </p:sldMasterIdLst>
  <p:sldIdLst>
    <p:sldId id="256" r:id="rId2"/>
    <p:sldId id="289" r:id="rId3"/>
    <p:sldId id="286" r:id="rId4"/>
    <p:sldId id="277" r:id="rId5"/>
    <p:sldId id="281" r:id="rId6"/>
    <p:sldId id="267" r:id="rId7"/>
    <p:sldId id="269" r:id="rId8"/>
    <p:sldId id="268" r:id="rId9"/>
    <p:sldId id="270" r:id="rId10"/>
    <p:sldId id="271" r:id="rId11"/>
    <p:sldId id="272" r:id="rId12"/>
    <p:sldId id="273" r:id="rId13"/>
    <p:sldId id="274" r:id="rId14"/>
    <p:sldId id="287" r:id="rId15"/>
    <p:sldId id="279" r:id="rId16"/>
    <p:sldId id="280" r:id="rId17"/>
    <p:sldId id="278" r:id="rId18"/>
    <p:sldId id="266" r:id="rId19"/>
    <p:sldId id="257" r:id="rId20"/>
    <p:sldId id="275" r:id="rId21"/>
    <p:sldId id="260" r:id="rId22"/>
    <p:sldId id="258" r:id="rId23"/>
    <p:sldId id="261" r:id="rId24"/>
    <p:sldId id="262" r:id="rId25"/>
    <p:sldId id="264" r:id="rId26"/>
    <p:sldId id="276" r:id="rId27"/>
    <p:sldId id="263" r:id="rId28"/>
    <p:sldId id="265" r:id="rId29"/>
    <p:sldId id="284" r:id="rId30"/>
    <p:sldId id="282" r:id="rId31"/>
    <p:sldId id="283" r:id="rId32"/>
    <p:sldId id="288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33" autoAdjust="0"/>
    <p:restoredTop sz="94660" autoAdjust="0"/>
  </p:normalViewPr>
  <p:slideViewPr>
    <p:cSldViewPr snapToGrid="0">
      <p:cViewPr varScale="1">
        <p:scale>
          <a:sx n="81" d="100"/>
          <a:sy n="81" d="100"/>
        </p:scale>
        <p:origin x="-78" y="-65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446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4509A250-FF31-4206-8172-F9D3106AACB1}" type="datetimeFigureOut">
              <a:rPr lang="en-US" smtClean="0"/>
              <a:pPr/>
              <a:t>1/27/2016</a:t>
            </a:fld>
            <a:endParaRPr lang="en-US" dirty="0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D57F1E4F-1CFF-5643-939E-02111984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vasi.net/community/jeto_interesno/2013/09/25/deti_vojjny.html" TargetMode="External"/><Relationship Id="rId2" Type="http://schemas.openxmlformats.org/officeDocument/2006/relationships/hyperlink" Target="http://fanatpolitiki.ru/author/admin/page/200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rosphoto.com/best-of-the-best/fotografii_velikoy_otechestve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970643" y="2120349"/>
            <a:ext cx="5221356" cy="4996068"/>
          </a:xfrm>
        </p:spPr>
        <p:txBody>
          <a:bodyPr>
            <a:normAutofit fontScale="40000" lnSpcReduction="20000"/>
          </a:bodyPr>
          <a:lstStyle/>
          <a:p>
            <a:pPr algn="l"/>
            <a:r>
              <a:rPr lang="ru-RU" sz="4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Выполнили:</a:t>
            </a:r>
          </a:p>
          <a:p>
            <a:pPr algn="l"/>
            <a:r>
              <a:rPr lang="ru-RU" sz="45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ч</a:t>
            </a:r>
            <a:r>
              <a:rPr lang="ru-RU" sz="4500" b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лены </a:t>
            </a:r>
            <a:r>
              <a:rPr lang="ru-RU" sz="4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школьного Отряда Юных Защитников Правопорядка «Прометей»</a:t>
            </a:r>
            <a:endParaRPr lang="ru-RU" sz="4500" b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4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Образовательная </a:t>
            </a:r>
            <a:r>
              <a:rPr lang="ru-RU" sz="4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организация: муниципальное </a:t>
            </a:r>
          </a:p>
          <a:p>
            <a:pPr algn="l"/>
            <a:r>
              <a:rPr lang="ru-RU" sz="4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общеобразовательное учреждение</a:t>
            </a:r>
          </a:p>
          <a:p>
            <a:pPr algn="l"/>
            <a:r>
              <a:rPr lang="ru-RU" sz="4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«Средняя общеобразовательная школа  с.Репное </a:t>
            </a:r>
          </a:p>
          <a:p>
            <a:pPr algn="l"/>
            <a:r>
              <a:rPr lang="ru-RU" sz="4500" b="1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Балашовского</a:t>
            </a:r>
            <a:r>
              <a:rPr lang="ru-RU" sz="4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района Саратовской области»</a:t>
            </a:r>
          </a:p>
          <a:p>
            <a:pPr algn="l"/>
            <a:r>
              <a:rPr lang="ru-RU" sz="4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Руководители  работы</a:t>
            </a:r>
            <a:r>
              <a:rPr lang="ru-RU" sz="4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ru-RU" sz="4500" b="1" dirty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4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уководитель отряда</a:t>
            </a:r>
            <a:endParaRPr lang="ru-RU" sz="4500" b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4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Савостьянова Галина Александровна, </a:t>
            </a:r>
          </a:p>
          <a:p>
            <a:pPr algn="l"/>
            <a:r>
              <a:rPr lang="ru-RU" sz="4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учитель истории и обществознания</a:t>
            </a:r>
          </a:p>
          <a:p>
            <a:pPr algn="l"/>
            <a:r>
              <a:rPr lang="ru-RU" sz="4500" b="1" dirty="0" err="1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г.Балашов</a:t>
            </a:r>
            <a:endParaRPr lang="ru-RU" sz="4500" b="1" dirty="0" smtClean="0">
              <a:solidFill>
                <a:schemeClr val="bg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r>
              <a:rPr lang="ru-RU" sz="4500" b="1" dirty="0" smtClean="0">
                <a:solidFill>
                  <a:schemeClr val="bg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2015 год</a:t>
            </a:r>
          </a:p>
          <a:p>
            <a:pPr algn="l"/>
            <a:endParaRPr lang="ru-RU" sz="3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l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2278" y="811368"/>
            <a:ext cx="12848263" cy="1401745"/>
          </a:xfrm>
        </p:spPr>
        <p:txBody>
          <a:bodyPr/>
          <a:lstStyle/>
          <a:p>
            <a:pPr algn="ctr"/>
            <a:r>
              <a:rPr lang="ru-RU" sz="5400" b="1" i="1" dirty="0" smtClean="0">
                <a:solidFill>
                  <a:srgbClr val="C00000"/>
                </a:solidFill>
              </a:rPr>
              <a:t>Мои земляки в годы Великой Отечественной войны</a:t>
            </a:r>
            <a:endParaRPr lang="ru-RU" sz="5400" b="1" i="1" dirty="0">
              <a:solidFill>
                <a:srgbClr val="C00000"/>
              </a:solidFill>
            </a:endParaRPr>
          </a:p>
        </p:txBody>
      </p:sp>
      <p:pic>
        <p:nvPicPr>
          <p:cNvPr id="7" name="Picture 2" descr="C:\Users\Администратор\Desktop\P1010920.JPG"/>
          <p:cNvPicPr>
            <a:picLocks noChangeAspect="1" noChangeArrowheads="1"/>
          </p:cNvPicPr>
          <p:nvPr/>
        </p:nvPicPr>
        <p:blipFill>
          <a:blip r:embed="rId2"/>
          <a:srcRect l="9553" t="30975"/>
          <a:stretch>
            <a:fillRect/>
          </a:stretch>
        </p:blipFill>
        <p:spPr bwMode="auto">
          <a:xfrm>
            <a:off x="424071" y="2120348"/>
            <a:ext cx="6440556" cy="42009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8304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3820" y="0"/>
            <a:ext cx="11102544" cy="6858000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Курилов Владимир Константинович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Кондрашова Любовь Федоровна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Крайнева Мария Сидоровна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Кузнецова </a:t>
            </a:r>
            <a:r>
              <a:rPr lang="ru-RU" b="1" dirty="0" err="1" smtClean="0">
                <a:solidFill>
                  <a:schemeClr val="bg1"/>
                </a:solidFill>
              </a:rPr>
              <a:t>Мелания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Хомовна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Лисюткина</a:t>
            </a:r>
            <a:r>
              <a:rPr lang="ru-RU" b="1" dirty="0" smtClean="0">
                <a:solidFill>
                  <a:schemeClr val="bg1"/>
                </a:solidFill>
              </a:rPr>
              <a:t> Мария Петровна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Лукъянов</a:t>
            </a:r>
            <a:r>
              <a:rPr lang="ru-RU" b="1" dirty="0" smtClean="0">
                <a:solidFill>
                  <a:schemeClr val="bg1"/>
                </a:solidFill>
              </a:rPr>
              <a:t> Виктор Андреевич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Лукьянова Елена Федоровна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Милова</a:t>
            </a:r>
            <a:r>
              <a:rPr lang="ru-RU" b="1" dirty="0" smtClean="0">
                <a:solidFill>
                  <a:schemeClr val="bg1"/>
                </a:solidFill>
              </a:rPr>
              <a:t> Екатерина Андреевна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Милованова</a:t>
            </a:r>
            <a:r>
              <a:rPr lang="ru-RU" b="1" dirty="0" smtClean="0">
                <a:solidFill>
                  <a:schemeClr val="bg1"/>
                </a:solidFill>
              </a:rPr>
              <a:t> Александра Федоровна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Моисейкина</a:t>
            </a:r>
            <a:r>
              <a:rPr lang="ru-RU" b="1" dirty="0" smtClean="0">
                <a:solidFill>
                  <a:schemeClr val="bg1"/>
                </a:solidFill>
              </a:rPr>
              <a:t> Мария Семеновна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Администратор\Desktop\гвоздика.jpg"/>
          <p:cNvPicPr>
            <a:picLocks noChangeAspect="1" noChangeArrowheads="1"/>
          </p:cNvPicPr>
          <p:nvPr/>
        </p:nvPicPr>
        <p:blipFill>
          <a:blip r:embed="rId2">
            <a:lum bright="-39000" contrast="-16000"/>
          </a:blip>
          <a:srcRect/>
          <a:stretch>
            <a:fillRect/>
          </a:stretch>
        </p:blipFill>
        <p:spPr bwMode="auto">
          <a:xfrm>
            <a:off x="8773298" y="1933887"/>
            <a:ext cx="3138616" cy="35030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-271849"/>
            <a:ext cx="11545889" cy="7129849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Мордовина Татьяна Тихоновна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Неличева</a:t>
            </a:r>
            <a:r>
              <a:rPr lang="ru-RU" b="1" dirty="0" smtClean="0">
                <a:solidFill>
                  <a:schemeClr val="bg1"/>
                </a:solidFill>
              </a:rPr>
              <a:t> Анна Степановна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Нечкина</a:t>
            </a:r>
            <a:r>
              <a:rPr lang="ru-RU" b="1" dirty="0" smtClean="0">
                <a:solidFill>
                  <a:schemeClr val="bg1"/>
                </a:solidFill>
              </a:rPr>
              <a:t> Лидия Серафимовна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Пименова Мария Васильевна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Плеханова Александра Петровна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Плеханова Мария Яковлевна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Саврасова</a:t>
            </a:r>
            <a:r>
              <a:rPr lang="ru-RU" b="1" dirty="0" smtClean="0">
                <a:solidFill>
                  <a:schemeClr val="bg1"/>
                </a:solidFill>
              </a:rPr>
              <a:t> Пелагея Дмитриевна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Сапунова Мария Афанасьевна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Сегедин</a:t>
            </a:r>
            <a:r>
              <a:rPr lang="ru-RU" b="1" dirty="0" smtClean="0">
                <a:solidFill>
                  <a:schemeClr val="bg1"/>
                </a:solidFill>
              </a:rPr>
              <a:t> Владимир Александрович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 Теленкова Раиса Ильинична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Администратор\Desktop\гвоздика.jpg"/>
          <p:cNvPicPr>
            <a:picLocks noChangeAspect="1" noChangeArrowheads="1"/>
          </p:cNvPicPr>
          <p:nvPr/>
        </p:nvPicPr>
        <p:blipFill>
          <a:blip r:embed="rId2">
            <a:lum bright="-39000" contrast="-16000"/>
          </a:blip>
          <a:srcRect/>
          <a:stretch>
            <a:fillRect/>
          </a:stretch>
        </p:blipFill>
        <p:spPr bwMode="auto">
          <a:xfrm>
            <a:off x="9081403" y="1995671"/>
            <a:ext cx="2904651" cy="338996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7"/>
            <a:ext cx="11019416" cy="6405283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Ткаченко Раиса Яковлевна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Шибанов Иван Иванович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Щербаков Николай Степанович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Щербакова Мария Андреевна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Щербакова Мария Семеновна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Щербакова Мария Федоровна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Горностаева</a:t>
            </a:r>
            <a:r>
              <a:rPr lang="ru-RU" b="1" dirty="0" smtClean="0">
                <a:solidFill>
                  <a:schemeClr val="bg1"/>
                </a:solidFill>
              </a:rPr>
              <a:t> Елена Ивановна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Кустарева Александра Ивановна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Лепешева</a:t>
            </a:r>
            <a:r>
              <a:rPr lang="ru-RU" b="1" dirty="0" smtClean="0">
                <a:solidFill>
                  <a:schemeClr val="bg1"/>
                </a:solidFill>
              </a:rPr>
              <a:t> Мария Филипповна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Лыкова Нина Алексеевна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2" descr="C:\Users\Администратор\Desktop\гвоздика.jpg"/>
          <p:cNvPicPr>
            <a:picLocks noChangeAspect="1" noChangeArrowheads="1"/>
          </p:cNvPicPr>
          <p:nvPr/>
        </p:nvPicPr>
        <p:blipFill>
          <a:blip r:embed="rId2">
            <a:lum bright="-39000" contrast="-16000"/>
          </a:blip>
          <a:srcRect/>
          <a:stretch>
            <a:fillRect/>
          </a:stretch>
        </p:blipFill>
        <p:spPr bwMode="auto">
          <a:xfrm>
            <a:off x="8526162" y="1933887"/>
            <a:ext cx="3237470" cy="3503086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дети в поле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3754" y="2436371"/>
            <a:ext cx="3421554" cy="2639721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528033"/>
            <a:ext cx="10972800" cy="1725769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Нечкина</a:t>
            </a:r>
            <a:r>
              <a:rPr lang="ru-RU" b="1" dirty="0" smtClean="0">
                <a:solidFill>
                  <a:schemeClr val="bg1"/>
                </a:solidFill>
              </a:rPr>
              <a:t> Антонина Николаевна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Онюшкина</a:t>
            </a:r>
            <a:r>
              <a:rPr lang="ru-RU" b="1" dirty="0" smtClean="0">
                <a:solidFill>
                  <a:schemeClr val="bg1"/>
                </a:solidFill>
              </a:rPr>
              <a:t> Любовь Максимовна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Трунченкина</a:t>
            </a:r>
            <a:r>
              <a:rPr lang="ru-RU" b="1" dirty="0" smtClean="0">
                <a:solidFill>
                  <a:schemeClr val="bg1"/>
                </a:solidFill>
              </a:rPr>
              <a:t> Надежда Устиновна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6" name="Рисунок 5" descr="дети у станка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6614" y="4525106"/>
            <a:ext cx="3598985" cy="2332894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81046" y="2871838"/>
            <a:ext cx="3669323" cy="2638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Администратор\Desktop\гвоздика.jpg"/>
          <p:cNvPicPr>
            <a:picLocks noChangeAspect="1" noChangeArrowheads="1"/>
          </p:cNvPicPr>
          <p:nvPr/>
        </p:nvPicPr>
        <p:blipFill>
          <a:blip r:embed="rId5">
            <a:lum bright="-39000" contrast="-16000"/>
          </a:blip>
          <a:srcRect/>
          <a:stretch>
            <a:fillRect/>
          </a:stretch>
        </p:blipFill>
        <p:spPr bwMode="auto">
          <a:xfrm>
            <a:off x="8628186" y="750278"/>
            <a:ext cx="3065108" cy="3751384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7508" y="433754"/>
            <a:ext cx="10972800" cy="1219200"/>
          </a:xfrm>
        </p:spPr>
        <p:txBody>
          <a:bodyPr>
            <a:no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Навечно в памяти народной…</a:t>
            </a:r>
            <a:br>
              <a:rPr lang="ru-RU" sz="4400" b="1" dirty="0" smtClean="0">
                <a:solidFill>
                  <a:srgbClr val="C00000"/>
                </a:solidFill>
              </a:rPr>
            </a:br>
            <a:endParaRPr lang="ru-RU" sz="4400" b="1" dirty="0">
              <a:solidFill>
                <a:srgbClr val="C00000"/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87262" y="797170"/>
            <a:ext cx="6342184" cy="5298830"/>
          </a:xfrm>
        </p:spPr>
        <p:txBody>
          <a:bodyPr/>
          <a:lstStyle/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Давно закончилась война,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Но память русская жива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И каждый знает, стар и млад: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Победу одержал солдат.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И в дальних городах, и в близких</a:t>
            </a:r>
          </a:p>
          <a:p>
            <a:pPr>
              <a:buNone/>
            </a:pPr>
            <a:r>
              <a:rPr lang="ru-RU" b="1" dirty="0" smtClean="0">
                <a:solidFill>
                  <a:schemeClr val="bg1"/>
                </a:solidFill>
              </a:rPr>
              <a:t>Стоят солдатам обелиски.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1026" name="Picture 2" descr="C:\Users\Администратор\Desktop\обелиск 002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69631" y="902880"/>
            <a:ext cx="3328988" cy="4747196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P1010915 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21415" y="3563816"/>
            <a:ext cx="4654062" cy="307144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433754"/>
            <a:ext cx="10972800" cy="157089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6000" b="1" dirty="0" smtClean="0"/>
              <a:t/>
            </a:r>
            <a:br>
              <a:rPr lang="ru-RU" sz="6000" b="1" dirty="0" smtClean="0"/>
            </a:br>
            <a:r>
              <a:rPr lang="ru-RU" sz="4900" b="1" dirty="0" smtClean="0">
                <a:solidFill>
                  <a:srgbClr val="C00000"/>
                </a:solidFill>
              </a:rPr>
              <a:t>Никто не забыт и ничто не забыто!</a:t>
            </a:r>
            <a:r>
              <a:rPr lang="ru-RU" sz="6000" dirty="0" smtClean="0">
                <a:solidFill>
                  <a:srgbClr val="C00000"/>
                </a:solidFill>
              </a:rPr>
              <a:t/>
            </a:r>
            <a:br>
              <a:rPr lang="ru-RU" sz="6000" dirty="0" smtClean="0">
                <a:solidFill>
                  <a:srgbClr val="C00000"/>
                </a:solidFill>
              </a:rPr>
            </a:br>
            <a:endParaRPr lang="ru-RU" sz="60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017477" y="1383324"/>
            <a:ext cx="6854733" cy="3552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0" name="Picture 2" descr="F:\работа по ВОв\исипин 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53233" y="1274031"/>
            <a:ext cx="2571750" cy="4528892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93076" y="5709138"/>
            <a:ext cx="37865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Могила Героя Советского Союза </a:t>
            </a:r>
            <a:r>
              <a:rPr lang="ru-RU" b="1" dirty="0" err="1" smtClean="0">
                <a:solidFill>
                  <a:schemeClr val="bg1"/>
                </a:solidFill>
              </a:rPr>
              <a:t>Исипина</a:t>
            </a:r>
            <a:r>
              <a:rPr lang="ru-RU" b="1" dirty="0" smtClean="0">
                <a:solidFill>
                  <a:schemeClr val="bg1"/>
                </a:solidFill>
              </a:rPr>
              <a:t>  А.И.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на репинском кладбище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064369" y="5099538"/>
            <a:ext cx="712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bg1"/>
                </a:solidFill>
              </a:rPr>
              <a:t>Обелиск павшим  героям войны на территории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 МОУ  СОШ  с.Репное</a:t>
            </a:r>
            <a:endParaRPr lang="ru-RU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609600" y="398584"/>
            <a:ext cx="10972800" cy="135987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C00000"/>
                </a:solidFill>
              </a:rPr>
              <a:t>Юные   безусые   герои.</a:t>
            </a:r>
            <a:r>
              <a:rPr lang="ru-RU" sz="4400" dirty="0" smtClean="0">
                <a:solidFill>
                  <a:srgbClr val="C00000"/>
                </a:solidFill>
              </a:rPr>
              <a:t/>
            </a:r>
            <a:br>
              <a:rPr lang="ru-RU" sz="4400" dirty="0" smtClean="0">
                <a:solidFill>
                  <a:srgbClr val="C00000"/>
                </a:solidFill>
              </a:rPr>
            </a:b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1027" name="Picture 3" descr="F:\работа по ВОв\работа на форум до 15.04\фото военные\урожай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6412523" y="1453662"/>
            <a:ext cx="5345723" cy="4618891"/>
          </a:xfrm>
          <a:prstGeom prst="rect">
            <a:avLst/>
          </a:prstGeom>
          <a:noFill/>
        </p:spPr>
      </p:pic>
      <p:pic>
        <p:nvPicPr>
          <p:cNvPr id="7" name="Содержимое 6" descr="дети у станка.jpg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504092" y="1441937"/>
            <a:ext cx="5518883" cy="464233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86861"/>
            <a:ext cx="10972800" cy="14771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900" b="1" dirty="0" smtClean="0">
                <a:solidFill>
                  <a:srgbClr val="C00000"/>
                </a:solidFill>
              </a:rPr>
              <a:t/>
            </a:r>
            <a:br>
              <a:rPr lang="ru-RU" sz="4900" b="1" dirty="0" smtClean="0">
                <a:solidFill>
                  <a:srgbClr val="C00000"/>
                </a:solidFill>
              </a:rPr>
            </a:br>
            <a:r>
              <a:rPr lang="ru-RU" sz="4900" b="1" dirty="0" smtClean="0">
                <a:solidFill>
                  <a:srgbClr val="C00000"/>
                </a:solidFill>
              </a:rPr>
              <a:t/>
            </a:r>
            <a:br>
              <a:rPr lang="ru-RU" sz="4900" b="1" dirty="0" smtClean="0">
                <a:solidFill>
                  <a:srgbClr val="C00000"/>
                </a:solidFill>
              </a:rPr>
            </a:br>
            <a:r>
              <a:rPr lang="ru-RU" sz="4900" b="1" dirty="0" smtClean="0">
                <a:solidFill>
                  <a:srgbClr val="C00000"/>
                </a:solidFill>
              </a:rPr>
              <a:t>Война, женщина и трактор.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b="1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 bwMode="auto">
          <a:xfrm rot="10800000">
            <a:off x="293077" y="1300059"/>
            <a:ext cx="5413375" cy="3495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 descr="C:\Users\Администратор\Desktop\девушка на трактор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362093" y="1230924"/>
            <a:ext cx="4829907" cy="3481754"/>
          </a:xfrm>
          <a:prstGeom prst="rect">
            <a:avLst/>
          </a:prstGeom>
          <a:noFill/>
        </p:spPr>
      </p:pic>
      <p:pic>
        <p:nvPicPr>
          <p:cNvPr id="5" name="Picture 6" descr="C:\Documents and Settings\Катя\Рабочий стол\В.О.в\Сов.тыл в годы войны\варежки.jpg"/>
          <p:cNvPicPr>
            <a:picLocks noGrp="1"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3947747" y="3446585"/>
            <a:ext cx="4469422" cy="3234347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4206" y="2202287"/>
            <a:ext cx="8538517" cy="40461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3600" b="1" dirty="0" err="1" smtClean="0">
                <a:solidFill>
                  <a:schemeClr val="bg1"/>
                </a:solidFill>
              </a:rPr>
              <a:t>Гнусарев</a:t>
            </a:r>
            <a:r>
              <a:rPr lang="ru-RU" sz="3600" b="1" dirty="0" smtClean="0">
                <a:solidFill>
                  <a:schemeClr val="bg1"/>
                </a:solidFill>
              </a:rPr>
              <a:t> Фёдор Трофимович           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Ткаченко Раиса Яковлевна                  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Шибанов Иван Иванович                                   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Щербакова Мария Семеновна             </a:t>
            </a:r>
          </a:p>
          <a:p>
            <a:pPr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Курилов Владимир Константинович </a:t>
            </a:r>
          </a:p>
          <a:p>
            <a:pPr>
              <a:buNone/>
            </a:pPr>
            <a:r>
              <a:rPr lang="ru-RU" sz="4400" b="1" dirty="0" smtClean="0">
                <a:solidFill>
                  <a:srgbClr val="C00000"/>
                </a:solidFill>
              </a:rPr>
              <a:t>Низкий вам всем поклон!!!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605306"/>
            <a:ext cx="10972800" cy="176440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800" b="1" dirty="0" smtClean="0">
                <a:solidFill>
                  <a:srgbClr val="C00000"/>
                </a:solidFill>
              </a:rPr>
              <a:t>Ветераны Великой Отечественной войны Репинского муниципального образования</a:t>
            </a:r>
            <a:endParaRPr lang="ru-RU" sz="4800" b="1" dirty="0">
              <a:solidFill>
                <a:srgbClr val="C00000"/>
              </a:solidFill>
            </a:endParaRPr>
          </a:p>
        </p:txBody>
      </p:sp>
      <p:pic>
        <p:nvPicPr>
          <p:cNvPr id="1026" name="Picture 2" descr="C:\Users\Администратор\Desktop\гвоздика.jpg"/>
          <p:cNvPicPr>
            <a:picLocks noChangeAspect="1" noChangeArrowheads="1"/>
          </p:cNvPicPr>
          <p:nvPr/>
        </p:nvPicPr>
        <p:blipFill>
          <a:blip r:embed="rId2">
            <a:lum bright="-39000" contrast="-16000"/>
          </a:blip>
          <a:srcRect/>
          <a:stretch>
            <a:fillRect/>
          </a:stretch>
        </p:blipFill>
        <p:spPr bwMode="auto">
          <a:xfrm>
            <a:off x="8575589" y="2446640"/>
            <a:ext cx="3234861" cy="3880020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400" b="1" i="1" dirty="0">
                <a:solidFill>
                  <a:srgbClr val="C00000"/>
                </a:solidFill>
              </a:rPr>
              <a:t>Вандышев Николай Петрович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96561" y="1523999"/>
            <a:ext cx="7265773" cy="488915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800" b="1" dirty="0" smtClean="0">
                <a:solidFill>
                  <a:schemeClr val="bg1"/>
                </a:solidFill>
              </a:rPr>
              <a:t>Родился в 1912 г. в г.Саратов. В 1937 году закончил Саратовский педагогический институт, физико-математический факультет. В 1940 г. призвали в армию, в артиллерийский полк </a:t>
            </a:r>
            <a:r>
              <a:rPr lang="ru-RU" sz="2800" b="1" dirty="0" err="1" smtClean="0">
                <a:solidFill>
                  <a:schemeClr val="bg1"/>
                </a:solidFill>
              </a:rPr>
              <a:t>г.Тульчин</a:t>
            </a:r>
            <a:r>
              <a:rPr lang="ru-RU" sz="2800" b="1" dirty="0" smtClean="0">
                <a:solidFill>
                  <a:schemeClr val="bg1"/>
                </a:solidFill>
              </a:rPr>
              <a:t> связистом. После этого закончил авиационные курсы и был направлен механиком ночной тяжелой бомбардировочной авиации ,в 11 полк. </a:t>
            </a:r>
            <a:br>
              <a:rPr lang="ru-RU" sz="2800" b="1" dirty="0" smtClean="0">
                <a:solidFill>
                  <a:schemeClr val="bg1"/>
                </a:solidFill>
              </a:rPr>
            </a:br>
            <a:r>
              <a:rPr lang="ru-RU" sz="2800" b="1" dirty="0" smtClean="0">
                <a:solidFill>
                  <a:schemeClr val="bg1"/>
                </a:solidFill>
              </a:rPr>
              <a:t>В 1941 году, на фронте , вступил в коммунистическую партию. Демобилизовался в 1945 г.  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" name="Содержимое 5" descr="C:\Users\Администратор\Desktop\getImage.jpg"/>
          <p:cNvPicPr>
            <a:picLocks noGrp="1"/>
          </p:cNvPicPr>
          <p:nvPr>
            <p:ph sz="half" idx="2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38" t="6001" r="37340" b="69771"/>
          <a:stretch/>
        </p:blipFill>
        <p:spPr bwMode="auto">
          <a:xfrm>
            <a:off x="7648832" y="1346887"/>
            <a:ext cx="4003590" cy="512805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81738365"/>
      </p:ext>
    </p:extLst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386862"/>
            <a:ext cx="10972800" cy="1559169"/>
          </a:xfrm>
        </p:spPr>
        <p:txBody>
          <a:bodyPr>
            <a:normAutofit fontScale="90000"/>
          </a:bodyPr>
          <a:lstStyle/>
          <a:p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sz="4400" dirty="0" smtClean="0"/>
              <a:t/>
            </a:r>
            <a:br>
              <a:rPr lang="ru-RU" sz="4400" dirty="0" smtClean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87569" y="1230921"/>
            <a:ext cx="5565649" cy="5791201"/>
          </a:xfrm>
        </p:spPr>
        <p:txBody>
          <a:bodyPr>
            <a:noAutofit/>
          </a:bodyPr>
          <a:lstStyle/>
          <a:p>
            <a:pPr algn="just">
              <a:buNone/>
            </a:pP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работы</a:t>
            </a:r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исследовать  взаимосвязь   истории  малой  родины  с  национальным  достоянием  страны;  углубить и расширить свои знания о Великой Отечественной войне на основе судеб земляков</a:t>
            </a:r>
            <a:r>
              <a:rPr lang="ru-RU" sz="1600" b="1" dirty="0" smtClean="0">
                <a:solidFill>
                  <a:schemeClr val="bg1"/>
                </a:solidFill>
              </a:rPr>
              <a:t>. </a:t>
            </a:r>
          </a:p>
          <a:p>
            <a:pPr algn="just">
              <a:buNone/>
            </a:pPr>
            <a:r>
              <a:rPr lang="ru-RU" sz="1600" b="1" dirty="0" smtClean="0"/>
              <a:t> </a:t>
            </a:r>
            <a:r>
              <a:rPr lang="ru-RU" sz="1600" b="1" dirty="0" smtClean="0">
                <a:solidFill>
                  <a:srgbClr val="C00000"/>
                </a:solidFill>
              </a:rPr>
              <a:t>задачи:</a:t>
            </a:r>
            <a:endParaRPr lang="ru-RU" sz="1600" dirty="0" smtClean="0">
              <a:solidFill>
                <a:srgbClr val="C00000"/>
              </a:solidFill>
            </a:endParaRPr>
          </a:p>
          <a:p>
            <a:r>
              <a:rPr lang="ru-RU" sz="1600" dirty="0" smtClean="0"/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расширить свои знания о Великой Отечественной </a:t>
            </a:r>
            <a:r>
              <a:rPr lang="ru-RU" sz="16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войне;привлечь</a:t>
            </a:r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внимание молодого   поколения  к изучению истории родного края;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из местных газет и материалов сельской библиотеки     узнать о земляках-  участниках войны;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встретиться с  ветеранами  войны, ныне живущими в нашем посёлке; записать их воспоминания;  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провести анкетирование среди учащихся  7-10 классов «Я помню, я горжусь»;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подготовить материалы на школьный сайт   МОУ  СОШ с.Репное  об участниках  войны; </a:t>
            </a:r>
          </a:p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систематизировать информацию, полученную из разных источников на основе критического осмысления.</a:t>
            </a:r>
          </a:p>
          <a:p>
            <a:pPr>
              <a:buNone/>
            </a:pPr>
            <a:r>
              <a:rPr lang="ru-RU" sz="1600" b="1" dirty="0" smtClean="0"/>
              <a:t> </a:t>
            </a:r>
            <a:endParaRPr lang="ru-RU" sz="1600" dirty="0" smtClean="0"/>
          </a:p>
          <a:p>
            <a:pPr algn="just">
              <a:buNone/>
            </a:pPr>
            <a:endParaRPr lang="ru-RU" sz="1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744307" y="832339"/>
            <a:ext cx="6025661" cy="5826370"/>
          </a:xfrm>
        </p:spPr>
        <p:txBody>
          <a:bodyPr>
            <a:normAutofit fontScale="25000" lnSpcReduction="20000"/>
          </a:bodyPr>
          <a:lstStyle/>
          <a:p>
            <a:pPr>
              <a:buNone/>
            </a:pPr>
            <a:r>
              <a:rPr lang="ru-RU" sz="5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6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Предмет исследования</a:t>
            </a: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  история жизни   и  подвига  моих земляков-участников  Великой  Отечественной войны.</a:t>
            </a:r>
          </a:p>
          <a:p>
            <a:pPr>
              <a:buNone/>
            </a:pP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Объект исследования: наши  земляки-участники  Великой  Отечественной войны и труженики</a:t>
            </a:r>
          </a:p>
          <a:p>
            <a:pPr>
              <a:buNone/>
            </a:pP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6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Методы исследования</a:t>
            </a: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buNone/>
            </a:pP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I. Теоретические:</a:t>
            </a:r>
          </a:p>
          <a:p>
            <a:pPr>
              <a:buNone/>
            </a:pP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изучение   информационных источников, фотодокументов;</a:t>
            </a:r>
          </a:p>
          <a:p>
            <a:pPr>
              <a:buNone/>
            </a:pP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систематизация;</a:t>
            </a:r>
          </a:p>
          <a:p>
            <a:pPr>
              <a:buNone/>
            </a:pP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обобщение;</a:t>
            </a:r>
          </a:p>
          <a:p>
            <a:pPr>
              <a:buNone/>
            </a:pP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 II. Практические:</a:t>
            </a:r>
          </a:p>
          <a:p>
            <a:pPr>
              <a:buNone/>
            </a:pP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- интервьюирование (беседы);</a:t>
            </a:r>
          </a:p>
          <a:p>
            <a:pPr>
              <a:buNone/>
            </a:pP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 анализ устных источников;</a:t>
            </a:r>
          </a:p>
          <a:p>
            <a:pPr>
              <a:buNone/>
            </a:pP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анкетирование  и опрос учеников  7-10  классов МОУ СОШ с.Репное;</a:t>
            </a:r>
          </a:p>
          <a:p>
            <a:pPr>
              <a:buNone/>
            </a:pP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описание;</a:t>
            </a:r>
          </a:p>
          <a:p>
            <a:pPr>
              <a:buNone/>
            </a:pP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сопоставление;</a:t>
            </a:r>
          </a:p>
          <a:p>
            <a:pPr>
              <a:buNone/>
            </a:pPr>
            <a:r>
              <a:rPr lang="ru-RU" sz="6400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Теоретическая и практическая значимость данной работы определяется тем, что результаты могут быть использованы в память о тех кто ценой своей жизни защитил Родину. </a:t>
            </a:r>
          </a:p>
          <a:p>
            <a:pPr>
              <a:buNone/>
            </a:pPr>
            <a:r>
              <a:rPr lang="ru-RU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Собранный материал может представлять интерес для широкого круга читателей, интересующихся историей родного края, нашими защитниками.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1355" y="152402"/>
            <a:ext cx="1132449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C00000"/>
                </a:solidFill>
              </a:rPr>
              <a:t>Исследовательская работа «Мои   земляки   в годы  Великой Отечественной войны</a:t>
            </a:r>
            <a:r>
              <a:rPr lang="ru-RU" sz="4000" b="1" dirty="0" smtClean="0">
                <a:solidFill>
                  <a:srgbClr val="C00000"/>
                </a:solidFill>
              </a:rPr>
              <a:t>»</a:t>
            </a:r>
          </a:p>
          <a:p>
            <a:endParaRPr lang="ru-RU" sz="4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10746" y="-2113004"/>
            <a:ext cx="10972800" cy="8217242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b="1" dirty="0" smtClean="0">
                <a:solidFill>
                  <a:schemeClr val="bg1"/>
                </a:solidFill>
              </a:rPr>
              <a:t>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1946 г назначен инспектором школ . В 1953 г. Был  назначен завучем Репинской средней школы и с  1956г по 1973г работал директором. Демобилизовался в 1945 г.  В 1946 г назначен инспектором школ . В 1953 г. Был  назначен завучем Репинской средней школы и с  1956 г. по 1973г работал директором. </a:t>
            </a:r>
            <a:b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Вандышев Николай Петрович имеет военные и трудовые награды: медаль «За отвагу» , орден Отечественной войны 2 степени, орден Красной звезды, медаль «За Трудовую Доблесть» и медаль «За оборону Ленинграда», все другие юбилейные медали.</a:t>
            </a:r>
            <a:b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«За оборону Сталинграда», «За оборону Кавказа», «За Кёнигсберг» , орден 11 гвардейского полка.</a:t>
            </a:r>
            <a:b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Вандышев Н.П. умер  25.09.1992г.</a:t>
            </a:r>
            <a:b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527537"/>
            <a:ext cx="10972800" cy="1336430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Балакирев Александр Иванович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" y="741405"/>
            <a:ext cx="7710616" cy="6116595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Родился в с.Репное в 1922 г.Призван в армию в 1941 году в г.Ленинград. Служил в 4-ом гвардейском отдельно разведывательном дивизионе. </a:t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блокадном Ленинграде, вместе с ленинградцами,  переживал все лишения блокады . После прорыва ленинградской блокады в  1944г Александр Иванович участвовал в освобождении Эстонии, Латвии, Литвы, Румынии. Демобилизовался в 1946г. Имеет награды: два ордена Красной звезды, медаль  «За оборону Ленинграда», медаль: «Ветеран труда». В мирное время работал машинистом на железной дороге.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587050" y="1272745"/>
            <a:ext cx="4312508" cy="505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91369562"/>
      </p:ext>
    </p:extLst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 smtClean="0">
                <a:solidFill>
                  <a:srgbClr val="C00000"/>
                </a:solidFill>
              </a:rPr>
              <a:t>Юдин Николай Иванович</a:t>
            </a:r>
            <a:endParaRPr lang="ru-RU" b="1" i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0" y="1523999"/>
            <a:ext cx="7302843" cy="4994031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r>
              <a:rPr lang="ru-RU" sz="2400" b="1" dirty="0" smtClean="0">
                <a:solidFill>
                  <a:schemeClr val="bg1"/>
                </a:solidFill>
              </a:rPr>
              <a:t>           </a:t>
            </a:r>
            <a:r>
              <a:rPr lang="ru-RU" sz="7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Родился в 1924г. в с.Репное. В армию призвали в 1943г. Имел награды: орден «Славы 3 степени» , медали  «За отвагу» , «За взятие Вены», «За взятие Будапешта», « За Победу над Германией в Великой Отечественной войне 1941-1945». Демобилизовался в 1947 году. 6 лет работал в пожарной охране г.Балашова ,остальное время работал в городском отделе милиции г.Балашова. Был награждён значком  «Отличник милиции», медалью «За безупречную службу в милиции»(27 лет). Умер в 2001 году</a:t>
            </a:r>
            <a:r>
              <a:rPr lang="ru-RU" sz="7000" b="1" dirty="0" smtClean="0">
                <a:solidFill>
                  <a:schemeClr val="bg1"/>
                </a:solidFill>
              </a:rPr>
              <a:t>.</a:t>
            </a:r>
            <a:endParaRPr lang="ru-RU" sz="7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547446"/>
            <a:ext cx="3604688" cy="45932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18725367"/>
      </p:ext>
    </p:extLst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err="1" smtClean="0">
                <a:solidFill>
                  <a:srgbClr val="C00000"/>
                </a:solidFill>
              </a:rPr>
              <a:t>Палаткин</a:t>
            </a:r>
            <a:r>
              <a:rPr lang="ru-RU" b="1" dirty="0" smtClean="0">
                <a:solidFill>
                  <a:srgbClr val="C00000"/>
                </a:solidFill>
              </a:rPr>
              <a:t> Виктор Георгиевич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" y="1184031"/>
            <a:ext cx="7502769" cy="542778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Родился в 1926 г. в городе Батайск . В  1943 году  был призван  на фронт  из Ростовского военкомата.</a:t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Воевал под Харьковом, в Сталинграде. Служил в 277 стрелковой  Краснознаменной дивизии . Был рядовым . В 1945 г получил ранение,  инвалид 2 группы. В армии был запевалой.  </a:t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Имеет награды : медаль «За отвагу»,  орден «Отечественной войны», юбилейные медали.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7233719" y="1877994"/>
            <a:ext cx="5171601" cy="4227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124369161"/>
      </p:ext>
    </p:extLst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Марусев Григорий Степанович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-1" y="1336431"/>
            <a:ext cx="7948247" cy="512298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     </a:t>
            </a:r>
            <a:r>
              <a:rPr lang="ru-RU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Родился в с.Репное в 1918году. </a:t>
            </a:r>
            <a:br>
              <a:rPr lang="ru-RU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 1938 году был призван в армию, служил в Чите, в  школе младших  авиаспециалистов , где и встретил начало войны . </a:t>
            </a:r>
            <a:br>
              <a:rPr lang="ru-RU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Воевал на 3 Белорусском фронте с 1941 г. по 1945г. Звание - старший сержант, служил  в разведке , взял « немецкого языка». За  это был ему представлен командованием отпуск. Демобилизован в 1945г 7- ноября.  Григорий Степанович - инвалид 2 группы. </a:t>
            </a:r>
            <a:br>
              <a:rPr lang="ru-RU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3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Его награды: орден Славы 2 и 3 степени . Орден Красной звезды, орден  Отечественной войны , медаль «За отвагу»  и юбилейные медали.</a:t>
            </a:r>
            <a:endParaRPr lang="ru-RU" sz="33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C:\Users\Администратор\Desktop\ветеран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7760677" y="1418492"/>
            <a:ext cx="3882659" cy="47595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42114594"/>
      </p:ext>
    </p:extLst>
  </p:cSld>
  <p:clrMapOvr>
    <a:masterClrMapping/>
  </p:clrMapOvr>
  <p:transition spd="slow">
    <p:wipe dir="d"/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 smtClean="0">
                <a:solidFill>
                  <a:srgbClr val="C00000"/>
                </a:solidFill>
              </a:rPr>
              <a:t>Калашников Павел Васильевич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" y="1235676"/>
            <a:ext cx="8254314" cy="4860324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Родился в 1918 году в. с. Репное, закончил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Балашовский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сельскохозяйственный техникум, на практику был направлен в Узбекистан, в  Бухару. В армию  призвали  из этого города. В 1939 году служил под Минском, освобождал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Западую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Украину от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бендеровцев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. В 1940 году воевал в Бессарабии. С первых дней  войны оказался  оказался в горниле военных событий. Служил в 3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кавалериийской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дважды Краснознамённой ордена Ленина Бессарабской дивизии, воевал на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Юго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Западном фронте. 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106032" y="1297459"/>
            <a:ext cx="3842952" cy="5078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457199"/>
            <a:ext cx="10972800" cy="5214551"/>
          </a:xfrm>
        </p:spPr>
        <p:txBody>
          <a:bodyPr>
            <a:normAutofit fontScale="90000"/>
          </a:bodyPr>
          <a:lstStyle/>
          <a:p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Был ранен осколком при бомбёжке и отправлен в госпиталь. Долечивался в Челябинске, перенёс две операции. Воевал на Воронежском фронте, получил сильное воспаление лёгких, лежал в госпитале г. Омска. Затем учился в </a:t>
            </a:r>
            <a:r>
              <a:rPr lang="ru-RU" sz="31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военно</a:t>
            </a:r>
            <a: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 политическом училище </a:t>
            </a:r>
            <a:b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г. Новосибирска, затем закончил курсы по подготовке  воздушно- десантных сил, воевал на р. Днепр. В Минске встретил свою любовь- женился, но свой  боевой путь  продолжил  в Венгрии, Австрии, Чехословакии, Румынии.  Закончил войну в ноябре 1945г. Вернулся в родное село вместе с семьёй, работал </a:t>
            </a:r>
            <a:br>
              <a:rPr lang="ru-RU" sz="31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100" dirty="0"/>
          </a:p>
        </p:txBody>
      </p:sp>
    </p:spTree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-140677"/>
            <a:ext cx="10972800" cy="1031631"/>
          </a:xfrm>
        </p:spPr>
        <p:txBody>
          <a:bodyPr/>
          <a:lstStyle/>
          <a:p>
            <a:r>
              <a:rPr lang="ru-RU" b="1" dirty="0" smtClean="0">
                <a:solidFill>
                  <a:srgbClr val="C00000"/>
                </a:solidFill>
              </a:rPr>
              <a:t>Неклюдов Н.А.</a:t>
            </a:r>
            <a:endParaRPr lang="ru-RU" b="1" dirty="0">
              <a:solidFill>
                <a:srgbClr val="C0000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148281" y="1184031"/>
            <a:ext cx="8254314" cy="491196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Служил в 238 стрелковой Краснознаменной Александра Невского и Суворова дивизии простым пехотинцем , разведчиком, радистом в роте связи. Защищал города: Орел, Брянск, Могилев,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Данцих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Шведт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на Одере. </a:t>
            </a:r>
            <a:b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Войну закончил на реке Эльба в Западной Германии, был на встрече с американскими войсками . После войны работал учителем истории в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Балашовской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школе №6 . </a:t>
            </a:r>
            <a:r>
              <a:rPr lang="ru-RU" sz="28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Дембилизовался</a:t>
            </a:r>
            <a:r>
              <a:rPr lang="ru-RU" sz="28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 1945 г. Награжден орденом Красной звезды, двумя  орденами Отечественной войны , медалью «За отвагу», «За боевые заслуги» ,юбилейными  медалями.</a:t>
            </a:r>
            <a:endParaRPr lang="ru-RU" sz="28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rcRect/>
          <a:stretch>
            <a:fillRect/>
          </a:stretch>
        </p:blipFill>
        <p:spPr bwMode="auto">
          <a:xfrm rot="16200000">
            <a:off x="7514032" y="1850985"/>
            <a:ext cx="5140692" cy="35640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27143349"/>
      </p:ext>
    </p:extLst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39969" y="832338"/>
            <a:ext cx="7737232" cy="6025662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sz="3600" b="1" dirty="0" smtClean="0">
                <a:solidFill>
                  <a:schemeClr val="bg1"/>
                </a:solidFill>
              </a:rPr>
              <a:t>    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Родился 8 октября   1919 г. в с.Репное в многодетной семье. В 1941 г. был призван на фронт </a:t>
            </a:r>
            <a:r>
              <a:rPr lang="ru-RU" sz="40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Балашовским</a:t>
            </a: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военкоматом. Служил радистом. Был участником Сталинградской битвы. Имел два ранения. После второго - в голову- служил в пехоте. На фронте не расставался с любимой солдатской гармошкой. Приказом Верховного Главнокомандующего т от 2 мая 1945 г.ст.сержант Калашников А.Е., принимавшему участие в боях за освобождение Берлина была объявлена благодарность. Демобилизовался в 1945 г..</a:t>
            </a:r>
          </a:p>
          <a:p>
            <a:pPr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Имеет награды: медаль «За Победу над Германией в Великой Отечественной войне 1941-1945», медаль Жукова, медаль  «За взятие Кенигсберга»,орден «Отечественной войны» 1 степени, юбилейные медали,</a:t>
            </a:r>
          </a:p>
          <a:p>
            <a:pPr>
              <a:buNone/>
            </a:pPr>
            <a:r>
              <a:rPr lang="ru-RU" sz="4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знак  «Фронтовик».</a:t>
            </a:r>
          </a:p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985" y="-1"/>
            <a:ext cx="11031415" cy="1617786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>          </a:t>
            </a:r>
            <a:r>
              <a:rPr lang="ru-RU" sz="4900" b="1" dirty="0" smtClean="0">
                <a:solidFill>
                  <a:srgbClr val="C00000"/>
                </a:solidFill>
              </a:rPr>
              <a:t>Калашников Иван </a:t>
            </a:r>
            <a:r>
              <a:rPr lang="ru-RU" sz="4900" b="1" dirty="0" err="1" smtClean="0">
                <a:solidFill>
                  <a:srgbClr val="C00000"/>
                </a:solidFill>
              </a:rPr>
              <a:t>Емельянович</a:t>
            </a:r>
            <a:r>
              <a:rPr lang="ru-RU" sz="4900" dirty="0" smtClean="0">
                <a:solidFill>
                  <a:srgbClr val="C00000"/>
                </a:solidFill>
              </a:rPr>
              <a:t/>
            </a:r>
            <a:br>
              <a:rPr lang="ru-RU" sz="4900" dirty="0" smtClean="0">
                <a:solidFill>
                  <a:srgbClr val="C00000"/>
                </a:solidFill>
              </a:rPr>
            </a:br>
            <a:endParaRPr lang="ru-RU" sz="4900" dirty="0">
              <a:solidFill>
                <a:srgbClr val="C00000"/>
              </a:solidFill>
            </a:endParaRPr>
          </a:p>
        </p:txBody>
      </p:sp>
      <p:pic>
        <p:nvPicPr>
          <p:cNvPr id="4" name="Рисунок 3" descr="C:\Users\Администратор\Desktop\ветеран 002.jpg"/>
          <p:cNvPicPr/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077200" y="1008185"/>
            <a:ext cx="3786554" cy="525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sndAc>
      <p:stSnd>
        <p:snd r:embed="rId2" name="bomb.wav"/>
      </p:stSnd>
    </p:sndAc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609600" y="926123"/>
            <a:ext cx="10972800" cy="5779477"/>
          </a:xfrm>
        </p:spPr>
        <p:txBody>
          <a:bodyPr>
            <a:normAutofit fontScale="55000" lnSpcReduction="20000"/>
          </a:bodyPr>
          <a:lstStyle/>
          <a:p>
            <a:pPr marL="0" indent="269875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51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Опрос, встречи с ветеранами, поиск помогли нам собрать огромный материал. Подтолкнул нас к написанию именно этой работы интерес к своей малой Родине. </a:t>
            </a:r>
            <a:endParaRPr lang="ru-RU" sz="5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269875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51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Дорогой ценой заплатили наши земляки за Победу. Считаем, что поставленная цель и задачи выполнены.</a:t>
            </a:r>
            <a:endParaRPr lang="ru-RU" sz="51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269875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51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Мы поняли, что на сегодняшний день актуальность данной темы в том, что нашему поколению с каждым днём становится всё сложнее и сложнее узнать из воспоминаний очевидцев, как это было, так как ветеранов с</a:t>
            </a:r>
          </a:p>
          <a:p>
            <a:pPr marL="0" lvl="0" indent="269875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sz="5100" b="1" dirty="0" smtClean="0">
                <a:solidFill>
                  <a:schemeClr val="bg1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каждым годом становится всё меньше и меньше. Поэтому мы должны как можно больше записать воспоминаний, рассказов, написанных либо самими ветеранами, либо со слов – детьми и внуками. Это многотомная неизданная книга, «эпохальная быль» - послание нам, сегодняшним, которую мы должны сохранить и передать потомкам.</a:t>
            </a:r>
          </a:p>
          <a:p>
            <a:pPr marL="0" lvl="0" indent="269875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51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0" lvl="0" indent="269875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5100" dirty="0" smtClean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  <a:p>
            <a:pPr marL="0" lvl="0" indent="269875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5100" dirty="0" smtClean="0">
              <a:solidFill>
                <a:schemeClr val="bg1"/>
              </a:solidFill>
              <a:latin typeface="Calibri" pitchFamily="34" charset="0"/>
              <a:cs typeface="Times New Roman" pitchFamily="18" charset="0"/>
            </a:endParaRPr>
          </a:p>
          <a:p>
            <a:pPr marL="0" lvl="0" indent="269875" algn="just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sz="2400" dirty="0" smtClean="0">
              <a:latin typeface="Calibri" pitchFamily="34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52399"/>
            <a:ext cx="10972800" cy="926123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Заключение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137138" y="832338"/>
            <a:ext cx="10445262" cy="5685693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Введение 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Анкетирование  «Я помню, я горжусь»  среди учащихся  7-10 классов                                          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Основная часть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 Глава 1.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«Из одного металла льют: медаль за бой, медаль за труд».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 Глава 2.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Навечно в памяти народной…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 Глава 3.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Юные безусые герои.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 Глава 4.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Война, женщина и трактор.</a:t>
            </a:r>
          </a:p>
          <a:p>
            <a:r>
              <a:rPr lang="ru-RU" sz="2000" b="1" dirty="0" smtClean="0">
                <a:solidFill>
                  <a:schemeClr val="bg1"/>
                </a:solidFill>
              </a:rPr>
              <a:t>  Глава 5.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Их подвиг забыть невозможно…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Заключение</a:t>
            </a:r>
          </a:p>
          <a:p>
            <a:pPr>
              <a:buNone/>
            </a:pPr>
            <a:r>
              <a:rPr lang="ru-RU" sz="2000" b="1" dirty="0" smtClean="0">
                <a:solidFill>
                  <a:schemeClr val="bg1"/>
                </a:solidFill>
              </a:rPr>
              <a:t>Источники</a:t>
            </a:r>
          </a:p>
          <a:p>
            <a:endParaRPr lang="ru-RU" sz="24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152401"/>
            <a:ext cx="10972800" cy="844062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Содержание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Администратор\Desktop\презентация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6431" y="211014"/>
            <a:ext cx="9108831" cy="644769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camera.wav"/>
      </p:stSnd>
    </p:sndAc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339969" y="832338"/>
            <a:ext cx="11570676" cy="6025662"/>
          </a:xfrm>
        </p:spPr>
        <p:txBody>
          <a:bodyPr>
            <a:normAutofit fontScale="25000" lnSpcReduction="20000"/>
          </a:bodyPr>
          <a:lstStyle/>
          <a:p>
            <a:r>
              <a:rPr lang="ru-RU" sz="4500" dirty="0" smtClean="0"/>
              <a:t> </a:t>
            </a:r>
            <a:r>
              <a:rPr lang="ru-RU" sz="1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Академия наук СССР. Институт истории СССР. Советский Союз в годы Великой Отечественной войны. Издательство М., «Наука», 1978.</a:t>
            </a:r>
          </a:p>
          <a:p>
            <a:r>
              <a:rPr lang="ru-RU" sz="1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Актуальные проблемы преподавания в начальной школе.</a:t>
            </a:r>
          </a:p>
          <a:p>
            <a:pPr>
              <a:buNone/>
            </a:pPr>
            <a:r>
              <a:rPr lang="ru-RU" sz="1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Кирюшкинские</a:t>
            </a:r>
            <a:r>
              <a:rPr lang="ru-RU" sz="1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чтения. Саратовский источник. Саратов. 2015. С.148-149</a:t>
            </a:r>
          </a:p>
          <a:p>
            <a:r>
              <a:rPr lang="ru-RU" sz="1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Архивные материалы Репинского муниципального образования.</a:t>
            </a:r>
          </a:p>
          <a:p>
            <a:r>
              <a:rPr lang="ru-RU" sz="1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Официальный   сайт Министерства Обороны России "Подвиг народа в    Великой Отечественной войне 1941-1945 гг." </a:t>
            </a:r>
          </a:p>
          <a:p>
            <a:r>
              <a:rPr lang="ru-RU" sz="1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Репное. Время и люди. Балашов. 2011.С.186-200</a:t>
            </a:r>
          </a:p>
          <a:p>
            <a:r>
              <a:rPr lang="ru-RU" sz="1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Материалы школьного историко-краеведческого кружка «Кладоискатели»МОУ  СОШ  с.Репное </a:t>
            </a:r>
            <a:r>
              <a:rPr lang="ru-RU" sz="11200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Балашовского</a:t>
            </a:r>
            <a:r>
              <a:rPr lang="ru-RU" sz="1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района; </a:t>
            </a:r>
          </a:p>
          <a:p>
            <a:r>
              <a:rPr lang="ru-RU" sz="1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воспоминания ветеранов Великой Отечественной войны, тружеников тыла и их родственников.</a:t>
            </a:r>
          </a:p>
          <a:p>
            <a:pPr>
              <a:buNone/>
            </a:pPr>
            <a:endParaRPr lang="ru-RU" sz="112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832337"/>
          </a:xfrm>
        </p:spPr>
        <p:txBody>
          <a:bodyPr>
            <a:normAutofit/>
          </a:bodyPr>
          <a:lstStyle/>
          <a:p>
            <a:r>
              <a:rPr lang="ru-RU" sz="4400" b="1" dirty="0" smtClean="0">
                <a:solidFill>
                  <a:srgbClr val="C00000"/>
                </a:solidFill>
              </a:rPr>
              <a:t>Источники:</a:t>
            </a:r>
            <a:endParaRPr lang="ru-RU" sz="4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22030" y="2192215"/>
            <a:ext cx="11769969" cy="3903785"/>
          </a:xfrm>
        </p:spPr>
        <p:txBody>
          <a:bodyPr/>
          <a:lstStyle/>
          <a:p>
            <a:r>
              <a:rPr lang="en-US" b="1" u="sng" dirty="0" smtClean="0">
                <a:solidFill>
                  <a:schemeClr val="bg1">
                    <a:lumMod val="85000"/>
                    <a:lumOff val="15000"/>
                  </a:schemeClr>
                </a:solidFill>
                <a:hlinkClick r:id="rId2"/>
              </a:rPr>
              <a:t>http://fanatpolitiki.ru/author/admin/page/200</a:t>
            </a:r>
            <a:endParaRPr lang="ru-RU" b="1" u="sng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en-US" b="1" u="sng" dirty="0" smtClean="0">
                <a:solidFill>
                  <a:schemeClr val="bg1">
                    <a:lumMod val="85000"/>
                    <a:lumOff val="15000"/>
                  </a:schemeClr>
                </a:solidFill>
                <a:hlinkClick r:id="rId3"/>
              </a:rPr>
              <a:t>http://vasi.net/community/jeto_interesno/2013/09/25/deti_vojjny.html</a:t>
            </a:r>
            <a:r>
              <a:rPr lang="ru-RU" b="1" u="sng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</a:p>
          <a:p>
            <a:r>
              <a:rPr lang="en-US" b="1" u="sng" dirty="0" smtClean="0">
                <a:solidFill>
                  <a:schemeClr val="bg1">
                    <a:lumMod val="85000"/>
                    <a:lumOff val="15000"/>
                  </a:schemeClr>
                </a:solidFill>
                <a:hlinkClick r:id="rId4"/>
              </a:rPr>
              <a:t>http://www.rosphoto.com/best-of-the-best/fotografii_velikoy_otechestve</a:t>
            </a:r>
            <a:endParaRPr lang="ru-RU" b="1" u="sng" dirty="0" smtClean="0">
              <a:solidFill>
                <a:schemeClr val="bg1">
                  <a:lumMod val="85000"/>
                  <a:lumOff val="15000"/>
                </a:schemeClr>
              </a:solidFill>
            </a:endParaRPr>
          </a:p>
          <a:p>
            <a:r>
              <a:rPr lang="en-US" b="1" u="sng" dirty="0" smtClean="0">
                <a:solidFill>
                  <a:schemeClr val="bg1">
                    <a:lumMod val="85000"/>
                    <a:lumOff val="15000"/>
                  </a:schemeClr>
                </a:solidFill>
                <a:hlinkClick r:id="rId3"/>
              </a:rPr>
              <a:t>http://vasi.net/community/jeto_interesno/2013/09/25/deti_vojjny.html</a:t>
            </a:r>
            <a:r>
              <a:rPr lang="ru-RU" b="1" u="sng" dirty="0" smtClean="0">
                <a:solidFill>
                  <a:schemeClr val="bg1">
                    <a:lumMod val="85000"/>
                    <a:lumOff val="15000"/>
                  </a:schemeClr>
                </a:solidFill>
              </a:rPr>
              <a:t> </a:t>
            </a:r>
            <a:endParaRPr lang="ru-RU" b="1" dirty="0">
              <a:solidFill>
                <a:schemeClr val="bg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9600" y="257909"/>
            <a:ext cx="10972800" cy="1845212"/>
          </a:xfrm>
        </p:spPr>
        <p:txBody>
          <a:bodyPr>
            <a:normAutofit fontScale="90000"/>
          </a:bodyPr>
          <a:lstStyle/>
          <a:p>
            <a:pPr>
              <a:buFont typeface="Arial" pitchFamily="34" charset="0"/>
              <a:buChar char="•"/>
            </a:pP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5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Ресурсы Интернет:</a:t>
            </a:r>
            <a:br>
              <a:rPr lang="ru-RU" sz="53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53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594338"/>
          </a:xfrm>
        </p:spPr>
        <p:txBody>
          <a:bodyPr>
            <a:noAutofit/>
          </a:bodyPr>
          <a:lstStyle/>
          <a:p>
            <a:pPr algn="ctr"/>
            <a:r>
              <a:rPr lang="ru-RU" sz="4400" b="1" dirty="0" smtClean="0">
                <a:solidFill>
                  <a:srgbClr val="FF0000"/>
                </a:solidFill>
              </a:rPr>
              <a:t/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</a:rPr>
              <a:t/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FF0000"/>
                </a:solidFill>
              </a:rPr>
              <a:t/>
            </a:r>
            <a:br>
              <a:rPr lang="ru-RU" sz="4400" b="1" dirty="0" smtClean="0">
                <a:solidFill>
                  <a:srgbClr val="FF0000"/>
                </a:solidFill>
              </a:rPr>
            </a:br>
            <a:r>
              <a:rPr lang="ru-RU" sz="4400" b="1" dirty="0" smtClean="0">
                <a:solidFill>
                  <a:srgbClr val="C00000"/>
                </a:solidFill>
              </a:rPr>
              <a:t>«Из одного металла льют: медаль за бой, медаль за труд»</a:t>
            </a:r>
            <a:endParaRPr lang="ru-RU" sz="4400" dirty="0">
              <a:solidFill>
                <a:srgbClr val="C0000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 bwMode="auto">
          <a:xfrm>
            <a:off x="582168" y="2838681"/>
            <a:ext cx="4366269" cy="2692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 bwMode="auto">
          <a:xfrm>
            <a:off x="8717536" y="1268082"/>
            <a:ext cx="2624333" cy="3934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222737" y="1547447"/>
            <a:ext cx="842889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Труженица тыла - Жданова Любовь Михайловна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68923" y="5451231"/>
            <a:ext cx="465406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b="1" dirty="0" smtClean="0">
              <a:solidFill>
                <a:schemeClr val="bg1"/>
              </a:solidFill>
            </a:endParaRPr>
          </a:p>
          <a:p>
            <a:r>
              <a:rPr lang="ru-RU" sz="2400" b="1" dirty="0" smtClean="0">
                <a:solidFill>
                  <a:schemeClr val="bg1"/>
                </a:solidFill>
              </a:rPr>
              <a:t>Юные годы чудесные… 1940 г.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32431" y="5416062"/>
            <a:ext cx="44078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</a:rPr>
              <a:t>Заслуженная награда 2015 г.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6383867" cy="1019908"/>
          </a:xfrm>
        </p:spPr>
        <p:txBody>
          <a:bodyPr/>
          <a:lstStyle/>
          <a:p>
            <a:r>
              <a:rPr lang="ru-RU" dirty="0" smtClean="0">
                <a:solidFill>
                  <a:srgbClr val="993366"/>
                </a:solidFill>
                <a:latin typeface="Arial Black" pitchFamily="34" charset="0"/>
                <a:cs typeface="Times New Roman" pitchFamily="18" charset="0"/>
              </a:rPr>
              <a:t>    </a:t>
            </a:r>
            <a:r>
              <a:rPr lang="ru-RU" dirty="0" smtClean="0">
                <a:solidFill>
                  <a:srgbClr val="C00000"/>
                </a:solidFill>
                <a:latin typeface="Arial Black" pitchFamily="34" charset="0"/>
                <a:cs typeface="Times New Roman" pitchFamily="18" charset="0"/>
              </a:rPr>
              <a:t>Колхозы –фронту</a:t>
            </a:r>
          </a:p>
        </p:txBody>
      </p:sp>
      <p:sp>
        <p:nvSpPr>
          <p:cNvPr id="8195" name="Объект 3"/>
          <p:cNvSpPr>
            <a:spLocks noGrp="1"/>
          </p:cNvSpPr>
          <p:nvPr>
            <p:ph sz="half" idx="4294967295"/>
          </p:nvPr>
        </p:nvSpPr>
        <p:spPr>
          <a:xfrm>
            <a:off x="6471139" y="404813"/>
            <a:ext cx="5978770" cy="63373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2800" b="1" dirty="0" smtClean="0">
                <a:solidFill>
                  <a:schemeClr val="bg1"/>
                </a:solidFill>
                <a:latin typeface="+mj-lt"/>
                <a:cs typeface="Arial" charset="0"/>
              </a:rPr>
              <a:t>    Трудовой героизм стал повседневным явлением на колхозных и совхозных полях. Снабдить войска продуктами питания, накормить население </a:t>
            </a:r>
          </a:p>
          <a:p>
            <a:r>
              <a:rPr lang="ru-RU" sz="2800" b="1" dirty="0" smtClean="0">
                <a:solidFill>
                  <a:schemeClr val="bg1"/>
                </a:solidFill>
                <a:latin typeface="+mj-lt"/>
                <a:cs typeface="Arial" charset="0"/>
              </a:rPr>
              <a:t>в тылу, дать промышленности сырьё и помочь государству создать в стране устойчивые резервы хлеба и продовольствия – таковы были требования, предъявленные войной к сельскому хозяйству.</a:t>
            </a:r>
          </a:p>
        </p:txBody>
      </p:sp>
      <p:pic>
        <p:nvPicPr>
          <p:cNvPr id="8196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301" y="949569"/>
            <a:ext cx="6457951" cy="3036645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0500" y="4174516"/>
            <a:ext cx="4014177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награждение ветеранов 23.03 009.JPG"/>
          <p:cNvPicPr>
            <a:picLocks noGrp="1" noChangeAspect="1"/>
          </p:cNvPicPr>
          <p:nvPr>
            <p:ph idx="1"/>
          </p:nvPr>
        </p:nvPicPr>
        <p:blipFill>
          <a:blip r:embed="rId3"/>
          <a:srcRect t="22299" b="14610"/>
          <a:stretch>
            <a:fillRect/>
          </a:stretch>
        </p:blipFill>
        <p:spPr>
          <a:xfrm>
            <a:off x="2421227" y="4108361"/>
            <a:ext cx="6233375" cy="2213980"/>
          </a:xfr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154547"/>
            <a:ext cx="9404723" cy="4211391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</a:rPr>
              <a:t>Труженики тыла Репинского муниципального образования, награжденных юбилейной медалью </a:t>
            </a:r>
            <a:br>
              <a:rPr lang="ru-RU" sz="4000" b="1" dirty="0" smtClean="0">
                <a:solidFill>
                  <a:srgbClr val="C00000"/>
                </a:solidFill>
              </a:rPr>
            </a:br>
            <a:r>
              <a:rPr lang="ru-RU" sz="4000" b="1" dirty="0" smtClean="0">
                <a:solidFill>
                  <a:srgbClr val="C00000"/>
                </a:solidFill>
              </a:rPr>
              <a:t>«70 лет Победы в Великой Отечественной войне 1941-1945 гг.»</a:t>
            </a:r>
            <a:r>
              <a:rPr lang="ru-RU" b="1" dirty="0" smtClean="0">
                <a:solidFill>
                  <a:srgbClr val="C00000"/>
                </a:solidFill>
              </a:rPr>
              <a:t/>
            </a:r>
            <a:br>
              <a:rPr lang="ru-RU" b="1" dirty="0" smtClean="0">
                <a:solidFill>
                  <a:srgbClr val="C00000"/>
                </a:solidFill>
              </a:rPr>
            </a:br>
            <a:endParaRPr lang="ru-RU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ransition spd="slow">
    <p:wipe dir="d"/>
    <p:sndAc>
      <p:stSnd>
        <p:snd r:embed="rId2" name="applause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46111" y="452718"/>
            <a:ext cx="10936289" cy="640528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Ачадовская</a:t>
            </a:r>
            <a:r>
              <a:rPr lang="ru-RU" b="1" dirty="0" smtClean="0">
                <a:solidFill>
                  <a:schemeClr val="bg1"/>
                </a:solidFill>
              </a:rPr>
              <a:t> Анастасия </a:t>
            </a:r>
            <a:r>
              <a:rPr lang="ru-RU" b="1" dirty="0" err="1" smtClean="0">
                <a:solidFill>
                  <a:schemeClr val="bg1"/>
                </a:solidFill>
              </a:rPr>
              <a:t>Поликарповна</a:t>
            </a:r>
            <a:r>
              <a:rPr lang="ru-RU" b="1" dirty="0" smtClean="0">
                <a:solidFill>
                  <a:schemeClr val="bg1"/>
                </a:solidFill>
              </a:rPr>
              <a:t/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Баркалов</a:t>
            </a:r>
            <a:r>
              <a:rPr lang="ru-RU" b="1" dirty="0" smtClean="0">
                <a:solidFill>
                  <a:schemeClr val="bg1"/>
                </a:solidFill>
              </a:rPr>
              <a:t> Василий Павлович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Барашова</a:t>
            </a:r>
            <a:r>
              <a:rPr lang="ru-RU" b="1" dirty="0" smtClean="0">
                <a:solidFill>
                  <a:schemeClr val="bg1"/>
                </a:solidFill>
              </a:rPr>
              <a:t> Прасковья Николаевна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Белоусова Мария Степановна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Белоусова Нина Ивановна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Булдыгина</a:t>
            </a:r>
            <a:r>
              <a:rPr lang="ru-RU" b="1" dirty="0" smtClean="0">
                <a:solidFill>
                  <a:schemeClr val="bg1"/>
                </a:solidFill>
              </a:rPr>
              <a:t> Антонина Васильевна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Веселкова</a:t>
            </a:r>
            <a:r>
              <a:rPr lang="ru-RU" b="1" dirty="0" smtClean="0">
                <a:solidFill>
                  <a:schemeClr val="bg1"/>
                </a:solidFill>
              </a:rPr>
              <a:t> Нина Георгиевна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 </a:t>
            </a:r>
            <a:r>
              <a:rPr lang="ru-RU" b="1" dirty="0" err="1" smtClean="0">
                <a:solidFill>
                  <a:schemeClr val="bg1"/>
                </a:solidFill>
              </a:rPr>
              <a:t>Вилякина</a:t>
            </a:r>
            <a:r>
              <a:rPr lang="ru-RU" b="1" dirty="0" smtClean="0">
                <a:solidFill>
                  <a:schemeClr val="bg1"/>
                </a:solidFill>
              </a:rPr>
              <a:t> Александра Игнатьевна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 Власова Анна Ильинична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Гнусарев</a:t>
            </a:r>
            <a:r>
              <a:rPr lang="ru-RU" b="1" dirty="0" smtClean="0">
                <a:solidFill>
                  <a:schemeClr val="bg1"/>
                </a:solidFill>
              </a:rPr>
              <a:t> Федор Трофимович 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3" name="Picture 2" descr="C:\Users\Администратор\Desktop\гвоздика.jpg"/>
          <p:cNvPicPr>
            <a:picLocks noChangeAspect="1" noChangeArrowheads="1"/>
          </p:cNvPicPr>
          <p:nvPr/>
        </p:nvPicPr>
        <p:blipFill>
          <a:blip r:embed="rId2">
            <a:lum bright="-39000" contrast="-16000"/>
          </a:blip>
          <a:srcRect/>
          <a:stretch>
            <a:fillRect/>
          </a:stretch>
        </p:blipFill>
        <p:spPr bwMode="auto">
          <a:xfrm>
            <a:off x="8698523" y="2354016"/>
            <a:ext cx="3124284" cy="338996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0"/>
            <a:ext cx="9404723" cy="6452315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Гнусарева</a:t>
            </a:r>
            <a:r>
              <a:rPr lang="ru-RU" b="1" dirty="0" smtClean="0">
                <a:solidFill>
                  <a:schemeClr val="bg1"/>
                </a:solidFill>
              </a:rPr>
              <a:t> Татьяна Романовна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Голышева Евдокия Степановна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Горнаева</a:t>
            </a:r>
            <a:r>
              <a:rPr lang="ru-RU" b="1" dirty="0" smtClean="0">
                <a:solidFill>
                  <a:schemeClr val="bg1"/>
                </a:solidFill>
              </a:rPr>
              <a:t> Анна Петровна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Горнаева</a:t>
            </a:r>
            <a:r>
              <a:rPr lang="ru-RU" b="1" dirty="0" smtClean="0">
                <a:solidFill>
                  <a:schemeClr val="bg1"/>
                </a:solidFill>
              </a:rPr>
              <a:t> Валентина Михайловна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Горнаева</a:t>
            </a:r>
            <a:r>
              <a:rPr lang="ru-RU" b="1" dirty="0" smtClean="0">
                <a:solidFill>
                  <a:schemeClr val="bg1"/>
                </a:solidFill>
              </a:rPr>
              <a:t> Надежда Сергеевна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Григорьева Татьяна Павловна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Гудков Александр Яковлевич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Гусева Александра Петровна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Гусева Анна Яковлевна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Дадаева</a:t>
            </a:r>
            <a:r>
              <a:rPr lang="ru-RU" b="1" dirty="0" smtClean="0">
                <a:solidFill>
                  <a:schemeClr val="bg1"/>
                </a:solidFill>
              </a:rPr>
              <a:t> Анна Владимировна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Администратор\Desktop\гвоздика.jpg"/>
          <p:cNvPicPr>
            <a:picLocks noChangeAspect="1" noChangeArrowheads="1"/>
          </p:cNvPicPr>
          <p:nvPr/>
        </p:nvPicPr>
        <p:blipFill>
          <a:blip r:embed="rId2">
            <a:lum bright="-39000" contrast="-16000"/>
          </a:blip>
          <a:srcRect/>
          <a:stretch>
            <a:fillRect/>
          </a:stretch>
        </p:blipFill>
        <p:spPr bwMode="auto">
          <a:xfrm>
            <a:off x="8551573" y="2354016"/>
            <a:ext cx="3271234" cy="338996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6405282"/>
          </a:xfrm>
        </p:spPr>
        <p:txBody>
          <a:bodyPr>
            <a:normAutofit fontScale="90000"/>
          </a:bodyPr>
          <a:lstStyle/>
          <a:p>
            <a:r>
              <a:rPr lang="ru-RU" b="1" dirty="0" err="1" smtClean="0">
                <a:solidFill>
                  <a:schemeClr val="bg1"/>
                </a:solidFill>
              </a:rPr>
              <a:t>Жаркова</a:t>
            </a:r>
            <a:r>
              <a:rPr lang="ru-RU" b="1" dirty="0" smtClean="0">
                <a:solidFill>
                  <a:schemeClr val="bg1"/>
                </a:solidFill>
              </a:rPr>
              <a:t> Наталья Ефимовна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Жданова Любовь Михайловна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Зябин</a:t>
            </a:r>
            <a:r>
              <a:rPr lang="ru-RU" b="1" dirty="0" smtClean="0">
                <a:solidFill>
                  <a:schemeClr val="bg1"/>
                </a:solidFill>
              </a:rPr>
              <a:t> Николай Иванович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Калашникова Евдокия Ильинична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err="1" smtClean="0">
                <a:solidFill>
                  <a:schemeClr val="bg1"/>
                </a:solidFill>
              </a:rPr>
              <a:t>Калганова</a:t>
            </a:r>
            <a:r>
              <a:rPr lang="ru-RU" b="1" dirty="0" smtClean="0">
                <a:solidFill>
                  <a:schemeClr val="bg1"/>
                </a:solidFill>
              </a:rPr>
              <a:t> Анна Федоровна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Карасева Мария Андреевна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Кирсанов Иван </a:t>
            </a:r>
            <a:r>
              <a:rPr lang="ru-RU" b="1" dirty="0" err="1" smtClean="0">
                <a:solidFill>
                  <a:schemeClr val="bg1"/>
                </a:solidFill>
              </a:rPr>
              <a:t>Неконорович</a:t>
            </a:r>
            <a:r>
              <a:rPr lang="ru-RU" b="1" dirty="0" smtClean="0">
                <a:solidFill>
                  <a:schemeClr val="bg1"/>
                </a:solidFill>
              </a:rPr>
              <a:t>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Киселева Нина Ивановна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Кожин Виктор Иванович </a:t>
            </a:r>
            <a:br>
              <a:rPr lang="ru-RU" b="1" dirty="0" smtClean="0">
                <a:solidFill>
                  <a:schemeClr val="bg1"/>
                </a:solidFill>
              </a:rPr>
            </a:br>
            <a:r>
              <a:rPr lang="ru-RU" b="1" dirty="0" smtClean="0">
                <a:solidFill>
                  <a:schemeClr val="bg1"/>
                </a:solidFill>
              </a:rPr>
              <a:t>Кожина Александра Ивановна </a:t>
            </a:r>
            <a:br>
              <a:rPr lang="ru-RU" b="1" dirty="0" smtClean="0">
                <a:solidFill>
                  <a:schemeClr val="bg1"/>
                </a:solidFill>
              </a:rPr>
            </a:b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3" name="Picture 2" descr="C:\Users\Администратор\Desktop\гвоздика.jpg"/>
          <p:cNvPicPr>
            <a:picLocks noChangeAspect="1" noChangeArrowheads="1"/>
          </p:cNvPicPr>
          <p:nvPr/>
        </p:nvPicPr>
        <p:blipFill>
          <a:blip r:embed="rId2">
            <a:lum bright="-39000" contrast="-16000"/>
          </a:blip>
          <a:srcRect/>
          <a:stretch>
            <a:fillRect/>
          </a:stretch>
        </p:blipFill>
        <p:spPr bwMode="auto">
          <a:xfrm>
            <a:off x="8674443" y="2354016"/>
            <a:ext cx="3148364" cy="3389961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Paper</Template>
  <TotalTime>569</TotalTime>
  <Words>1129</Words>
  <Application>Microsoft Office PowerPoint</Application>
  <PresentationFormat>Произвольный</PresentationFormat>
  <Paragraphs>137</Paragraphs>
  <Slides>32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32</vt:i4>
      </vt:variant>
    </vt:vector>
  </HeadingPairs>
  <TitlesOfParts>
    <vt:vector size="33" baseType="lpstr">
      <vt:lpstr>Бумажная</vt:lpstr>
      <vt:lpstr>Мои земляки в годы Великой Отечественной войны</vt:lpstr>
      <vt:lpstr>    </vt:lpstr>
      <vt:lpstr>Содержание</vt:lpstr>
      <vt:lpstr>   «Из одного металла льют: медаль за бой, медаль за труд»</vt:lpstr>
      <vt:lpstr>    Колхозы –фронту</vt:lpstr>
      <vt:lpstr>Труженики тыла Репинского муниципального образования, награжденных юбилейной медалью  «70 лет Победы в Великой Отечественной войне 1941-1945 гг.» </vt:lpstr>
      <vt:lpstr>Ачадовская Анастасия Поликарповна Баркалов Василий Павлович  Барашова Прасковья Николаевна  Белоусова Мария Степановна  Белоусова Нина Ивановна  Булдыгина Антонина Васильевна  Веселкова Нина Георгиевна  Вилякина Александра Игнатьевна  Власова Анна Ильинична  Гнусарев Федор Трофимович  </vt:lpstr>
      <vt:lpstr>Гнусарева Татьяна Романовна Голышева Евдокия Степановна  Горнаева Анна Петровна  Горнаева Валентина Михайловна  Горнаева Надежда Сергеевна  Григорьева Татьяна Павловна  Гудков Александр Яковлевич  Гусева Александра Петровна  Гусева Анна Яковлевна  Дадаева Анна Владимировна </vt:lpstr>
      <vt:lpstr>Жаркова Наталья Ефимовна  Жданова Любовь Михайловна  Зябин Николай Иванович  Калашникова Евдокия Ильинична  Калганова Анна Федоровна  Карасева Мария Андреевна  Кирсанов Иван Неконорович  Киселева Нина Ивановна Кожин Виктор Иванович  Кожина Александра Ивановна  </vt:lpstr>
      <vt:lpstr>Курилов Владимир Константинович  Кондрашова Любовь Федоровна Крайнева Мария Сидоровна  Кузнецова Мелания Хомовна  Лисюткина Мария Петровна  Лукъянов Виктор Андреевич  Лукьянова Елена Федоровна  Милова Екатерина Андреевна  Милованова Александра Федоровна  Моисейкина Мария Семеновна </vt:lpstr>
      <vt:lpstr>Мордовина Татьяна Тихоновна  Неличева Анна Степановна  Нечкина Лидия Серафимовна  Пименова Мария Васильевна  Плеханова Александра Петровна  Плеханова Мария Яковлевна  Саврасова Пелагея Дмитриевна  Сапунова Мария Афанасьевна  Сегедин Владимир Александрович  Теленкова Раиса Ильинична </vt:lpstr>
      <vt:lpstr>Ткаченко Раиса Яковлевна  Шибанов Иван Иванович  Щербаков Николай Степанович  Щербакова Мария Андреевна  Щербакова Мария Семеновна  Щербакова Мария Федоровна  Горностаева Елена Ивановна  Кустарева Александра Ивановна  Лепешева Мария Филипповна  Лыкова Нина Алексеевна  </vt:lpstr>
      <vt:lpstr>  Нечкина Антонина Николаевна  Онюшкина Любовь Максимовна  Трунченкина Надежда Устиновна </vt:lpstr>
      <vt:lpstr>Навечно в памяти народной… </vt:lpstr>
      <vt:lpstr>   Никто не забыт и ничто не забыто! </vt:lpstr>
      <vt:lpstr>Юные   безусые   герои. </vt:lpstr>
      <vt:lpstr>  Война, женщина и трактор. </vt:lpstr>
      <vt:lpstr>Ветераны Великой Отечественной войны Репинского муниципального образования</vt:lpstr>
      <vt:lpstr>Вандышев Николай Петрович</vt:lpstr>
      <vt:lpstr>                            В 1946 г назначен инспектором школ . В 1953 г. Был  назначен завучем Репинской средней школы и с  1956г по 1973г работал директором. Демобилизовался в 1945 г.  В 1946 г назначен инспектором школ . В 1953 г. Был  назначен завучем Репинской средней школы и с  1956 г. по 1973г работал директором.  Вандышев Николай Петрович имеет военные и трудовые награды: медаль «За отвагу» , орден Отечественной войны 2 степени, орден Красной звезды, медаль «За Трудовую Доблесть» и медаль «За оборону Ленинграда», все другие юбилейные медали. «За оборону Сталинграда», «За оборону Кавказа», «За Кёнигсберг» , орден 11 гвардейского полка. Вандышев Н.П. умер  25.09.1992г. </vt:lpstr>
      <vt:lpstr>Балакирев Александр Иванович</vt:lpstr>
      <vt:lpstr>Юдин Николай Иванович</vt:lpstr>
      <vt:lpstr>Палаткин Виктор Георгиевич</vt:lpstr>
      <vt:lpstr>Марусев Григорий Степанович</vt:lpstr>
      <vt:lpstr>Калашников Павел Васильевич</vt:lpstr>
      <vt:lpstr>     Был ранен осколком при бомбёжке и отправлен в госпиталь. Долечивался в Челябинске, перенёс две операции. Воевал на Воронежском фронте, получил сильное воспаление лёгких, лежал в госпитале г. Омска. Затем учился в военно- политическом училище  г. Новосибирска, затем закончил курсы по подготовке  воздушно- десантных сил, воевал на р. Днепр. В Минске встретил свою любовь- женился, но свой  боевой путь  продолжил  в Венгрии, Австрии, Чехословакии, Румынии.  Закончил войну в ноябре 1945г. Вернулся в родное село вместе с семьёй, работал  </vt:lpstr>
      <vt:lpstr>Неклюдов Н.А.</vt:lpstr>
      <vt:lpstr>                 Калашников Иван Емельянович </vt:lpstr>
      <vt:lpstr>Заключение</vt:lpstr>
      <vt:lpstr>Презентация PowerPoint</vt:lpstr>
      <vt:lpstr>Источники:</vt:lpstr>
      <vt:lpstr>                                               Ресурсы Интернет: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Они защищали родину!</dc:title>
  <dc:creator>Пользователь Windows</dc:creator>
  <cp:lastModifiedBy>Пользователь Windows</cp:lastModifiedBy>
  <cp:revision>75</cp:revision>
  <dcterms:created xsi:type="dcterms:W3CDTF">2015-02-24T19:49:44Z</dcterms:created>
  <dcterms:modified xsi:type="dcterms:W3CDTF">2016-01-27T18:09:22Z</dcterms:modified>
</cp:coreProperties>
</file>