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58" r:id="rId4"/>
    <p:sldId id="261" r:id="rId5"/>
    <p:sldId id="262" r:id="rId6"/>
    <p:sldId id="263" r:id="rId7"/>
    <p:sldId id="264" r:id="rId8"/>
    <p:sldId id="265" r:id="rId9"/>
    <p:sldId id="267" r:id="rId10"/>
    <p:sldId id="269" r:id="rId11"/>
    <p:sldId id="270" r:id="rId12"/>
    <p:sldId id="271" r:id="rId13"/>
    <p:sldId id="272" r:id="rId14"/>
    <p:sldId id="273" r:id="rId15"/>
    <p:sldId id="274" r:id="rId16"/>
    <p:sldId id="275"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49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ru-RU" smtClean="0"/>
              <a:t>Образец заголовка</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AB69D781-3696-4B32-9CF2-1991611E021A}" type="datetimeFigureOut">
              <a:rPr lang="ru-RU" smtClean="0"/>
              <a:t>13.11.2013</a:t>
            </a:fld>
            <a:endParaRPr lang="ru-RU"/>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ru-RU"/>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27980C5C-702C-4FB2-9ACD-245E9E509000}" type="slidenum">
              <a:rPr lang="ru-RU" smtClean="0"/>
              <a:t>‹#›</a:t>
            </a:fld>
            <a:endParaRPr lang="ru-RU"/>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66190329"/>
      </p:ext>
    </p:extLst>
  </p:cSld>
  <p:clrMapOvr>
    <a:masterClrMapping/>
  </p:clrMapOvr>
  <mc:AlternateContent xmlns:mc="http://schemas.openxmlformats.org/markup-compatibility/2006" xmlns:p14="http://schemas.microsoft.com/office/powerpoint/2010/main">
    <mc:Choice Requires="p14">
      <p:transition spd="slow" p14:dur="3000" advClick="0" advTm="10000"/>
    </mc:Choice>
    <mc:Fallback xmlns="">
      <p:transition spd="slow" advClick="0"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B69D781-3696-4B32-9CF2-1991611E021A}" type="datetimeFigureOut">
              <a:rPr lang="ru-RU" smtClean="0"/>
              <a:t>13.11.2013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7980C5C-702C-4FB2-9ACD-245E9E509000}" type="slidenum">
              <a:rPr lang="ru-RU" smtClean="0"/>
              <a:t>‹#›</a:t>
            </a:fld>
            <a:endParaRPr lang="ru-RU"/>
          </a:p>
        </p:txBody>
      </p:sp>
    </p:spTree>
    <p:extLst>
      <p:ext uri="{BB962C8B-B14F-4D97-AF65-F5344CB8AC3E}">
        <p14:creationId xmlns:p14="http://schemas.microsoft.com/office/powerpoint/2010/main" val="2430973208"/>
      </p:ext>
    </p:extLst>
  </p:cSld>
  <p:clrMapOvr>
    <a:masterClrMapping/>
  </p:clrMapOvr>
  <mc:AlternateContent xmlns:mc="http://schemas.openxmlformats.org/markup-compatibility/2006" xmlns:p14="http://schemas.microsoft.com/office/powerpoint/2010/main">
    <mc:Choice Requires="p14">
      <p:transition spd="slow" p14:dur="3000" advClick="0" advTm="10000"/>
    </mc:Choice>
    <mc:Fallback xmlns="">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B69D781-3696-4B32-9CF2-1991611E021A}" type="datetimeFigureOut">
              <a:rPr lang="ru-RU" smtClean="0"/>
              <a:t>13.11.2013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7980C5C-702C-4FB2-9ACD-245E9E509000}" type="slidenum">
              <a:rPr lang="ru-RU" smtClean="0"/>
              <a:t>‹#›</a:t>
            </a:fld>
            <a:endParaRPr lang="ru-RU"/>
          </a:p>
        </p:txBody>
      </p:sp>
    </p:spTree>
    <p:extLst>
      <p:ext uri="{BB962C8B-B14F-4D97-AF65-F5344CB8AC3E}">
        <p14:creationId xmlns:p14="http://schemas.microsoft.com/office/powerpoint/2010/main" val="952870396"/>
      </p:ext>
    </p:extLst>
  </p:cSld>
  <p:clrMapOvr>
    <a:masterClrMapping/>
  </p:clrMapOvr>
  <mc:AlternateContent xmlns:mc="http://schemas.openxmlformats.org/markup-compatibility/2006" xmlns:p14="http://schemas.microsoft.com/office/powerpoint/2010/main">
    <mc:Choice Requires="p14">
      <p:transition spd="slow" p14:dur="3000" advClick="0" advTm="10000"/>
    </mc:Choice>
    <mc:Fallback xmlns="">
      <p:transition spd="slow" advClick="0"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B69D781-3696-4B32-9CF2-1991611E021A}" type="datetimeFigureOut">
              <a:rPr lang="ru-RU" smtClean="0"/>
              <a:t>13.11.2013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7980C5C-702C-4FB2-9ACD-245E9E509000}" type="slidenum">
              <a:rPr lang="ru-RU" smtClean="0"/>
              <a:t>‹#›</a:t>
            </a:fld>
            <a:endParaRPr lang="ru-RU"/>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72560622"/>
      </p:ext>
    </p:extLst>
  </p:cSld>
  <p:clrMapOvr>
    <a:masterClrMapping/>
  </p:clrMapOvr>
  <mc:AlternateContent xmlns:mc="http://schemas.openxmlformats.org/markup-compatibility/2006" xmlns:p14="http://schemas.microsoft.com/office/powerpoint/2010/main">
    <mc:Choice Requires="p14">
      <p:transition spd="slow" p14:dur="3000" advClick="0" advTm="10000"/>
    </mc:Choice>
    <mc:Fallback xmlns="">
      <p:transition spd="slow"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B69D781-3696-4B32-9CF2-1991611E021A}" type="datetimeFigureOut">
              <a:rPr lang="ru-RU" smtClean="0"/>
              <a:t>13.11.2013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7980C5C-702C-4FB2-9ACD-245E9E509000}" type="slidenum">
              <a:rPr lang="ru-RU" smtClean="0"/>
              <a:t>‹#›</a:t>
            </a:fld>
            <a:endParaRPr lang="ru-RU"/>
          </a:p>
        </p:txBody>
      </p:sp>
    </p:spTree>
    <p:extLst>
      <p:ext uri="{BB962C8B-B14F-4D97-AF65-F5344CB8AC3E}">
        <p14:creationId xmlns:p14="http://schemas.microsoft.com/office/powerpoint/2010/main" val="1825492047"/>
      </p:ext>
    </p:extLst>
  </p:cSld>
  <p:clrMapOvr>
    <a:masterClrMapping/>
  </p:clrMapOvr>
  <mc:AlternateContent xmlns:mc="http://schemas.openxmlformats.org/markup-compatibility/2006" xmlns:p14="http://schemas.microsoft.com/office/powerpoint/2010/main">
    <mc:Choice Requires="p14">
      <p:transition spd="slow" p14:dur="3000" advClick="0" advTm="10000"/>
    </mc:Choice>
    <mc:Fallback xmlns="">
      <p:transition spd="slow" advClick="0" advTm="1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ru-RU" smtClean="0"/>
              <a:t>Образец заголовка</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AB69D781-3696-4B32-9CF2-1991611E021A}" type="datetimeFigureOut">
              <a:rPr lang="ru-RU" smtClean="0"/>
              <a:t>13.11.2013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7980C5C-702C-4FB2-9ACD-245E9E509000}" type="slidenum">
              <a:rPr lang="ru-RU" smtClean="0"/>
              <a:t>‹#›</a:t>
            </a:fld>
            <a:endParaRPr lang="ru-RU"/>
          </a:p>
        </p:txBody>
      </p:sp>
    </p:spTree>
    <p:extLst>
      <p:ext uri="{BB962C8B-B14F-4D97-AF65-F5344CB8AC3E}">
        <p14:creationId xmlns:p14="http://schemas.microsoft.com/office/powerpoint/2010/main" val="4211750476"/>
      </p:ext>
    </p:extLst>
  </p:cSld>
  <p:clrMapOvr>
    <a:masterClrMapping/>
  </p:clrMapOvr>
  <mc:AlternateContent xmlns:mc="http://schemas.openxmlformats.org/markup-compatibility/2006" xmlns:p14="http://schemas.microsoft.com/office/powerpoint/2010/main">
    <mc:Choice Requires="p14">
      <p:transition spd="slow" p14:dur="3000" advClick="0" advTm="10000"/>
    </mc:Choice>
    <mc:Fallback xmlns="">
      <p:transition spd="slow" advClick="0" advTm="1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ru-RU" smtClean="0"/>
              <a:t>Образец заголовка</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AB69D781-3696-4B32-9CF2-1991611E021A}" type="datetimeFigureOut">
              <a:rPr lang="ru-RU" smtClean="0"/>
              <a:t>13.11.2013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7980C5C-702C-4FB2-9ACD-245E9E509000}" type="slidenum">
              <a:rPr lang="ru-RU" smtClean="0"/>
              <a:t>‹#›</a:t>
            </a:fld>
            <a:endParaRPr lang="ru-RU"/>
          </a:p>
        </p:txBody>
      </p:sp>
    </p:spTree>
    <p:extLst>
      <p:ext uri="{BB962C8B-B14F-4D97-AF65-F5344CB8AC3E}">
        <p14:creationId xmlns:p14="http://schemas.microsoft.com/office/powerpoint/2010/main" val="2924354518"/>
      </p:ext>
    </p:extLst>
  </p:cSld>
  <p:clrMapOvr>
    <a:masterClrMapping/>
  </p:clrMapOvr>
  <mc:AlternateContent xmlns:mc="http://schemas.openxmlformats.org/markup-compatibility/2006" xmlns:p14="http://schemas.microsoft.com/office/powerpoint/2010/main">
    <mc:Choice Requires="p14">
      <p:transition spd="slow" p14:dur="3000" advClick="0" advTm="10000"/>
    </mc:Choice>
    <mc:Fallback xmlns="">
      <p:transition spd="slow" advClick="0" advTm="1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B69D781-3696-4B32-9CF2-1991611E021A}" type="datetimeFigureOut">
              <a:rPr lang="ru-RU" smtClean="0"/>
              <a:t>13.11.2013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7980C5C-702C-4FB2-9ACD-245E9E509000}" type="slidenum">
              <a:rPr lang="ru-RU" smtClean="0"/>
              <a:t>‹#›</a:t>
            </a:fld>
            <a:endParaRPr lang="ru-RU"/>
          </a:p>
        </p:txBody>
      </p:sp>
    </p:spTree>
    <p:extLst>
      <p:ext uri="{BB962C8B-B14F-4D97-AF65-F5344CB8AC3E}">
        <p14:creationId xmlns:p14="http://schemas.microsoft.com/office/powerpoint/2010/main" val="3524243536"/>
      </p:ext>
    </p:extLst>
  </p:cSld>
  <p:clrMapOvr>
    <a:masterClrMapping/>
  </p:clrMapOvr>
  <mc:AlternateContent xmlns:mc="http://schemas.openxmlformats.org/markup-compatibility/2006" xmlns:p14="http://schemas.microsoft.com/office/powerpoint/2010/main">
    <mc:Choice Requires="p14">
      <p:transition spd="slow" p14:dur="3000" advClick="0" advTm="10000"/>
    </mc:Choice>
    <mc:Fallback xmlns="">
      <p:transition spd="slow" advClick="0" advTm="1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B69D781-3696-4B32-9CF2-1991611E021A}" type="datetimeFigureOut">
              <a:rPr lang="ru-RU" smtClean="0"/>
              <a:t>13.11.2013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7980C5C-702C-4FB2-9ACD-245E9E509000}" type="slidenum">
              <a:rPr lang="ru-RU" smtClean="0"/>
              <a:t>‹#›</a:t>
            </a:fld>
            <a:endParaRPr lang="ru-RU"/>
          </a:p>
        </p:txBody>
      </p:sp>
    </p:spTree>
    <p:extLst>
      <p:ext uri="{BB962C8B-B14F-4D97-AF65-F5344CB8AC3E}">
        <p14:creationId xmlns:p14="http://schemas.microsoft.com/office/powerpoint/2010/main" val="2041254765"/>
      </p:ext>
    </p:extLst>
  </p:cSld>
  <p:clrMapOvr>
    <a:masterClrMapping/>
  </p:clrMapOvr>
  <mc:AlternateContent xmlns:mc="http://schemas.openxmlformats.org/markup-compatibility/2006" xmlns:p14="http://schemas.microsoft.com/office/powerpoint/2010/main">
    <mc:Choice Requires="p14">
      <p:transition spd="slow" p14:dur="3000" advClick="0" advTm="10000"/>
    </mc:Choice>
    <mc:Fallback xmlns="">
      <p:transition spd="slow"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B69D781-3696-4B32-9CF2-1991611E021A}" type="datetimeFigureOut">
              <a:rPr lang="ru-RU" smtClean="0"/>
              <a:t>13.11.2013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7980C5C-702C-4FB2-9ACD-245E9E509000}" type="slidenum">
              <a:rPr lang="ru-RU" smtClean="0"/>
              <a:t>‹#›</a:t>
            </a:fld>
            <a:endParaRPr lang="ru-RU"/>
          </a:p>
        </p:txBody>
      </p:sp>
    </p:spTree>
    <p:extLst>
      <p:ext uri="{BB962C8B-B14F-4D97-AF65-F5344CB8AC3E}">
        <p14:creationId xmlns:p14="http://schemas.microsoft.com/office/powerpoint/2010/main" val="76543473"/>
      </p:ext>
    </p:extLst>
  </p:cSld>
  <p:clrMapOvr>
    <a:masterClrMapping/>
  </p:clrMapOvr>
  <mc:AlternateContent xmlns:mc="http://schemas.openxmlformats.org/markup-compatibility/2006" xmlns:p14="http://schemas.microsoft.com/office/powerpoint/2010/main">
    <mc:Choice Requires="p14">
      <p:transition spd="slow" p14:dur="3000" advClick="0" advTm="10000"/>
    </mc:Choice>
    <mc:Fallback xmlns="">
      <p:transition spd="slow"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ru-RU" smtClean="0"/>
              <a:t>Образец заголовка</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B69D781-3696-4B32-9CF2-1991611E021A}" type="datetimeFigureOut">
              <a:rPr lang="ru-RU" smtClean="0"/>
              <a:t>13.11.2013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7980C5C-702C-4FB2-9ACD-245E9E509000}" type="slidenum">
              <a:rPr lang="ru-RU" smtClean="0"/>
              <a:t>‹#›</a:t>
            </a:fld>
            <a:endParaRPr lang="ru-RU"/>
          </a:p>
        </p:txBody>
      </p:sp>
    </p:spTree>
    <p:extLst>
      <p:ext uri="{BB962C8B-B14F-4D97-AF65-F5344CB8AC3E}">
        <p14:creationId xmlns:p14="http://schemas.microsoft.com/office/powerpoint/2010/main" val="725616600"/>
      </p:ext>
    </p:extLst>
  </p:cSld>
  <p:clrMapOvr>
    <a:masterClrMapping/>
  </p:clrMapOvr>
  <mc:AlternateContent xmlns:mc="http://schemas.openxmlformats.org/markup-compatibility/2006" xmlns:p14="http://schemas.microsoft.com/office/powerpoint/2010/main">
    <mc:Choice Requires="p14">
      <p:transition spd="slow" p14:dur="3000" advClick="0" advTm="10000"/>
    </mc:Choice>
    <mc:Fallback xmlns="">
      <p:transition spd="slow" advClick="0"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B69D781-3696-4B32-9CF2-1991611E021A}" type="datetimeFigureOut">
              <a:rPr lang="ru-RU" smtClean="0"/>
              <a:t>13.11.2013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7980C5C-702C-4FB2-9ACD-245E9E509000}" type="slidenum">
              <a:rPr lang="ru-RU" smtClean="0"/>
              <a:t>‹#›</a:t>
            </a:fld>
            <a:endParaRPr lang="ru-RU"/>
          </a:p>
        </p:txBody>
      </p:sp>
    </p:spTree>
    <p:extLst>
      <p:ext uri="{BB962C8B-B14F-4D97-AF65-F5344CB8AC3E}">
        <p14:creationId xmlns:p14="http://schemas.microsoft.com/office/powerpoint/2010/main" val="1685375188"/>
      </p:ext>
    </p:extLst>
  </p:cSld>
  <p:clrMapOvr>
    <a:masterClrMapping/>
  </p:clrMapOvr>
  <mc:AlternateContent xmlns:mc="http://schemas.openxmlformats.org/markup-compatibility/2006" xmlns:p14="http://schemas.microsoft.com/office/powerpoint/2010/main">
    <mc:Choice Requires="p14">
      <p:transition spd="slow" p14:dur="3000" advClick="0" advTm="10000"/>
    </mc:Choice>
    <mc:Fallback xmlns="">
      <p:transition spd="slow"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Content Placeholder 3"/>
          <p:cNvSpPr>
            <a:spLocks noGrp="1"/>
          </p:cNvSpPr>
          <p:nvPr>
            <p:ph sz="quarter" idx="13"/>
          </p:nvPr>
        </p:nvSpPr>
        <p:spPr>
          <a:xfrm>
            <a:off x="685802" y="2861733"/>
            <a:ext cx="5088712" cy="2512852"/>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3" name="Content Placeholder 5"/>
          <p:cNvSpPr>
            <a:spLocks noGrp="1"/>
          </p:cNvSpPr>
          <p:nvPr>
            <p:ph sz="quarter" idx="14"/>
          </p:nvPr>
        </p:nvSpPr>
        <p:spPr>
          <a:xfrm>
            <a:off x="5993969" y="2861733"/>
            <a:ext cx="5088713" cy="2512852"/>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B69D781-3696-4B32-9CF2-1991611E021A}" type="datetimeFigureOut">
              <a:rPr lang="ru-RU" smtClean="0"/>
              <a:t>13.11.2013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7980C5C-702C-4FB2-9ACD-245E9E509000}" type="slidenum">
              <a:rPr lang="ru-RU" smtClean="0"/>
              <a:t>‹#›</a:t>
            </a:fld>
            <a:endParaRPr lang="ru-RU"/>
          </a:p>
        </p:txBody>
      </p:sp>
    </p:spTree>
    <p:extLst>
      <p:ext uri="{BB962C8B-B14F-4D97-AF65-F5344CB8AC3E}">
        <p14:creationId xmlns:p14="http://schemas.microsoft.com/office/powerpoint/2010/main" val="199317958"/>
      </p:ext>
    </p:extLst>
  </p:cSld>
  <p:clrMapOvr>
    <a:masterClrMapping/>
  </p:clrMapOvr>
  <mc:AlternateContent xmlns:mc="http://schemas.openxmlformats.org/markup-compatibility/2006" xmlns:p14="http://schemas.microsoft.com/office/powerpoint/2010/main">
    <mc:Choice Requires="p14">
      <p:transition spd="slow" p14:dur="3000" advClick="0" advTm="10000"/>
    </mc:Choice>
    <mc:Fallback xmlns="">
      <p:transition spd="slow"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B69D781-3696-4B32-9CF2-1991611E021A}" type="datetimeFigureOut">
              <a:rPr lang="ru-RU" smtClean="0"/>
              <a:t>13.11.2013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7980C5C-702C-4FB2-9ACD-245E9E509000}" type="slidenum">
              <a:rPr lang="ru-RU" smtClean="0"/>
              <a:t>‹#›</a:t>
            </a:fld>
            <a:endParaRPr lang="ru-RU"/>
          </a:p>
        </p:txBody>
      </p:sp>
    </p:spTree>
    <p:extLst>
      <p:ext uri="{BB962C8B-B14F-4D97-AF65-F5344CB8AC3E}">
        <p14:creationId xmlns:p14="http://schemas.microsoft.com/office/powerpoint/2010/main" val="1299377853"/>
      </p:ext>
    </p:extLst>
  </p:cSld>
  <p:clrMapOvr>
    <a:masterClrMapping/>
  </p:clrMapOvr>
  <mc:AlternateContent xmlns:mc="http://schemas.openxmlformats.org/markup-compatibility/2006" xmlns:p14="http://schemas.microsoft.com/office/powerpoint/2010/main">
    <mc:Choice Requires="p14">
      <p:transition spd="slow" p14:dur="3000" advClick="0" advTm="10000"/>
    </mc:Choice>
    <mc:Fallback xmlns="">
      <p:transition spd="slow"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69D781-3696-4B32-9CF2-1991611E021A}" type="datetimeFigureOut">
              <a:rPr lang="ru-RU" smtClean="0"/>
              <a:t>13.11.2013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7980C5C-702C-4FB2-9ACD-245E9E509000}" type="slidenum">
              <a:rPr lang="ru-RU" smtClean="0"/>
              <a:t>‹#›</a:t>
            </a:fld>
            <a:endParaRPr lang="ru-RU"/>
          </a:p>
        </p:txBody>
      </p:sp>
    </p:spTree>
    <p:extLst>
      <p:ext uri="{BB962C8B-B14F-4D97-AF65-F5344CB8AC3E}">
        <p14:creationId xmlns:p14="http://schemas.microsoft.com/office/powerpoint/2010/main" val="3233407691"/>
      </p:ext>
    </p:extLst>
  </p:cSld>
  <p:clrMapOvr>
    <a:masterClrMapping/>
  </p:clrMapOvr>
  <mc:AlternateContent xmlns:mc="http://schemas.openxmlformats.org/markup-compatibility/2006" xmlns:p14="http://schemas.microsoft.com/office/powerpoint/2010/main">
    <mc:Choice Requires="p14">
      <p:transition spd="slow" p14:dur="3000" advClick="0" advTm="10000"/>
    </mc:Choice>
    <mc:Fallback xmlns="">
      <p:transition spd="slow"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ru-RU" smtClean="0"/>
              <a:t>Образец заголовка</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B69D781-3696-4B32-9CF2-1991611E021A}" type="datetimeFigureOut">
              <a:rPr lang="ru-RU" smtClean="0"/>
              <a:t>13.11.2013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7980C5C-702C-4FB2-9ACD-245E9E509000}" type="slidenum">
              <a:rPr lang="ru-RU" smtClean="0"/>
              <a:t>‹#›</a:t>
            </a:fld>
            <a:endParaRPr lang="ru-RU"/>
          </a:p>
        </p:txBody>
      </p:sp>
    </p:spTree>
    <p:extLst>
      <p:ext uri="{BB962C8B-B14F-4D97-AF65-F5344CB8AC3E}">
        <p14:creationId xmlns:p14="http://schemas.microsoft.com/office/powerpoint/2010/main" val="3477660197"/>
      </p:ext>
    </p:extLst>
  </p:cSld>
  <p:clrMapOvr>
    <a:masterClrMapping/>
  </p:clrMapOvr>
  <mc:AlternateContent xmlns:mc="http://schemas.openxmlformats.org/markup-compatibility/2006" xmlns:p14="http://schemas.microsoft.com/office/powerpoint/2010/main">
    <mc:Choice Requires="p14">
      <p:transition spd="slow" p14:dur="3000" advClick="0" advTm="10000"/>
    </mc:Choice>
    <mc:Fallback xmlns="">
      <p:transition spd="slow"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B69D781-3696-4B32-9CF2-1991611E021A}" type="datetimeFigureOut">
              <a:rPr lang="ru-RU" smtClean="0"/>
              <a:t>13.11.2013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7980C5C-702C-4FB2-9ACD-245E9E509000}" type="slidenum">
              <a:rPr lang="ru-RU" smtClean="0"/>
              <a:t>‹#›</a:t>
            </a:fld>
            <a:endParaRPr lang="ru-RU"/>
          </a:p>
        </p:txBody>
      </p:sp>
    </p:spTree>
    <p:extLst>
      <p:ext uri="{BB962C8B-B14F-4D97-AF65-F5344CB8AC3E}">
        <p14:creationId xmlns:p14="http://schemas.microsoft.com/office/powerpoint/2010/main" val="2599975685"/>
      </p:ext>
    </p:extLst>
  </p:cSld>
  <p:clrMapOvr>
    <a:masterClrMapping/>
  </p:clrMapOvr>
  <mc:AlternateContent xmlns:mc="http://schemas.openxmlformats.org/markup-compatibility/2006" xmlns:p14="http://schemas.microsoft.com/office/powerpoint/2010/main">
    <mc:Choice Requires="p14">
      <p:transition spd="slow" p14:dur="3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AB69D781-3696-4B32-9CF2-1991611E021A}" type="datetimeFigureOut">
              <a:rPr lang="ru-RU" smtClean="0"/>
              <a:t>13.11.2013</a:t>
            </a:fld>
            <a:endParaRPr lang="ru-RU"/>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ru-RU"/>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27980C5C-702C-4FB2-9ACD-245E9E509000}" type="slidenum">
              <a:rPr lang="ru-RU" smtClean="0"/>
              <a:t>‹#›</a:t>
            </a:fld>
            <a:endParaRPr lang="ru-RU"/>
          </a:p>
        </p:txBody>
      </p:sp>
    </p:spTree>
    <p:extLst>
      <p:ext uri="{BB962C8B-B14F-4D97-AF65-F5344CB8AC3E}">
        <p14:creationId xmlns:p14="http://schemas.microsoft.com/office/powerpoint/2010/main" val="3602699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3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hyperlink" Target="http://yadisk/ddkwc4cuic9uay"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hyperlink" Target="http://www.1942.ru/mars.htm" TargetMode="Externa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pPr algn="ctr"/>
            <a:r>
              <a:rPr lang="ru-RU" dirty="0" smtClean="0"/>
              <a:t> погиб он под</a:t>
            </a:r>
            <a:br>
              <a:rPr lang="ru-RU" dirty="0" smtClean="0"/>
            </a:br>
            <a:r>
              <a:rPr lang="ru-RU" dirty="0" smtClean="0"/>
              <a:t>ржевом…</a:t>
            </a:r>
            <a:endParaRPr lang="ru-RU" dirty="0"/>
          </a:p>
        </p:txBody>
      </p:sp>
      <p:sp>
        <p:nvSpPr>
          <p:cNvPr id="3" name="Подзаголовок 2"/>
          <p:cNvSpPr>
            <a:spLocks noGrp="1"/>
          </p:cNvSpPr>
          <p:nvPr>
            <p:ph type="subTitle" idx="1"/>
          </p:nvPr>
        </p:nvSpPr>
        <p:spPr/>
        <p:txBody>
          <a:bodyPr/>
          <a:lstStyle/>
          <a:p>
            <a:r>
              <a:rPr lang="ru-RU" dirty="0" smtClean="0"/>
              <a:t>Мой прадед</a:t>
            </a:r>
            <a:endParaRPr lang="ru-RU" dirty="0"/>
          </a:p>
        </p:txBody>
      </p:sp>
    </p:spTree>
    <p:extLst>
      <p:ext uri="{BB962C8B-B14F-4D97-AF65-F5344CB8AC3E}">
        <p14:creationId xmlns:p14="http://schemas.microsoft.com/office/powerpoint/2010/main" val="3865612862"/>
      </p:ext>
    </p:extLst>
  </p:cSld>
  <p:clrMapOvr>
    <a:masterClrMapping/>
  </p:clrMapOvr>
  <mc:AlternateContent xmlns:mc="http://schemas.openxmlformats.org/markup-compatibility/2006" xmlns:p14="http://schemas.microsoft.com/office/powerpoint/2010/main">
    <mc:Choice Requires="p14">
      <p:transition spd="slow" p14:dur="3000" advClick="0" advTm="4238"/>
    </mc:Choice>
    <mc:Fallback xmlns="">
      <p:transition spd="slow" advClick="0" advTm="4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3643" y="1697426"/>
            <a:ext cx="4126860" cy="2023252"/>
          </a:xfrm>
        </p:spPr>
        <p:txBody>
          <a:bodyPr>
            <a:normAutofit/>
          </a:bodyPr>
          <a:lstStyle/>
          <a:p>
            <a:r>
              <a:rPr lang="ru-RU" dirty="0" err="1" smtClean="0"/>
              <a:t>ПраДед</a:t>
            </a:r>
            <a:r>
              <a:rPr lang="ru-RU" dirty="0" smtClean="0"/>
              <a:t> </a:t>
            </a:r>
            <a:r>
              <a:rPr lang="ru-RU" dirty="0"/>
              <a:t>мой из семьи </a:t>
            </a:r>
            <a:r>
              <a:rPr lang="ru-RU" dirty="0" err="1"/>
              <a:t>хоперских</a:t>
            </a:r>
            <a:r>
              <a:rPr lang="ru-RU" dirty="0"/>
              <a:t> казаков</a:t>
            </a:r>
          </a:p>
        </p:txBody>
      </p:sp>
      <p:sp>
        <p:nvSpPr>
          <p:cNvPr id="3" name="Объект 2"/>
          <p:cNvSpPr>
            <a:spLocks noGrp="1"/>
          </p:cNvSpPr>
          <p:nvPr>
            <p:ph sz="quarter" idx="13"/>
          </p:nvPr>
        </p:nvSpPr>
        <p:spPr>
          <a:xfrm>
            <a:off x="4559121" y="685800"/>
            <a:ext cx="6542467" cy="4688785"/>
          </a:xfrm>
        </p:spPr>
        <p:txBody>
          <a:bodyPr>
            <a:normAutofit fontScale="70000" lnSpcReduction="20000"/>
          </a:bodyPr>
          <a:lstStyle/>
          <a:p>
            <a:pPr>
              <a:lnSpc>
                <a:spcPct val="170000"/>
              </a:lnSpc>
            </a:pPr>
            <a:r>
              <a:rPr lang="ru-RU" b="1" dirty="0">
                <a:latin typeface="Times New Roman" panose="02020603050405020304" pitchFamily="18" charset="0"/>
                <a:cs typeface="Times New Roman" panose="02020603050405020304" pitchFamily="18" charset="0"/>
              </a:rPr>
              <a:t>В 1917 г жители </a:t>
            </a:r>
            <a:r>
              <a:rPr lang="ru-RU" b="1" dirty="0" smtClean="0">
                <a:latin typeface="Times New Roman" panose="02020603050405020304" pitchFamily="18" charset="0"/>
                <a:cs typeface="Times New Roman" panose="02020603050405020304" pitchFamily="18" charset="0"/>
              </a:rPr>
              <a:t>Савиновского </a:t>
            </a:r>
            <a:r>
              <a:rPr lang="ru-RU" b="1" dirty="0">
                <a:latin typeface="Times New Roman" panose="02020603050405020304" pitchFamily="18" charset="0"/>
                <a:cs typeface="Times New Roman" panose="02020603050405020304" pitchFamily="18" charset="0"/>
              </a:rPr>
              <a:t>хутора (</a:t>
            </a:r>
            <a:r>
              <a:rPr lang="ru-RU" b="1" dirty="0" err="1">
                <a:latin typeface="Times New Roman" panose="02020603050405020304" pitchFamily="18" charset="0"/>
                <a:cs typeface="Times New Roman" panose="02020603050405020304" pitchFamily="18" charset="0"/>
              </a:rPr>
              <a:t>Ртищевский</a:t>
            </a:r>
            <a:r>
              <a:rPr lang="ru-RU" b="1" dirty="0">
                <a:latin typeface="Times New Roman" panose="02020603050405020304" pitchFamily="18" charset="0"/>
                <a:cs typeface="Times New Roman" panose="02020603050405020304" pitchFamily="18" charset="0"/>
              </a:rPr>
              <a:t> район Саратовской области) разделились - часть пошла в красную армию. часть осталась вести хозяйство не приняв ничью сторону.. В 1930 г.. как зажиточных раскулачили. Хутор прекратил свое существование в 1939 г. </a:t>
            </a:r>
            <a:r>
              <a:rPr lang="ru-RU" b="1" dirty="0" smtClean="0">
                <a:latin typeface="Times New Roman" panose="02020603050405020304" pitchFamily="18" charset="0"/>
                <a:cs typeface="Times New Roman" panose="02020603050405020304" pitchFamily="18" charset="0"/>
              </a:rPr>
              <a:t>до </a:t>
            </a:r>
            <a:r>
              <a:rPr lang="ru-RU" b="1" dirty="0">
                <a:latin typeface="Times New Roman" panose="02020603050405020304" pitchFamily="18" charset="0"/>
                <a:cs typeface="Times New Roman" panose="02020603050405020304" pitchFamily="18" charset="0"/>
              </a:rPr>
              <a:t>войны </a:t>
            </a:r>
            <a:r>
              <a:rPr lang="ru-RU" b="1" dirty="0" smtClean="0">
                <a:latin typeface="Times New Roman" panose="02020603050405020304" pitchFamily="18" charset="0"/>
                <a:cs typeface="Times New Roman" panose="02020603050405020304" pitchFamily="18" charset="0"/>
              </a:rPr>
              <a:t>Степан работал </a:t>
            </a:r>
            <a:r>
              <a:rPr lang="ru-RU" b="1" dirty="0">
                <a:latin typeface="Times New Roman" panose="02020603050405020304" pitchFamily="18" charset="0"/>
                <a:cs typeface="Times New Roman" panose="02020603050405020304" pitchFamily="18" charset="0"/>
              </a:rPr>
              <a:t>башмачником на железной дороге. Ушел на фронт в 1941, </a:t>
            </a:r>
            <a:r>
              <a:rPr lang="ru-RU" b="1" dirty="0" smtClean="0">
                <a:latin typeface="Times New Roman" panose="02020603050405020304" pitchFamily="18" charset="0"/>
                <a:cs typeface="Times New Roman" panose="02020603050405020304" pitchFamily="18" charset="0"/>
              </a:rPr>
              <a:t>его сыну </a:t>
            </a:r>
            <a:r>
              <a:rPr lang="ru-RU" b="1" dirty="0" err="1" smtClean="0">
                <a:latin typeface="Times New Roman" panose="02020603050405020304" pitchFamily="18" charset="0"/>
                <a:cs typeface="Times New Roman" panose="02020603050405020304" pitchFamily="18" charset="0"/>
              </a:rPr>
              <a:t>геннадию</a:t>
            </a:r>
            <a:r>
              <a:rPr lang="ru-RU" b="1" dirty="0" smtClean="0">
                <a:latin typeface="Times New Roman" panose="02020603050405020304" pitchFamily="18" charset="0"/>
                <a:cs typeface="Times New Roman" panose="02020603050405020304" pitchFamily="18" charset="0"/>
              </a:rPr>
              <a:t> было </a:t>
            </a:r>
            <a:r>
              <a:rPr lang="ru-RU" b="1" dirty="0">
                <a:latin typeface="Times New Roman" panose="02020603050405020304" pitchFamily="18" charset="0"/>
                <a:cs typeface="Times New Roman" panose="02020603050405020304" pitchFamily="18" charset="0"/>
              </a:rPr>
              <a:t>чуть больше года. </a:t>
            </a:r>
            <a:r>
              <a:rPr lang="ru-RU" b="1" dirty="0" smtClean="0">
                <a:latin typeface="Times New Roman" panose="02020603050405020304" pitchFamily="18" charset="0"/>
                <a:cs typeface="Times New Roman" panose="02020603050405020304" pitchFamily="18" charset="0"/>
              </a:rPr>
              <a:t>Супруга </a:t>
            </a:r>
            <a:r>
              <a:rPr lang="ru-RU" b="1" dirty="0" err="1" smtClean="0">
                <a:latin typeface="Times New Roman" panose="02020603050405020304" pitchFamily="18" charset="0"/>
                <a:cs typeface="Times New Roman" panose="02020603050405020304" pitchFamily="18" charset="0"/>
              </a:rPr>
              <a:t>лида</a:t>
            </a:r>
            <a:r>
              <a:rPr lang="ru-RU" b="1" dirty="0" smtClean="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всю жизнь была верна своему Степану, замуж так больше и не вышла, растила сына, живя в бараке. и только в 1980-х гг., после обращения к председателю женсовета СССР Терешковой В.М. в ее жизни произошли изменения - она узнала о гибели мужа и получила однокомнатную квартиру. </a:t>
            </a:r>
            <a:r>
              <a:rPr lang="ru-RU" b="1" dirty="0" smtClean="0">
                <a:latin typeface="Times New Roman" panose="02020603050405020304" pitchFamily="18" charset="0"/>
                <a:cs typeface="Times New Roman" panose="02020603050405020304" pitchFamily="18" charset="0"/>
              </a:rPr>
              <a:t>Лидия Ивановна </a:t>
            </a:r>
            <a:r>
              <a:rPr lang="ru-RU" b="1" dirty="0">
                <a:latin typeface="Times New Roman" panose="02020603050405020304" pitchFamily="18" charset="0"/>
                <a:cs typeface="Times New Roman" panose="02020603050405020304" pitchFamily="18" charset="0"/>
              </a:rPr>
              <a:t>умерла в 1985 году.</a:t>
            </a:r>
          </a:p>
        </p:txBody>
      </p:sp>
    </p:spTree>
    <p:extLst>
      <p:ext uri="{BB962C8B-B14F-4D97-AF65-F5344CB8AC3E}">
        <p14:creationId xmlns:p14="http://schemas.microsoft.com/office/powerpoint/2010/main" val="2817339071"/>
      </p:ext>
    </p:extLst>
  </p:cSld>
  <p:clrMapOvr>
    <a:masterClrMapping/>
  </p:clrMapOvr>
  <mc:AlternateContent xmlns:mc="http://schemas.openxmlformats.org/markup-compatibility/2006" xmlns:p14="http://schemas.microsoft.com/office/powerpoint/2010/main">
    <mc:Choice Requires="p14">
      <p:transition spd="slow" p14:dur="3000" advClick="0" advTm="39597"/>
    </mc:Choice>
    <mc:Fallback xmlns="">
      <p:transition spd="slow" advClick="0" advTm="39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85801" y="-613064"/>
            <a:ext cx="10396882" cy="2450829"/>
          </a:xfrm>
        </p:spPr>
        <p:txBody>
          <a:bodyPr>
            <a:normAutofit/>
          </a:bodyPr>
          <a:lstStyle/>
          <a:p>
            <a:pPr algn="ctr"/>
            <a:r>
              <a:rPr lang="ru-RU" sz="1800" dirty="0" smtClean="0"/>
              <a:t>Хавин </a:t>
            </a:r>
            <a:r>
              <a:rPr lang="ru-RU" sz="1800" dirty="0" err="1" smtClean="0"/>
              <a:t>степан</a:t>
            </a:r>
            <a:r>
              <a:rPr lang="ru-RU" sz="1800" dirty="0" smtClean="0"/>
              <a:t> </a:t>
            </a:r>
            <a:r>
              <a:rPr lang="ru-RU" sz="1800" dirty="0" err="1" smtClean="0"/>
              <a:t>николаевич</a:t>
            </a:r>
            <a:r>
              <a:rPr lang="ru-RU" sz="1800" dirty="0" smtClean="0"/>
              <a:t> до 1980 года считался без вести пропавшим</a:t>
            </a:r>
            <a:endParaRPr lang="ru-RU" sz="1800" dirty="0"/>
          </a:p>
        </p:txBody>
      </p:sp>
      <p:pic>
        <p:nvPicPr>
          <p:cNvPr id="5" name="Объект 4"/>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2176635" y="1040967"/>
            <a:ext cx="7415213" cy="5189537"/>
          </a:xfrm>
        </p:spPr>
      </p:pic>
    </p:spTree>
    <p:extLst>
      <p:ext uri="{BB962C8B-B14F-4D97-AF65-F5344CB8AC3E}">
        <p14:creationId xmlns:p14="http://schemas.microsoft.com/office/powerpoint/2010/main" val="1616196498"/>
      </p:ext>
    </p:extLst>
  </p:cSld>
  <p:clrMapOvr>
    <a:masterClrMapping/>
  </p:clrMapOvr>
  <mc:AlternateContent xmlns:mc="http://schemas.openxmlformats.org/markup-compatibility/2006" xmlns:p14="http://schemas.microsoft.com/office/powerpoint/2010/main">
    <mc:Choice Requires="p14">
      <p:transition spd="slow" p14:dur="3000" advClick="0" advTm="16366"/>
    </mc:Choice>
    <mc:Fallback xmlns="">
      <p:transition spd="slow" advClick="0" advTm="16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5225018" y="901520"/>
            <a:ext cx="5400052" cy="4050039"/>
          </a:xfrm>
        </p:spPr>
      </p:pic>
      <p:sp>
        <p:nvSpPr>
          <p:cNvPr id="4" name="Текст 3"/>
          <p:cNvSpPr>
            <a:spLocks noGrp="1"/>
          </p:cNvSpPr>
          <p:nvPr>
            <p:ph type="body" sz="half" idx="2"/>
          </p:nvPr>
        </p:nvSpPr>
        <p:spPr>
          <a:xfrm>
            <a:off x="206062" y="1661376"/>
            <a:ext cx="4614441" cy="3713210"/>
          </a:xfrm>
        </p:spPr>
        <p:txBody>
          <a:bodyPr/>
          <a:lstStyle/>
          <a:p>
            <a:r>
              <a:rPr lang="ru-RU" dirty="0"/>
              <a:t>17 долгих месяцев велись </a:t>
            </a:r>
            <a:r>
              <a:rPr lang="ru-RU" dirty="0" smtClean="0"/>
              <a:t>ожесточенные</a:t>
            </a:r>
          </a:p>
          <a:p>
            <a:r>
              <a:rPr lang="ru-RU" dirty="0"/>
              <a:t> бои на территории Ржевского </a:t>
            </a:r>
            <a:r>
              <a:rPr lang="ru-RU" dirty="0" smtClean="0"/>
              <a:t>района.</a:t>
            </a:r>
          </a:p>
          <a:p>
            <a:r>
              <a:rPr lang="ru-RU" dirty="0" smtClean="0"/>
              <a:t>После</a:t>
            </a:r>
            <a:r>
              <a:rPr lang="ru-RU" dirty="0"/>
              <a:t> освобождения сел </a:t>
            </a:r>
          </a:p>
          <a:p>
            <a:r>
              <a:rPr lang="ru-RU" dirty="0"/>
              <a:t>и деревень жители собрали останки </a:t>
            </a:r>
            <a:endParaRPr lang="ru-RU" dirty="0" smtClean="0"/>
          </a:p>
          <a:p>
            <a:r>
              <a:rPr lang="ru-RU" dirty="0" smtClean="0"/>
              <a:t>погибших</a:t>
            </a:r>
            <a:r>
              <a:rPr lang="ru-RU" dirty="0"/>
              <a:t> воинов </a:t>
            </a:r>
            <a:r>
              <a:rPr lang="ru-RU" dirty="0" smtClean="0"/>
              <a:t>и захоронили</a:t>
            </a:r>
            <a:r>
              <a:rPr lang="ru-RU" dirty="0"/>
              <a:t> их в братских могилах</a:t>
            </a:r>
            <a:r>
              <a:rPr lang="ru-RU" dirty="0" smtClean="0"/>
              <a:t>.</a:t>
            </a:r>
          </a:p>
          <a:p>
            <a:r>
              <a:rPr lang="ru-RU" dirty="0"/>
              <a:t> Хоронили там, где сами жили.</a:t>
            </a:r>
          </a:p>
          <a:p>
            <a:endParaRPr lang="ru-RU" dirty="0"/>
          </a:p>
        </p:txBody>
      </p:sp>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5018" y="901520"/>
            <a:ext cx="5687679" cy="4265759"/>
          </a:xfrm>
          <a:prstGeom prst="rect">
            <a:avLst/>
          </a:prstGeom>
        </p:spPr>
      </p:pic>
      <p:pic>
        <p:nvPicPr>
          <p:cNvPr id="3" name="Владимир Мигуля - Я убит подо Ржевом (муз. Владимира Мигули - ст. Александра Твардовского)[plus-music.or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81836538"/>
      </p:ext>
    </p:extLst>
  </p:cSld>
  <p:clrMapOvr>
    <a:masterClrMapping/>
  </p:clrMapOvr>
  <mc:AlternateContent xmlns:mc="http://schemas.openxmlformats.org/markup-compatibility/2006" xmlns:p14="http://schemas.microsoft.com/office/powerpoint/2010/main">
    <mc:Choice Requires="p14">
      <p:transition spd="slow" p14:dur="3000" advClick="0" advTm="11398"/>
    </mc:Choice>
    <mc:Fallback xmlns="">
      <p:transition spd="slow" advClick="0" advTm="11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par>
                          <p:cTn id="40" fill="hold">
                            <p:stCondLst>
                              <p:cond delay="1000"/>
                            </p:stCondLst>
                            <p:childTnLst>
                              <p:par>
                                <p:cTn id="41" presetID="10" presetClass="entr" presetSubtype="0" fill="hold" nodeType="afterEffect">
                                  <p:stCondLst>
                                    <p:cond delay="5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750"/>
                                        <p:tgtEl>
                                          <p:spTgt spid="6"/>
                                        </p:tgtEl>
                                      </p:cBhvr>
                                    </p:animEffect>
                                  </p:childTnLst>
                                </p:cTn>
                              </p:par>
                            </p:childTnLst>
                          </p:cTn>
                        </p:par>
                        <p:par>
                          <p:cTn id="44" fill="hold">
                            <p:stCondLst>
                              <p:cond delay="2250"/>
                            </p:stCondLst>
                            <p:childTnLst>
                              <p:par>
                                <p:cTn id="45" presetID="1" presetClass="mediacall" presetSubtype="0" fill="hold" nodeType="afterEffect">
                                  <p:stCondLst>
                                    <p:cond delay="0"/>
                                  </p:stCondLst>
                                  <p:childTnLst>
                                    <p:cmd type="call" cmd="playFrom(0.0)">
                                      <p:cBhvr>
                                        <p:cTn id="4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hold" display="0">
                  <p:stCondLst>
                    <p:cond delay="indefinite"/>
                  </p:stCondLst>
                  <p:endCondLst>
                    <p:cond evt="onStopAudio" delay="0">
                      <p:tgtEl>
                        <p:sldTgt/>
                      </p:tgtEl>
                    </p:cond>
                  </p:endCondLst>
                </p:cTn>
                <p:tgtEl>
                  <p:spTgt spid="3"/>
                </p:tgtEl>
              </p:cMediaNode>
            </p:audio>
          </p:childTnLst>
        </p:cTn>
      </p:par>
    </p:tnLst>
    <p:bldLst>
      <p:bldP spid="4" grpId="0" build="p"/>
    </p:bldLst>
  </p:timing>
  <p:extLst mod="1">
    <p:ext uri="{E180D4A7-C9FB-4DFB-919C-405C955672EB}">
      <p14:showEvtLst xmlns:p14="http://schemas.microsoft.com/office/powerpoint/2010/main">
        <p14:playEvt time="2254" objId="3"/>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3642" y="540571"/>
            <a:ext cx="4126860" cy="4336961"/>
          </a:xfrm>
        </p:spPr>
        <p:txBody>
          <a:bodyPr>
            <a:normAutofit/>
          </a:bodyPr>
          <a:lstStyle/>
          <a:p>
            <a:pPr>
              <a:lnSpc>
                <a:spcPct val="100000"/>
              </a:lnSpc>
            </a:pPr>
            <a:r>
              <a:rPr lang="ru-RU" sz="4000" dirty="0"/>
              <a:t>Братское </a:t>
            </a:r>
            <a:r>
              <a:rPr lang="ru-RU" sz="4000" dirty="0" err="1" smtClean="0"/>
              <a:t>захоронеие</a:t>
            </a:r>
            <a:r>
              <a:rPr lang="ru-RU" sz="4000" dirty="0" smtClean="0"/>
              <a:t> </a:t>
            </a:r>
            <a:r>
              <a:rPr lang="ru-RU" sz="4000" b="1" dirty="0"/>
              <a:t>воинов Великой Отечественной войны</a:t>
            </a:r>
            <a:r>
              <a:rPr lang="ru-RU" sz="4000" dirty="0" smtClean="0"/>
              <a:t/>
            </a:r>
            <a:br>
              <a:rPr lang="ru-RU" sz="4000" dirty="0" smtClean="0"/>
            </a:br>
            <a:r>
              <a:rPr lang="ru-RU" sz="1600" b="1" dirty="0" smtClean="0">
                <a:solidFill>
                  <a:schemeClr val="tx1"/>
                </a:solidFill>
                <a:latin typeface="Times New Roman" panose="02020603050405020304" pitchFamily="18" charset="0"/>
                <a:cs typeface="Times New Roman" panose="02020603050405020304" pitchFamily="18" charset="0"/>
              </a:rPr>
              <a:t>деревня </a:t>
            </a:r>
            <a:r>
              <a:rPr lang="ru-RU" sz="1600" b="1" dirty="0" err="1" smtClean="0">
                <a:solidFill>
                  <a:schemeClr val="tx1"/>
                </a:solidFill>
                <a:latin typeface="Times New Roman" panose="02020603050405020304" pitchFamily="18" charset="0"/>
                <a:cs typeface="Times New Roman" panose="02020603050405020304" pitchFamily="18" charset="0"/>
              </a:rPr>
              <a:t>трубино</a:t>
            </a:r>
            <a:r>
              <a:rPr lang="ru-RU" sz="1600" b="1" dirty="0" smtClean="0">
                <a:solidFill>
                  <a:schemeClr val="tx1"/>
                </a:solidFill>
                <a:latin typeface="Times New Roman" panose="02020603050405020304" pitchFamily="18" charset="0"/>
                <a:cs typeface="Times New Roman" panose="02020603050405020304" pitchFamily="18" charset="0"/>
              </a:rPr>
              <a:t> </a:t>
            </a:r>
            <a:r>
              <a:rPr lang="ru-RU" sz="1600" b="1" dirty="0" err="1" smtClean="0">
                <a:solidFill>
                  <a:schemeClr val="tx1"/>
                </a:solidFill>
                <a:latin typeface="Times New Roman" panose="02020603050405020304" pitchFamily="18" charset="0"/>
                <a:cs typeface="Times New Roman" panose="02020603050405020304" pitchFamily="18" charset="0"/>
              </a:rPr>
              <a:t>молодотудского</a:t>
            </a:r>
            <a:r>
              <a:rPr lang="ru-RU" sz="1600" b="1" dirty="0" smtClean="0">
                <a:solidFill>
                  <a:schemeClr val="tx1"/>
                </a:solidFill>
                <a:latin typeface="Times New Roman" panose="02020603050405020304" pitchFamily="18" charset="0"/>
                <a:cs typeface="Times New Roman" panose="02020603050405020304" pitchFamily="18" charset="0"/>
              </a:rPr>
              <a:t> района</a:t>
            </a:r>
            <a:br>
              <a:rPr lang="ru-RU" sz="1600" b="1" dirty="0" smtClean="0">
                <a:solidFill>
                  <a:schemeClr val="tx1"/>
                </a:solidFill>
                <a:latin typeface="Times New Roman" panose="02020603050405020304" pitchFamily="18" charset="0"/>
                <a:cs typeface="Times New Roman" panose="02020603050405020304" pitchFamily="18" charset="0"/>
              </a:rPr>
            </a:br>
            <a:r>
              <a:rPr lang="ru-RU" sz="1600" b="1" dirty="0" smtClean="0">
                <a:solidFill>
                  <a:schemeClr val="tx1"/>
                </a:solidFill>
                <a:latin typeface="Times New Roman" panose="02020603050405020304" pitchFamily="18" charset="0"/>
                <a:cs typeface="Times New Roman" panose="02020603050405020304" pitchFamily="18" charset="0"/>
              </a:rPr>
              <a:t>тверской области</a:t>
            </a:r>
            <a:endParaRPr lang="ru-RU" sz="1600" b="1" dirty="0">
              <a:solidFill>
                <a:schemeClr val="tx1"/>
              </a:solidFill>
              <a:latin typeface="Times New Roman" panose="02020603050405020304" pitchFamily="18" charset="0"/>
              <a:cs typeface="Times New Roman" panose="02020603050405020304" pitchFamily="18" charset="0"/>
            </a:endParaRPr>
          </a:p>
        </p:txBody>
      </p:sp>
      <p:pic>
        <p:nvPicPr>
          <p:cNvPr id="7" name="Объект 6"/>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046663" y="765490"/>
            <a:ext cx="6034087" cy="4530095"/>
          </a:xfrm>
        </p:spPr>
      </p:pic>
    </p:spTree>
    <p:extLst>
      <p:ext uri="{BB962C8B-B14F-4D97-AF65-F5344CB8AC3E}">
        <p14:creationId xmlns:p14="http://schemas.microsoft.com/office/powerpoint/2010/main" val="1863578344"/>
      </p:ext>
    </p:extLst>
  </p:cSld>
  <p:clrMapOvr>
    <a:masterClrMapping/>
  </p:clrMapOvr>
  <mc:AlternateContent xmlns:mc="http://schemas.openxmlformats.org/markup-compatibility/2006" xmlns:p14="http://schemas.microsoft.com/office/powerpoint/2010/main">
    <mc:Choice Requires="p14">
      <p:transition spd="slow" p14:dur="3000" advClick="0" advTm="9727"/>
    </mc:Choice>
    <mc:Fallback xmlns="">
      <p:transition spd="slow" advClick="0" advTm="9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425003"/>
            <a:ext cx="4365938" cy="2284049"/>
          </a:xfrm>
        </p:spPr>
        <p:txBody>
          <a:bodyPr>
            <a:normAutofit/>
          </a:bodyPr>
          <a:lstStyle/>
          <a:p>
            <a:r>
              <a:rPr lang="ru-RU" b="1" dirty="0" smtClean="0">
                <a:latin typeface="Times New Roman" panose="02020603050405020304" pitchFamily="18" charset="0"/>
                <a:cs typeface="Times New Roman" panose="02020603050405020304" pitchFamily="18" charset="0"/>
              </a:rPr>
              <a:t>Карта тверской (калининской) области</a:t>
            </a:r>
            <a:endParaRPr lang="ru-RU" b="1" dirty="0">
              <a:latin typeface="Times New Roman" panose="02020603050405020304" pitchFamily="18" charset="0"/>
              <a:cs typeface="Times New Roman" panose="02020603050405020304" pitchFamily="18" charset="0"/>
            </a:endParaRPr>
          </a:p>
        </p:txBody>
      </p:sp>
      <p:sp>
        <p:nvSpPr>
          <p:cNvPr id="4" name="Текст 3"/>
          <p:cNvSpPr>
            <a:spLocks noGrp="1"/>
          </p:cNvSpPr>
          <p:nvPr>
            <p:ph type="body" sz="half" idx="2"/>
          </p:nvPr>
        </p:nvSpPr>
        <p:spPr>
          <a:xfrm>
            <a:off x="128790" y="2709052"/>
            <a:ext cx="4691714" cy="2665533"/>
          </a:xfrm>
        </p:spPr>
        <p:txBody>
          <a:bodyPr>
            <a:normAutofit fontScale="85000" lnSpcReduction="10000"/>
          </a:bodyPr>
          <a:lstStyle/>
          <a:p>
            <a:r>
              <a:rPr lang="ru-RU" b="1" dirty="0">
                <a:latin typeface="Times New Roman" panose="02020603050405020304" pitchFamily="18" charset="0"/>
                <a:cs typeface="Times New Roman" panose="02020603050405020304" pitchFamily="18" charset="0"/>
              </a:rPr>
              <a:t>В 1954 - 1956 годах сюда были перенесены останки советских воинов из населённых пунктов: Алешино, </a:t>
            </a:r>
            <a:r>
              <a:rPr lang="ru-RU" b="1" dirty="0" err="1">
                <a:latin typeface="Times New Roman" panose="02020603050405020304" pitchFamily="18" charset="0"/>
                <a:cs typeface="Times New Roman" panose="02020603050405020304" pitchFamily="18" charset="0"/>
              </a:rPr>
              <a:t>Акатькино</a:t>
            </a:r>
            <a:r>
              <a:rPr lang="ru-RU" b="1" dirty="0">
                <a:latin typeface="Times New Roman" panose="02020603050405020304" pitchFamily="18" charset="0"/>
                <a:cs typeface="Times New Roman" panose="02020603050405020304" pitchFamily="18" charset="0"/>
              </a:rPr>
              <a:t>, Александровское, </a:t>
            </a:r>
            <a:r>
              <a:rPr lang="ru-RU" b="1" dirty="0" err="1">
                <a:latin typeface="Times New Roman" panose="02020603050405020304" pitchFamily="18" charset="0"/>
                <a:cs typeface="Times New Roman" panose="02020603050405020304" pitchFamily="18" charset="0"/>
              </a:rPr>
              <a:t>Березуи</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Бутырки</a:t>
            </a:r>
            <a:r>
              <a:rPr lang="ru-RU" b="1" dirty="0">
                <a:latin typeface="Times New Roman" panose="02020603050405020304" pitchFamily="18" charset="0"/>
                <a:cs typeface="Times New Roman" panose="02020603050405020304" pitchFamily="18" charset="0"/>
              </a:rPr>
              <a:t>, Бредово, </a:t>
            </a:r>
            <a:r>
              <a:rPr lang="ru-RU" b="1" dirty="0" err="1">
                <a:latin typeface="Times New Roman" panose="02020603050405020304" pitchFamily="18" charset="0"/>
                <a:cs typeface="Times New Roman" panose="02020603050405020304" pitchFamily="18" charset="0"/>
              </a:rPr>
              <a:t>Бобели</a:t>
            </a:r>
            <a:r>
              <a:rPr lang="ru-RU" b="1" dirty="0">
                <a:latin typeface="Times New Roman" panose="02020603050405020304" pitchFamily="18" charset="0"/>
                <a:cs typeface="Times New Roman" panose="02020603050405020304" pitchFamily="18" charset="0"/>
              </a:rPr>
              <a:t>, Высоково, Горки, </a:t>
            </a:r>
            <a:r>
              <a:rPr lang="ru-RU" b="1" dirty="0" err="1">
                <a:latin typeface="Times New Roman" panose="02020603050405020304" pitchFamily="18" charset="0"/>
                <a:cs typeface="Times New Roman" panose="02020603050405020304" pitchFamily="18" charset="0"/>
              </a:rPr>
              <a:t>Гороваха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Дорки</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Новын</a:t>
            </a:r>
            <a:r>
              <a:rPr lang="ru-RU" b="1" dirty="0">
                <a:latin typeface="Times New Roman" panose="02020603050405020304" pitchFamily="18" charset="0"/>
                <a:cs typeface="Times New Roman" panose="02020603050405020304" pitchFamily="18" charset="0"/>
              </a:rPr>
              <a:t> и Старые), </a:t>
            </a:r>
            <a:r>
              <a:rPr lang="ru-RU" b="1" dirty="0" err="1">
                <a:latin typeface="Times New Roman" panose="02020603050405020304" pitchFamily="18" charset="0"/>
                <a:cs typeface="Times New Roman" panose="02020603050405020304" pitchFamily="18" charset="0"/>
              </a:rPr>
              <a:t>Денёсово</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Дрезга</a:t>
            </a:r>
            <a:r>
              <a:rPr lang="ru-RU" b="1" dirty="0">
                <a:latin typeface="Times New Roman" panose="02020603050405020304" pitchFamily="18" charset="0"/>
                <a:cs typeface="Times New Roman" panose="02020603050405020304" pitchFamily="18" charset="0"/>
              </a:rPr>
              <a:t>, Дмитровское, </a:t>
            </a:r>
            <a:r>
              <a:rPr lang="ru-RU" b="1" dirty="0" err="1">
                <a:latin typeface="Times New Roman" panose="02020603050405020304" pitchFamily="18" charset="0"/>
                <a:cs typeface="Times New Roman" panose="02020603050405020304" pitchFamily="18" charset="0"/>
              </a:rPr>
              <a:t>Дубинино</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Ераево</a:t>
            </a:r>
            <a:r>
              <a:rPr lang="ru-RU" b="1" dirty="0">
                <a:latin typeface="Times New Roman" panose="02020603050405020304" pitchFamily="18" charset="0"/>
                <a:cs typeface="Times New Roman" panose="02020603050405020304" pitchFamily="18" charset="0"/>
              </a:rPr>
              <a:t>, Жуково, </a:t>
            </a:r>
            <a:r>
              <a:rPr lang="ru-RU" b="1" dirty="0" err="1">
                <a:latin typeface="Times New Roman" panose="02020603050405020304" pitchFamily="18" charset="0"/>
                <a:cs typeface="Times New Roman" panose="02020603050405020304" pitchFamily="18" charset="0"/>
              </a:rPr>
              <a:t>Ивойлово</a:t>
            </a:r>
            <a:r>
              <a:rPr lang="ru-RU" b="1" dirty="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Никоново</a:t>
            </a:r>
            <a:r>
              <a:rPr lang="ru-RU" b="1" dirty="0" smtClean="0">
                <a:latin typeface="Times New Roman" panose="02020603050405020304" pitchFamily="18" charset="0"/>
                <a:cs typeface="Times New Roman" panose="02020603050405020304" pitchFamily="18" charset="0"/>
              </a:rPr>
              <a:t>. Д. первомайская</a:t>
            </a:r>
            <a:endParaRPr lang="ru-RU" b="1" dirty="0">
              <a:latin typeface="Times New Roman" panose="02020603050405020304" pitchFamily="18" charset="0"/>
              <a:cs typeface="Times New Roman" panose="02020603050405020304" pitchFamily="18" charset="0"/>
            </a:endParaRPr>
          </a:p>
        </p:txBody>
      </p:sp>
      <p:pic>
        <p:nvPicPr>
          <p:cNvPr id="9" name="Объект 8"/>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597758" y="406383"/>
            <a:ext cx="7155751" cy="4968201"/>
          </a:xfrm>
        </p:spPr>
      </p:pic>
    </p:spTree>
    <p:extLst>
      <p:ext uri="{BB962C8B-B14F-4D97-AF65-F5344CB8AC3E}">
        <p14:creationId xmlns:p14="http://schemas.microsoft.com/office/powerpoint/2010/main" val="3338696221"/>
      </p:ext>
    </p:extLst>
  </p:cSld>
  <p:clrMapOvr>
    <a:masterClrMapping/>
  </p:clrMapOvr>
  <mc:AlternateContent xmlns:mc="http://schemas.openxmlformats.org/markup-compatibility/2006" xmlns:p14="http://schemas.microsoft.com/office/powerpoint/2010/main">
    <mc:Choice Requires="p14">
      <p:transition spd="slow" p14:dur="3000" advClick="0" advTm="20367"/>
    </mc:Choice>
    <mc:Fallback xmlns="">
      <p:transition spd="slow" advClick="0" advTm="20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191" y="2861733"/>
            <a:ext cx="4463715" cy="3088012"/>
          </a:xfrm>
          <a:prstGeom prst="rect">
            <a:avLst/>
          </a:prstGeom>
        </p:spPr>
      </p:pic>
      <p:sp>
        <p:nvSpPr>
          <p:cNvPr id="15" name="Заголовок 14"/>
          <p:cNvSpPr>
            <a:spLocks noGrp="1"/>
          </p:cNvSpPr>
          <p:nvPr>
            <p:ph type="title"/>
          </p:nvPr>
        </p:nvSpPr>
        <p:spPr/>
        <p:txBody>
          <a:bodyPr>
            <a:normAutofit/>
          </a:bodyPr>
          <a:lstStyle/>
          <a:p>
            <a:r>
              <a:rPr lang="ru-RU" sz="1800" dirty="0" smtClean="0">
                <a:latin typeface="Times New Roman" panose="02020603050405020304" pitchFamily="18" charset="0"/>
                <a:cs typeface="Times New Roman" panose="02020603050405020304" pitchFamily="18" charset="0"/>
              </a:rPr>
              <a:t>Так и не узнал </a:t>
            </a:r>
            <a:r>
              <a:rPr lang="ru-RU" sz="1800" dirty="0" err="1" smtClean="0">
                <a:latin typeface="Times New Roman" panose="02020603050405020304" pitchFamily="18" charset="0"/>
                <a:cs typeface="Times New Roman" panose="02020603050405020304" pitchFamily="18" charset="0"/>
              </a:rPr>
              <a:t>степан</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николаевич</a:t>
            </a:r>
            <a:r>
              <a:rPr lang="ru-RU" sz="1800" dirty="0" smtClean="0">
                <a:latin typeface="Times New Roman" panose="02020603050405020304" pitchFamily="18" charset="0"/>
                <a:cs typeface="Times New Roman" panose="02020603050405020304" pitchFamily="18" charset="0"/>
              </a:rPr>
              <a:t> каким вырос его сын. Трудно </a:t>
            </a:r>
            <a:r>
              <a:rPr lang="ru-RU" sz="1800" dirty="0" err="1" smtClean="0">
                <a:latin typeface="Times New Roman" panose="02020603050405020304" pitchFamily="18" charset="0"/>
                <a:cs typeface="Times New Roman" panose="02020603050405020304" pitchFamily="18" charset="0"/>
              </a:rPr>
              <a:t>геннадию</a:t>
            </a:r>
            <a:r>
              <a:rPr lang="ru-RU" sz="1800" dirty="0" smtClean="0">
                <a:latin typeface="Times New Roman" panose="02020603050405020304" pitchFamily="18" charset="0"/>
                <a:cs typeface="Times New Roman" panose="02020603050405020304" pitchFamily="18" charset="0"/>
              </a:rPr>
              <a:t> было без отца, но стал он настоящим мужчиной: воспитал сына и дочь, сам построил дом и посадил не одно дерево… </a:t>
            </a:r>
            <a:endParaRPr lang="ru-RU" sz="1800" dirty="0">
              <a:latin typeface="Times New Roman" panose="02020603050405020304" pitchFamily="18" charset="0"/>
              <a:cs typeface="Times New Roman" panose="02020603050405020304" pitchFamily="18" charset="0"/>
            </a:endParaRPr>
          </a:p>
        </p:txBody>
      </p:sp>
      <p:sp>
        <p:nvSpPr>
          <p:cNvPr id="16" name="Текст 15"/>
          <p:cNvSpPr>
            <a:spLocks noGrp="1"/>
          </p:cNvSpPr>
          <p:nvPr>
            <p:ph type="body" idx="1"/>
          </p:nvPr>
        </p:nvSpPr>
        <p:spPr>
          <a:xfrm>
            <a:off x="918356" y="2434106"/>
            <a:ext cx="4856158" cy="672326"/>
          </a:xfrm>
        </p:spPr>
        <p:txBody>
          <a:bodyPr/>
          <a:lstStyle/>
          <a:p>
            <a:r>
              <a:rPr lang="ru-RU" sz="1200" dirty="0" smtClean="0">
                <a:latin typeface="Times New Roman" panose="02020603050405020304" pitchFamily="18" charset="0"/>
                <a:cs typeface="Times New Roman" panose="02020603050405020304" pitchFamily="18" charset="0"/>
              </a:rPr>
              <a:t>                                                                          </a:t>
            </a:r>
            <a:r>
              <a:rPr lang="ru-RU" sz="1200" b="1" dirty="0" smtClean="0">
                <a:solidFill>
                  <a:schemeClr val="tx1"/>
                </a:solidFill>
                <a:latin typeface="Times New Roman" panose="02020603050405020304" pitchFamily="18" charset="0"/>
                <a:cs typeface="Times New Roman" panose="02020603050405020304" pitchFamily="18" charset="0"/>
              </a:rPr>
              <a:t>               Хавин </a:t>
            </a:r>
          </a:p>
          <a:p>
            <a:r>
              <a:rPr lang="ru-RU" sz="1200" b="1" dirty="0" smtClean="0">
                <a:solidFill>
                  <a:schemeClr val="tx1"/>
                </a:solidFill>
                <a:latin typeface="Times New Roman" panose="02020603050405020304" pitchFamily="18" charset="0"/>
                <a:cs typeface="Times New Roman" panose="02020603050405020304" pitchFamily="18" charset="0"/>
              </a:rPr>
              <a:t>                                                                  </a:t>
            </a:r>
            <a:r>
              <a:rPr lang="ru-RU" sz="1200" b="1" dirty="0" err="1" smtClean="0">
                <a:solidFill>
                  <a:schemeClr val="tx1"/>
                </a:solidFill>
                <a:latin typeface="Times New Roman" panose="02020603050405020304" pitchFamily="18" charset="0"/>
                <a:cs typeface="Times New Roman" panose="02020603050405020304" pitchFamily="18" charset="0"/>
              </a:rPr>
              <a:t>геннадий</a:t>
            </a:r>
            <a:r>
              <a:rPr lang="ru-RU" sz="1200" b="1" dirty="0" smtClean="0">
                <a:solidFill>
                  <a:schemeClr val="tx1"/>
                </a:solidFill>
                <a:latin typeface="Times New Roman" panose="02020603050405020304" pitchFamily="18" charset="0"/>
                <a:cs typeface="Times New Roman" panose="02020603050405020304" pitchFamily="18" charset="0"/>
              </a:rPr>
              <a:t> </a:t>
            </a:r>
            <a:r>
              <a:rPr lang="ru-RU" sz="1200" b="1" dirty="0" err="1" smtClean="0">
                <a:solidFill>
                  <a:schemeClr val="tx1"/>
                </a:solidFill>
                <a:latin typeface="Times New Roman" panose="02020603050405020304" pitchFamily="18" charset="0"/>
                <a:cs typeface="Times New Roman" panose="02020603050405020304" pitchFamily="18" charset="0"/>
              </a:rPr>
              <a:t>степанович</a:t>
            </a:r>
            <a:endParaRPr lang="ru-RU" sz="1200" b="1" dirty="0" smtClean="0">
              <a:solidFill>
                <a:schemeClr val="tx1"/>
              </a:solidFill>
              <a:latin typeface="Times New Roman" panose="02020603050405020304" pitchFamily="18" charset="0"/>
              <a:cs typeface="Times New Roman" panose="02020603050405020304" pitchFamily="18" charset="0"/>
            </a:endParaRPr>
          </a:p>
          <a:p>
            <a:r>
              <a:rPr lang="ru-RU" sz="1200" b="1" dirty="0" smtClean="0">
                <a:solidFill>
                  <a:schemeClr val="tx1"/>
                </a:solidFill>
                <a:latin typeface="Times New Roman" panose="02020603050405020304" pitchFamily="18" charset="0"/>
                <a:cs typeface="Times New Roman" panose="02020603050405020304" pitchFamily="18" charset="0"/>
              </a:rPr>
              <a:t>                                                                                   (1940-1997)</a:t>
            </a:r>
          </a:p>
          <a:p>
            <a:r>
              <a:rPr lang="ru-RU" sz="1200" b="1" dirty="0">
                <a:solidFill>
                  <a:schemeClr val="tx1"/>
                </a:solidFill>
                <a:latin typeface="Times New Roman" panose="02020603050405020304" pitchFamily="18" charset="0"/>
                <a:cs typeface="Times New Roman" panose="02020603050405020304" pitchFamily="18" charset="0"/>
              </a:rPr>
              <a:t> </a:t>
            </a:r>
            <a:r>
              <a:rPr lang="ru-RU" sz="1200" b="1" dirty="0" smtClean="0">
                <a:solidFill>
                  <a:schemeClr val="tx1"/>
                </a:solidFill>
                <a:latin typeface="Times New Roman" panose="02020603050405020304" pitchFamily="18" charset="0"/>
                <a:cs typeface="Times New Roman" panose="02020603050405020304" pitchFamily="18" charset="0"/>
              </a:rPr>
              <a:t>                                                                 с супругой </a:t>
            </a:r>
            <a:r>
              <a:rPr lang="ru-RU" sz="1200" b="1" dirty="0" err="1" smtClean="0">
                <a:solidFill>
                  <a:schemeClr val="tx1"/>
                </a:solidFill>
                <a:latin typeface="Times New Roman" panose="02020603050405020304" pitchFamily="18" charset="0"/>
                <a:cs typeface="Times New Roman" panose="02020603050405020304" pitchFamily="18" charset="0"/>
              </a:rPr>
              <a:t>клавдией</a:t>
            </a:r>
            <a:endParaRPr lang="ru-RU" sz="1200" b="1" dirty="0">
              <a:solidFill>
                <a:schemeClr val="tx1"/>
              </a:solidFill>
              <a:latin typeface="Times New Roman" panose="02020603050405020304" pitchFamily="18" charset="0"/>
              <a:cs typeface="Times New Roman" panose="02020603050405020304" pitchFamily="18" charset="0"/>
            </a:endParaRPr>
          </a:p>
        </p:txBody>
      </p:sp>
      <p:pic>
        <p:nvPicPr>
          <p:cNvPr id="22" name="Объект 21"/>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400618" y="2063396"/>
            <a:ext cx="2945817" cy="3886349"/>
          </a:xfrm>
        </p:spPr>
      </p:pic>
      <p:sp>
        <p:nvSpPr>
          <p:cNvPr id="17" name="Текст 16"/>
          <p:cNvSpPr>
            <a:spLocks noGrp="1"/>
          </p:cNvSpPr>
          <p:nvPr>
            <p:ph type="body" sz="quarter" idx="3"/>
          </p:nvPr>
        </p:nvSpPr>
        <p:spPr>
          <a:xfrm>
            <a:off x="6218191" y="2063396"/>
            <a:ext cx="4864491" cy="473742"/>
          </a:xfrm>
        </p:spPr>
        <p:txBody>
          <a:bodyPr/>
          <a:lstStyle/>
          <a:p>
            <a:r>
              <a:rPr lang="ru-RU" sz="1200" b="1" dirty="0" smtClean="0">
                <a:solidFill>
                  <a:schemeClr val="tx1"/>
                </a:solidFill>
                <a:latin typeface="Times New Roman" panose="02020603050405020304" pitchFamily="18" charset="0"/>
                <a:cs typeface="Times New Roman" panose="02020603050405020304" pitchFamily="18" charset="0"/>
              </a:rPr>
              <a:t>Хавины </a:t>
            </a:r>
            <a:r>
              <a:rPr lang="ru-RU" sz="1200" b="1" dirty="0" err="1" smtClean="0">
                <a:solidFill>
                  <a:schemeClr val="tx1"/>
                </a:solidFill>
                <a:latin typeface="Times New Roman" panose="02020603050405020304" pitchFamily="18" charset="0"/>
                <a:cs typeface="Times New Roman" panose="02020603050405020304" pitchFamily="18" charset="0"/>
              </a:rPr>
              <a:t>андрей</a:t>
            </a:r>
            <a:r>
              <a:rPr lang="ru-RU" sz="1200" b="1" dirty="0" smtClean="0">
                <a:solidFill>
                  <a:schemeClr val="tx1"/>
                </a:solidFill>
                <a:latin typeface="Times New Roman" panose="02020603050405020304" pitchFamily="18" charset="0"/>
                <a:cs typeface="Times New Roman" panose="02020603050405020304" pitchFamily="18" charset="0"/>
              </a:rPr>
              <a:t> и </a:t>
            </a:r>
            <a:r>
              <a:rPr lang="ru-RU" sz="1200" b="1" dirty="0" err="1" smtClean="0">
                <a:solidFill>
                  <a:schemeClr val="tx1"/>
                </a:solidFill>
                <a:latin typeface="Times New Roman" panose="02020603050405020304" pitchFamily="18" charset="0"/>
                <a:cs typeface="Times New Roman" panose="02020603050405020304" pitchFamily="18" charset="0"/>
              </a:rPr>
              <a:t>наталия</a:t>
            </a:r>
            <a:endParaRPr lang="ru-RU" sz="1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7737742"/>
      </p:ext>
    </p:extLst>
  </p:cSld>
  <p:clrMapOvr>
    <a:masterClrMapping/>
  </p:clrMapOvr>
  <mc:AlternateContent xmlns:mc="http://schemas.openxmlformats.org/markup-compatibility/2006" xmlns:p14="http://schemas.microsoft.com/office/powerpoint/2010/main">
    <mc:Choice Requires="p14">
      <p:transition spd="slow" p14:dur="3000" advClick="0" advTm="141132"/>
    </mc:Choice>
    <mc:Fallback xmlns="">
      <p:transition spd="slow" advClick="0" advTm="141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250"/>
                                        <p:tgtEl>
                                          <p:spTgt spid="15"/>
                                        </p:tgtEl>
                                      </p:cBhvr>
                                    </p:animEffect>
                                  </p:childTnLst>
                                </p:cTn>
                              </p:par>
                            </p:childTnLst>
                          </p:cTn>
                        </p:par>
                        <p:par>
                          <p:cTn id="8" fill="hold">
                            <p:stCondLst>
                              <p:cond delay="1750"/>
                            </p:stCondLst>
                            <p:childTnLst>
                              <p:par>
                                <p:cTn id="9" presetID="10" presetClass="entr" presetSubtype="0" fill="hold" nodeType="afterEffect">
                                  <p:stCondLst>
                                    <p:cond delay="25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childTnLst>
                                </p:cTn>
                              </p:par>
                            </p:childTnLst>
                          </p:cTn>
                        </p:par>
                        <p:par>
                          <p:cTn id="12" fill="hold">
                            <p:stCondLst>
                              <p:cond delay="3000"/>
                            </p:stCondLst>
                            <p:childTnLst>
                              <p:par>
                                <p:cTn id="13" presetID="1" presetClass="entr" presetSubtype="0" fill="hold" grpId="0" nodeType="afterEffect">
                                  <p:stCondLst>
                                    <p:cond delay="250"/>
                                  </p:stCondLst>
                                  <p:childTnLst>
                                    <p:set>
                                      <p:cBhvr>
                                        <p:cTn id="14" dur="1" fill="hold">
                                          <p:stCondLst>
                                            <p:cond delay="499"/>
                                          </p:stCondLst>
                                        </p:cTn>
                                        <p:tgtEl>
                                          <p:spTgt spid="16">
                                            <p:txEl>
                                              <p:pRg st="0" end="0"/>
                                            </p:txEl>
                                          </p:spTgt>
                                        </p:tgtEl>
                                        <p:attrNameLst>
                                          <p:attrName>style.visibility</p:attrName>
                                        </p:attrNameLst>
                                      </p:cBhvr>
                                      <p:to>
                                        <p:strVal val="visible"/>
                                      </p:to>
                                    </p:set>
                                  </p:childTnLst>
                                </p:cTn>
                              </p:par>
                            </p:childTnLst>
                          </p:cTn>
                        </p:par>
                        <p:par>
                          <p:cTn id="15" fill="hold">
                            <p:stCondLst>
                              <p:cond delay="3750"/>
                            </p:stCondLst>
                            <p:childTnLst>
                              <p:par>
                                <p:cTn id="16" presetID="1" presetClass="entr" presetSubtype="0" fill="hold" grpId="0" nodeType="afterEffect">
                                  <p:stCondLst>
                                    <p:cond delay="250"/>
                                  </p:stCondLst>
                                  <p:childTnLst>
                                    <p:set>
                                      <p:cBhvr>
                                        <p:cTn id="17" dur="1" fill="hold">
                                          <p:stCondLst>
                                            <p:cond delay="499"/>
                                          </p:stCondLst>
                                        </p:cTn>
                                        <p:tgtEl>
                                          <p:spTgt spid="16">
                                            <p:txEl>
                                              <p:pRg st="1" end="1"/>
                                            </p:txEl>
                                          </p:spTgt>
                                        </p:tgtEl>
                                        <p:attrNameLst>
                                          <p:attrName>style.visibility</p:attrName>
                                        </p:attrNameLst>
                                      </p:cBhvr>
                                      <p:to>
                                        <p:strVal val="visible"/>
                                      </p:to>
                                    </p:set>
                                  </p:childTnLst>
                                </p:cTn>
                              </p:par>
                            </p:childTnLst>
                          </p:cTn>
                        </p:par>
                        <p:par>
                          <p:cTn id="18" fill="hold">
                            <p:stCondLst>
                              <p:cond delay="4500"/>
                            </p:stCondLst>
                            <p:childTnLst>
                              <p:par>
                                <p:cTn id="19" presetID="1" presetClass="entr" presetSubtype="0" fill="hold" grpId="0" nodeType="afterEffect">
                                  <p:stCondLst>
                                    <p:cond delay="250"/>
                                  </p:stCondLst>
                                  <p:childTnLst>
                                    <p:set>
                                      <p:cBhvr>
                                        <p:cTn id="20" dur="1" fill="hold">
                                          <p:stCondLst>
                                            <p:cond delay="499"/>
                                          </p:stCondLst>
                                        </p:cTn>
                                        <p:tgtEl>
                                          <p:spTgt spid="16">
                                            <p:txEl>
                                              <p:pRg st="2" end="2"/>
                                            </p:txEl>
                                          </p:spTgt>
                                        </p:tgtEl>
                                        <p:attrNameLst>
                                          <p:attrName>style.visibility</p:attrName>
                                        </p:attrNameLst>
                                      </p:cBhvr>
                                      <p:to>
                                        <p:strVal val="visible"/>
                                      </p:to>
                                    </p:set>
                                  </p:childTnLst>
                                </p:cTn>
                              </p:par>
                            </p:childTnLst>
                          </p:cTn>
                        </p:par>
                        <p:par>
                          <p:cTn id="21" fill="hold">
                            <p:stCondLst>
                              <p:cond delay="5250"/>
                            </p:stCondLst>
                            <p:childTnLst>
                              <p:par>
                                <p:cTn id="22" presetID="1" presetClass="entr" presetSubtype="0" fill="hold" grpId="0" nodeType="afterEffect">
                                  <p:stCondLst>
                                    <p:cond delay="250"/>
                                  </p:stCondLst>
                                  <p:childTnLst>
                                    <p:set>
                                      <p:cBhvr>
                                        <p:cTn id="23" dur="1" fill="hold">
                                          <p:stCondLst>
                                            <p:cond delay="499"/>
                                          </p:stCondLst>
                                        </p:cTn>
                                        <p:tgtEl>
                                          <p:spTgt spid="16">
                                            <p:txEl>
                                              <p:pRg st="3" end="3"/>
                                            </p:txEl>
                                          </p:spTgt>
                                        </p:tgtEl>
                                        <p:attrNameLst>
                                          <p:attrName>style.visibility</p:attrName>
                                        </p:attrNameLst>
                                      </p:cBhvr>
                                      <p:to>
                                        <p:strVal val="visible"/>
                                      </p:to>
                                    </p:set>
                                  </p:childTnLst>
                                </p:cTn>
                              </p:par>
                            </p:childTnLst>
                          </p:cTn>
                        </p:par>
                        <p:par>
                          <p:cTn id="24" fill="hold">
                            <p:stCondLst>
                              <p:cond delay="6000"/>
                            </p:stCondLst>
                            <p:childTnLst>
                              <p:par>
                                <p:cTn id="25" presetID="10" presetClass="entr" presetSubtype="0" fill="hold" nodeType="after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750"/>
                                        <p:tgtEl>
                                          <p:spTgt spid="11"/>
                                        </p:tgtEl>
                                      </p:cBhvr>
                                    </p:animEffect>
                                  </p:childTnLst>
                                </p:cTn>
                              </p:par>
                            </p:childTnLst>
                          </p:cTn>
                        </p:par>
                        <p:par>
                          <p:cTn id="28" fill="hold">
                            <p:stCondLst>
                              <p:cond delay="7000"/>
                            </p:stCondLst>
                            <p:childTnLst>
                              <p:par>
                                <p:cTn id="29" presetID="1" presetClass="entr" presetSubtype="0" fill="hold" grpId="0" nodeType="after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bldP spid="1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685800" y="1723854"/>
            <a:ext cx="10394707" cy="3664258"/>
          </a:xfrm>
        </p:spPr>
        <p:txBody>
          <a:bodyPr>
            <a:normAutofit fontScale="85000" lnSpcReduction="20000"/>
          </a:bodyPr>
          <a:lstStyle/>
          <a:p>
            <a:r>
              <a:rPr lang="ru-RU" dirty="0" smtClean="0">
                <a:latin typeface="Times New Roman" panose="02020603050405020304" pitchFamily="18" charset="0"/>
                <a:cs typeface="Times New Roman" panose="02020603050405020304" pitchFamily="18" charset="0"/>
              </a:rPr>
              <a:t>Автор проекта «Погиб он под ржевом, в глухой деревушке»  </a:t>
            </a:r>
          </a:p>
          <a:p>
            <a:r>
              <a:rPr lang="ru-RU" dirty="0" smtClean="0">
                <a:latin typeface="Times New Roman" panose="02020603050405020304" pitchFamily="18" charset="0"/>
                <a:cs typeface="Times New Roman" panose="02020603050405020304" pitchFamily="18" charset="0"/>
              </a:rPr>
              <a:t>Шишкова Ольга ученица 1 «А» класса ГБОУ СОШ № 956 г. Москвы </a:t>
            </a:r>
          </a:p>
          <a:p>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Музыкальное сопровождение 1</a:t>
            </a:r>
            <a:r>
              <a:rPr lang="en-US" dirty="0" smtClean="0">
                <a:latin typeface="Times New Roman" panose="02020603050405020304" pitchFamily="18" charset="0"/>
                <a:cs typeface="Times New Roman" panose="02020603050405020304" pitchFamily="18" charset="0"/>
              </a:rPr>
              <a:t>2</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a:t>
            </a:r>
            <a:r>
              <a:rPr lang="ru-RU" dirty="0" smtClean="0">
                <a:latin typeface="Times New Roman" panose="02020603050405020304" pitchFamily="18" charset="0"/>
                <a:cs typeface="Times New Roman" panose="02020603050405020304" pitchFamily="18" charset="0"/>
              </a:rPr>
              <a:t> 15 слайдов композиция в исполнении Владимира </a:t>
            </a:r>
            <a:r>
              <a:rPr lang="ru-RU" dirty="0" err="1" smtClean="0">
                <a:latin typeface="Times New Roman" panose="02020603050405020304" pitchFamily="18" charset="0"/>
                <a:cs typeface="Times New Roman" panose="02020603050405020304" pitchFamily="18" charset="0"/>
              </a:rPr>
              <a:t>мигули</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«я убит подо ржевом»  (стихи А. </a:t>
            </a:r>
            <a:r>
              <a:rPr lang="ru-RU" dirty="0" err="1" smtClean="0">
                <a:latin typeface="Times New Roman" panose="02020603050405020304" pitchFamily="18" charset="0"/>
                <a:cs typeface="Times New Roman" panose="02020603050405020304" pitchFamily="18" charset="0"/>
              </a:rPr>
              <a:t>твардовского</a:t>
            </a:r>
            <a:r>
              <a:rPr lang="ru-RU" dirty="0" smtClean="0">
                <a:latin typeface="Times New Roman" panose="02020603050405020304" pitchFamily="18" charset="0"/>
                <a:cs typeface="Times New Roman" panose="02020603050405020304" pitchFamily="18" charset="0"/>
              </a:rPr>
              <a:t>. Музыка в. </a:t>
            </a:r>
            <a:r>
              <a:rPr lang="ru-RU" dirty="0" err="1" smtClean="0">
                <a:latin typeface="Times New Roman" panose="02020603050405020304" pitchFamily="18" charset="0"/>
                <a:cs typeface="Times New Roman" panose="02020603050405020304" pitchFamily="18" charset="0"/>
              </a:rPr>
              <a:t>Мигуля</a:t>
            </a:r>
            <a:r>
              <a:rPr lang="ru-RU" dirty="0" smtClean="0">
                <a:latin typeface="Times New Roman" panose="02020603050405020304" pitchFamily="18" charset="0"/>
                <a:cs typeface="Times New Roman" panose="02020603050405020304" pitchFamily="18" charset="0"/>
              </a:rPr>
              <a:t> </a:t>
            </a:r>
            <a:r>
              <a:rPr lang="ru-RU" cap="none" dirty="0" smtClean="0">
                <a:latin typeface="Times New Roman" panose="02020603050405020304" pitchFamily="18" charset="0"/>
                <a:cs typeface="Times New Roman" panose="02020603050405020304" pitchFamily="18" charset="0"/>
              </a:rPr>
              <a:t>) </a:t>
            </a:r>
            <a:r>
              <a:rPr lang="en-US" cap="none" dirty="0" smtClean="0">
                <a:latin typeface="Times New Roman" panose="02020603050405020304" pitchFamily="18" charset="0"/>
                <a:cs typeface="Times New Roman" panose="02020603050405020304" pitchFamily="18" charset="0"/>
              </a:rPr>
              <a:t>   </a:t>
            </a:r>
            <a:r>
              <a:rPr lang="en-US" cap="none" dirty="0" smtClean="0">
                <a:latin typeface="Times New Roman" panose="02020603050405020304" pitchFamily="18" charset="0"/>
                <a:cs typeface="Times New Roman" panose="02020603050405020304" pitchFamily="18" charset="0"/>
                <a:hlinkClick r:id="rId2"/>
              </a:rPr>
              <a:t>http://yadi.sk/d/dkwg4cuic9uay</a:t>
            </a:r>
            <a:endParaRPr lang="ru-RU" cap="none" dirty="0" smtClean="0">
              <a:latin typeface="Times New Roman" panose="02020603050405020304" pitchFamily="18" charset="0"/>
              <a:cs typeface="Times New Roman" panose="02020603050405020304" pitchFamily="18" charset="0"/>
            </a:endParaRPr>
          </a:p>
          <a:p>
            <a:endParaRPr lang="ru-RU" cap="none"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Руководитель проекта Шишкова Н.Г. (мама)</a:t>
            </a:r>
          </a:p>
          <a:p>
            <a:endParaRPr lang="ru-RU" dirty="0">
              <a:latin typeface="Times New Roman" panose="02020603050405020304" pitchFamily="18" charset="0"/>
              <a:cs typeface="Times New Roman" panose="02020603050405020304" pitchFamily="18" charset="0"/>
            </a:endParaRPr>
          </a:p>
          <a:p>
            <a:endParaRPr lang="ru-RU" dirty="0" smtClean="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октябрь 2013 года</a:t>
            </a:r>
          </a:p>
          <a:p>
            <a:endParaRPr lang="ru-RU" dirty="0"/>
          </a:p>
        </p:txBody>
      </p:sp>
    </p:spTree>
    <p:extLst>
      <p:ext uri="{BB962C8B-B14F-4D97-AF65-F5344CB8AC3E}">
        <p14:creationId xmlns:p14="http://schemas.microsoft.com/office/powerpoint/2010/main" val="3047808327"/>
      </p:ext>
    </p:extLst>
  </p:cSld>
  <p:clrMapOvr>
    <a:masterClrMapping/>
  </p:clrMapOvr>
  <mc:AlternateContent xmlns:mc="http://schemas.openxmlformats.org/markup-compatibility/2006" xmlns:p14="http://schemas.microsoft.com/office/powerpoint/2010/main">
    <mc:Choice Requires="p14">
      <p:transition spd="slow" p14:dur="3000" advClick="0" advTm="14236"/>
    </mc:Choice>
    <mc:Fallback xmlns="">
      <p:transition spd="slow" advClick="0" advTm="14236"/>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6367" y="685799"/>
            <a:ext cx="10694142" cy="4696081"/>
          </a:xfrm>
        </p:spPr>
        <p:txBody>
          <a:bodyPr>
            <a:normAutofit fontScale="90000"/>
          </a:bodyPr>
          <a:lstStyle/>
          <a:p>
            <a:pPr algn="ctr"/>
            <a:r>
              <a:rPr lang="ru-RU" sz="4000" dirty="0"/>
              <a:t>Проходят годы, десятилетия… </a:t>
            </a:r>
            <a:r>
              <a:rPr lang="ru-RU" sz="4000" dirty="0" smtClean="0"/>
              <a:t/>
            </a:r>
            <a:br>
              <a:rPr lang="ru-RU" sz="4000" dirty="0" smtClean="0"/>
            </a:br>
            <a:r>
              <a:rPr lang="ru-RU" sz="4000" dirty="0"/>
              <a:t> Все дальше и дальше уходят события </a:t>
            </a:r>
            <a:r>
              <a:rPr lang="ru-RU" sz="4000" dirty="0" smtClean="0"/>
              <a:t/>
            </a:r>
            <a:br>
              <a:rPr lang="ru-RU" sz="4000" dirty="0" smtClean="0"/>
            </a:br>
            <a:r>
              <a:rPr lang="ru-RU" sz="4000" dirty="0" smtClean="0"/>
              <a:t>Великой Отечественной</a:t>
            </a:r>
            <a:r>
              <a:rPr lang="ru-RU" sz="4000" dirty="0"/>
              <a:t> войны. </a:t>
            </a:r>
            <a:r>
              <a:rPr lang="ru-RU" sz="4000" dirty="0" smtClean="0"/>
              <a:t/>
            </a:r>
            <a:br>
              <a:rPr lang="ru-RU" sz="4000" dirty="0" smtClean="0"/>
            </a:br>
            <a:r>
              <a:rPr lang="ru-RU" sz="4000" dirty="0" smtClean="0"/>
              <a:t>Но</a:t>
            </a:r>
            <a:r>
              <a:rPr lang="ru-RU" sz="4000" dirty="0"/>
              <a:t> все значимее </a:t>
            </a:r>
            <a:r>
              <a:rPr lang="ru-RU" sz="4000" dirty="0" smtClean="0"/>
              <a:t/>
            </a:r>
            <a:br>
              <a:rPr lang="ru-RU" sz="4000" dirty="0" smtClean="0"/>
            </a:br>
            <a:r>
              <a:rPr lang="ru-RU" sz="4000" dirty="0" smtClean="0"/>
              <a:t>становится</a:t>
            </a:r>
            <a:r>
              <a:rPr lang="ru-RU" sz="4000" dirty="0"/>
              <a:t> Победа советского народа </a:t>
            </a:r>
            <a:r>
              <a:rPr lang="ru-RU" sz="4000" dirty="0" smtClean="0"/>
              <a:t>над фашистской</a:t>
            </a:r>
            <a:r>
              <a:rPr lang="ru-RU" sz="4000" dirty="0"/>
              <a:t> </a:t>
            </a:r>
            <a:r>
              <a:rPr lang="ru-RU" sz="4000" dirty="0" smtClean="0"/>
              <a:t>Германией</a:t>
            </a:r>
            <a:br>
              <a:rPr lang="ru-RU" sz="4000" dirty="0" smtClean="0"/>
            </a:br>
            <a:r>
              <a:rPr lang="ru-RU" sz="4000" dirty="0"/>
              <a:t> </a:t>
            </a:r>
            <a:r>
              <a:rPr lang="ru-RU" sz="4000" dirty="0" smtClean="0"/>
              <a:t>Великая</a:t>
            </a:r>
            <a:br>
              <a:rPr lang="ru-RU" sz="4000" dirty="0" smtClean="0"/>
            </a:br>
            <a:r>
              <a:rPr lang="ru-RU" sz="4000" dirty="0"/>
              <a:t> Победа 1945 года</a:t>
            </a:r>
            <a:r>
              <a:rPr lang="ru-RU" sz="4400" dirty="0"/>
              <a:t>!</a:t>
            </a:r>
            <a:r>
              <a:rPr lang="ru-RU" dirty="0"/>
              <a:t/>
            </a:r>
            <a:br>
              <a:rPr lang="ru-RU" dirty="0"/>
            </a:br>
            <a:endParaRPr lang="ru-RU" dirty="0"/>
          </a:p>
        </p:txBody>
      </p:sp>
    </p:spTree>
    <p:extLst>
      <p:ext uri="{BB962C8B-B14F-4D97-AF65-F5344CB8AC3E}">
        <p14:creationId xmlns:p14="http://schemas.microsoft.com/office/powerpoint/2010/main" val="36269639"/>
      </p:ext>
    </p:extLst>
  </p:cSld>
  <p:clrMapOvr>
    <a:masterClrMapping/>
  </p:clrMapOvr>
  <mc:AlternateContent xmlns:mc="http://schemas.openxmlformats.org/markup-compatibility/2006" xmlns:p14="http://schemas.microsoft.com/office/powerpoint/2010/main">
    <mc:Choice Requires="p14">
      <p:transition spd="slow" p14:dur="3000" advClick="0" advTm="12133"/>
    </mc:Choice>
    <mc:Fallback xmlns="">
      <p:transition spd="slow" advClick="0" advTm="12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3335" y="296214"/>
            <a:ext cx="4537167" cy="3721993"/>
          </a:xfrm>
        </p:spPr>
        <p:txBody>
          <a:bodyPr>
            <a:normAutofit/>
          </a:bodyPr>
          <a:lstStyle/>
          <a:p>
            <a:r>
              <a:rPr lang="ru-RU" b="1" dirty="0"/>
              <a:t>Ржевская битва </a:t>
            </a:r>
            <a:r>
              <a:rPr lang="ru-RU" b="1" dirty="0" smtClean="0"/>
              <a:t/>
            </a:r>
            <a:br>
              <a:rPr lang="ru-RU" b="1" dirty="0" smtClean="0"/>
            </a:br>
            <a:r>
              <a:rPr lang="ru-RU" b="1" dirty="0" smtClean="0"/>
              <a:t>1941-1943 </a:t>
            </a:r>
            <a:r>
              <a:rPr lang="ru-RU" b="1" dirty="0"/>
              <a:t>гг.</a:t>
            </a:r>
            <a:r>
              <a:rPr lang="ru-RU" dirty="0"/>
              <a:t> </a:t>
            </a:r>
            <a:br>
              <a:rPr lang="ru-RU" dirty="0"/>
            </a:br>
            <a:endParaRPr lang="ru-RU" dirty="0"/>
          </a:p>
        </p:txBody>
      </p:sp>
      <p:sp>
        <p:nvSpPr>
          <p:cNvPr id="9" name="Объект 8"/>
          <p:cNvSpPr>
            <a:spLocks noGrp="1"/>
          </p:cNvSpPr>
          <p:nvPr>
            <p:ph sz="quarter" idx="13"/>
          </p:nvPr>
        </p:nvSpPr>
        <p:spPr/>
        <p:txBody>
          <a:bodyPr/>
          <a:lstStyle/>
          <a:p>
            <a:r>
              <a:rPr lang="ru-RU" b="1" dirty="0">
                <a:latin typeface="Calibri Light" panose="020F0302020204030204" pitchFamily="34" charset="0"/>
              </a:rPr>
              <a:t>О </a:t>
            </a:r>
            <a:r>
              <a:rPr lang="ru-RU" b="1" dirty="0" smtClean="0">
                <a:latin typeface="Calibri Light" panose="020F0302020204030204" pitchFamily="34" charset="0"/>
              </a:rPr>
              <a:t>ржевско-</a:t>
            </a:r>
            <a:r>
              <a:rPr lang="ru-RU" b="1" dirty="0" err="1" smtClean="0">
                <a:latin typeface="Calibri Light" panose="020F0302020204030204" pitchFamily="34" charset="0"/>
              </a:rPr>
              <a:t>Сычевской</a:t>
            </a:r>
            <a:r>
              <a:rPr lang="ru-RU" b="1" dirty="0" smtClean="0">
                <a:latin typeface="Calibri Light" panose="020F0302020204030204" pitchFamily="34" charset="0"/>
              </a:rPr>
              <a:t> </a:t>
            </a:r>
            <a:r>
              <a:rPr lang="ru-RU" b="1" dirty="0">
                <a:latin typeface="Calibri Light" panose="020F0302020204030204" pitchFamily="34" charset="0"/>
              </a:rPr>
              <a:t>наступательной операции (ноябрь - декабрь 1942 года) мало кто знает - о ней практически нет никакой официальной информации: эта операция не упоминается в многотомных трудах о Великой Отечественной войне. Только изредка в мемуарах-воспоминаниях военачальников проскользнет пара строк о "боях местного значения"</a:t>
            </a:r>
          </a:p>
        </p:txBody>
      </p:sp>
    </p:spTree>
    <p:extLst>
      <p:ext uri="{BB962C8B-B14F-4D97-AF65-F5344CB8AC3E}">
        <p14:creationId xmlns:p14="http://schemas.microsoft.com/office/powerpoint/2010/main" val="700599543"/>
      </p:ext>
    </p:extLst>
  </p:cSld>
  <p:clrMapOvr>
    <a:masterClrMapping/>
  </p:clrMapOvr>
  <mc:AlternateContent xmlns:mc="http://schemas.openxmlformats.org/markup-compatibility/2006" xmlns:p14="http://schemas.microsoft.com/office/powerpoint/2010/main">
    <mc:Choice Requires="p14">
      <p:transition spd="slow" p14:dur="3000" advClick="0" advTm="14688"/>
    </mc:Choice>
    <mc:Fallback xmlns="">
      <p:transition spd="slow" advClick="0" advTm="14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1820" y="685800"/>
            <a:ext cx="4172755" cy="2624070"/>
          </a:xfrm>
        </p:spPr>
        <p:txBody>
          <a:bodyPr>
            <a:normAutofit fontScale="90000"/>
          </a:bodyPr>
          <a:lstStyle/>
          <a:p>
            <a:r>
              <a:rPr lang="ru-RU" dirty="0"/>
              <a:t> Эта битва считается одной из самых кровопролитных битв Великой Отечественной Войны.</a:t>
            </a:r>
          </a:p>
        </p:txBody>
      </p:sp>
      <p:pic>
        <p:nvPicPr>
          <p:cNvPr id="5" name="Объект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610403" y="1429556"/>
            <a:ext cx="6869593" cy="3271234"/>
          </a:xfrm>
        </p:spPr>
      </p:pic>
      <p:sp>
        <p:nvSpPr>
          <p:cNvPr id="4" name="Текст 3"/>
          <p:cNvSpPr>
            <a:spLocks noGrp="1"/>
          </p:cNvSpPr>
          <p:nvPr>
            <p:ph type="body" sz="half" idx="2"/>
          </p:nvPr>
        </p:nvSpPr>
        <p:spPr>
          <a:xfrm>
            <a:off x="231820" y="3412901"/>
            <a:ext cx="3876541" cy="1961684"/>
          </a:xfrm>
        </p:spPr>
        <p:txBody>
          <a:bodyPr>
            <a:normAutofit lnSpcReduction="10000"/>
          </a:bodyPr>
          <a:lstStyle/>
          <a:p>
            <a:r>
              <a:rPr lang="ru-RU" dirty="0"/>
              <a:t>В памяти советского солдата и советских граждан Ржевский выступ, Ржевская дуга </a:t>
            </a:r>
            <a:r>
              <a:rPr lang="ru-RU" dirty="0" smtClean="0"/>
              <a:t>остались</a:t>
            </a:r>
          </a:p>
          <a:p>
            <a:r>
              <a:rPr lang="ru-RU" dirty="0" smtClean="0"/>
              <a:t> </a:t>
            </a:r>
            <a:r>
              <a:rPr lang="ru-RU" dirty="0"/>
              <a:t>«ржевской мясорубкой</a:t>
            </a:r>
            <a:r>
              <a:rPr lang="ru-RU" dirty="0" smtClean="0"/>
              <a:t>»,</a:t>
            </a:r>
          </a:p>
          <a:p>
            <a:r>
              <a:rPr lang="ru-RU" dirty="0" smtClean="0"/>
              <a:t> </a:t>
            </a:r>
            <a:r>
              <a:rPr lang="ru-RU" dirty="0"/>
              <a:t>«прорвой».</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9849" y="492618"/>
            <a:ext cx="6860147" cy="5145110"/>
          </a:xfrm>
          <a:prstGeom prst="rect">
            <a:avLst/>
          </a:prstGeom>
        </p:spPr>
      </p:pic>
    </p:spTree>
    <p:extLst>
      <p:ext uri="{BB962C8B-B14F-4D97-AF65-F5344CB8AC3E}">
        <p14:creationId xmlns:p14="http://schemas.microsoft.com/office/powerpoint/2010/main" val="3878795157"/>
      </p:ext>
    </p:extLst>
  </p:cSld>
  <p:clrMapOvr>
    <a:masterClrMapping/>
  </p:clrMapOvr>
  <mc:AlternateContent xmlns:mc="http://schemas.openxmlformats.org/markup-compatibility/2006" xmlns:p14="http://schemas.microsoft.com/office/powerpoint/2010/main">
    <mc:Choice Requires="p14">
      <p:transition spd="slow" p14:dur="3000" advClick="0" advTm="14376"/>
    </mc:Choice>
    <mc:Fallback xmlns="">
      <p:transition spd="slow" advClick="0" advTm="14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anim calcmode="lin" valueType="num">
                                      <p:cBhvr>
                                        <p:cTn id="1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1000"/>
                                        <p:tgtEl>
                                          <p:spTgt spid="4">
                                            <p:txEl>
                                              <p:pRg st="2" end="2"/>
                                            </p:txEl>
                                          </p:spTgt>
                                        </p:tgtEl>
                                      </p:cBhvr>
                                    </p:animEffect>
                                    <p:anim calcmode="lin" valueType="num">
                                      <p:cBhvr>
                                        <p:cTn id="2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10" presetClass="entr" presetSubtype="0" fill="hold" nodeType="afterEffect">
                                  <p:stCondLst>
                                    <p:cond delay="125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250"/>
                                        <p:tgtEl>
                                          <p:spTgt spid="5"/>
                                        </p:tgtEl>
                                      </p:cBhvr>
                                    </p:animEffect>
                                  </p:childTnLst>
                                </p:cTn>
                              </p:par>
                            </p:childTnLst>
                          </p:cTn>
                        </p:par>
                        <p:par>
                          <p:cTn id="30" fill="hold">
                            <p:stCondLst>
                              <p:cond delay="6000"/>
                            </p:stCondLst>
                            <p:childTnLst>
                              <p:par>
                                <p:cTn id="31" presetID="10" presetClass="entr" presetSubtype="0" fill="hold" nodeType="afterEffect">
                                  <p:stCondLst>
                                    <p:cond delay="5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3643" y="685800"/>
            <a:ext cx="4126860" cy="3796047"/>
          </a:xfrm>
        </p:spPr>
        <p:txBody>
          <a:bodyPr>
            <a:normAutofit/>
          </a:bodyPr>
          <a:lstStyle/>
          <a:p>
            <a:r>
              <a:rPr lang="ru-RU" b="1" dirty="0"/>
              <a:t>Из воспоминаний замполита </a:t>
            </a:r>
            <a:r>
              <a:rPr lang="ru-RU" b="1" dirty="0" err="1"/>
              <a:t>Н.Кузнецова</a:t>
            </a:r>
            <a:r>
              <a:rPr lang="ru-RU" b="1" dirty="0"/>
              <a:t/>
            </a:r>
            <a:br>
              <a:rPr lang="ru-RU" b="1" dirty="0"/>
            </a:br>
            <a:r>
              <a:rPr lang="ru-RU" b="1" dirty="0" smtClean="0"/>
              <a:t>( газета </a:t>
            </a:r>
            <a:r>
              <a:rPr lang="ru-RU" b="1" dirty="0"/>
              <a:t>"Правда" </a:t>
            </a:r>
            <a:r>
              <a:rPr lang="ru-RU" b="1" dirty="0" smtClean="0"/>
              <a:t>06.05.1981 г</a:t>
            </a:r>
            <a:r>
              <a:rPr lang="ru-RU" b="1" dirty="0"/>
              <a:t>.)</a:t>
            </a:r>
            <a:r>
              <a:rPr lang="ru-RU" dirty="0"/>
              <a:t> </a:t>
            </a:r>
            <a:br>
              <a:rPr lang="ru-RU" dirty="0"/>
            </a:br>
            <a:endParaRPr lang="ru-RU" dirty="0"/>
          </a:p>
        </p:txBody>
      </p:sp>
      <p:sp>
        <p:nvSpPr>
          <p:cNvPr id="3" name="Объект 2"/>
          <p:cNvSpPr>
            <a:spLocks noGrp="1"/>
          </p:cNvSpPr>
          <p:nvPr>
            <p:ph sz="quarter" idx="13"/>
          </p:nvPr>
        </p:nvSpPr>
        <p:spPr/>
        <p:txBody>
          <a:bodyPr>
            <a:normAutofit fontScale="92500" lnSpcReduction="10000"/>
          </a:bodyPr>
          <a:lstStyle/>
          <a:p>
            <a:pPr>
              <a:lnSpc>
                <a:spcPct val="150000"/>
              </a:lnSpc>
            </a:pP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"После взятия деревни </a:t>
            </a:r>
            <a:r>
              <a:rPr lang="ru-RU" sz="1600" b="1" dirty="0" err="1">
                <a:latin typeface="Times New Roman" panose="02020603050405020304" pitchFamily="18" charset="0"/>
                <a:cs typeface="Times New Roman" panose="02020603050405020304" pitchFamily="18" charset="0"/>
              </a:rPr>
              <a:t>Кузнечиха</a:t>
            </a:r>
            <a:r>
              <a:rPr lang="ru-RU" sz="1600" b="1" dirty="0">
                <a:latin typeface="Times New Roman" panose="02020603050405020304" pitchFamily="18" charset="0"/>
                <a:cs typeface="Times New Roman" panose="02020603050405020304" pitchFamily="18" charset="0"/>
              </a:rPr>
              <a:t> Калининской области мы, 27 ноября 1942 года, овладели половиной деревни </a:t>
            </a:r>
            <a:r>
              <a:rPr lang="ru-RU" sz="1600" b="1" dirty="0" err="1">
                <a:latin typeface="Times New Roman" panose="02020603050405020304" pitchFamily="18" charset="0"/>
                <a:cs typeface="Times New Roman" panose="02020603050405020304" pitchFamily="18" charset="0"/>
              </a:rPr>
              <a:t>Жеребцово</a:t>
            </a:r>
            <a:r>
              <a:rPr lang="ru-RU" sz="1600" b="1" dirty="0">
                <a:latin typeface="Times New Roman" panose="02020603050405020304" pitchFamily="18" charset="0"/>
                <a:cs typeface="Times New Roman" panose="02020603050405020304" pitchFamily="18" charset="0"/>
              </a:rPr>
              <a:t>. Фактически деревни-то и не было - только редкие уцелевшие печные трубы. В ожидании подкрепления наша рота находилась в укрытии в 20-25 метрах от противника. Фашисты стали бросать в нас гранаты с деревянными рукоятками, а заместитель командира роты лейтенант П.Р. Ситников, как жонглёр, ловил на лету гранаты и кидал обратно. Они взрывались там, откуда их кидали фашисты. Удивительна была отвага этого человека..."</a:t>
            </a:r>
          </a:p>
        </p:txBody>
      </p:sp>
      <p:sp>
        <p:nvSpPr>
          <p:cNvPr id="4" name="Текст 3"/>
          <p:cNvSpPr>
            <a:spLocks noGrp="1"/>
          </p:cNvSpPr>
          <p:nvPr>
            <p:ph type="body" sz="half" idx="2"/>
          </p:nvPr>
        </p:nvSpPr>
        <p:spPr>
          <a:xfrm>
            <a:off x="693642" y="2709052"/>
            <a:ext cx="4126861" cy="2665533"/>
          </a:xfrm>
        </p:spPr>
        <p:txBody>
          <a:bodyPr/>
          <a:lstStyle/>
          <a:p>
            <a:r>
              <a:rPr lang="ru-RU" dirty="0" smtClean="0"/>
              <a:t> </a:t>
            </a:r>
            <a:endParaRPr lang="ru-RU" dirty="0"/>
          </a:p>
        </p:txBody>
      </p:sp>
    </p:spTree>
    <p:extLst>
      <p:ext uri="{BB962C8B-B14F-4D97-AF65-F5344CB8AC3E}">
        <p14:creationId xmlns:p14="http://schemas.microsoft.com/office/powerpoint/2010/main" val="769594092"/>
      </p:ext>
    </p:extLst>
  </p:cSld>
  <p:clrMapOvr>
    <a:masterClrMapping/>
  </p:clrMapOvr>
  <mc:AlternateContent xmlns:mc="http://schemas.openxmlformats.org/markup-compatibility/2006" xmlns:p14="http://schemas.microsoft.com/office/powerpoint/2010/main">
    <mc:Choice Requires="p14">
      <p:transition spd="slow" p14:dur="3000" advClick="0" advTm="25999"/>
    </mc:Choice>
    <mc:Fallback xmlns="">
      <p:transition spd="slow" advClick="0" advTm="25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3643" y="685799"/>
            <a:ext cx="4126860" cy="3216499"/>
          </a:xfrm>
        </p:spPr>
        <p:txBody>
          <a:bodyPr>
            <a:normAutofit/>
          </a:bodyPr>
          <a:lstStyle/>
          <a:p>
            <a:r>
              <a:rPr lang="ru-RU" b="1" dirty="0" smtClean="0"/>
              <a:t>Из </a:t>
            </a:r>
            <a:r>
              <a:rPr lang="ru-RU" b="1" dirty="0"/>
              <a:t>воспоминаний командира сабельного взвода </a:t>
            </a:r>
            <a:r>
              <a:rPr lang="ru-RU" b="1" dirty="0" smtClean="0"/>
              <a:t>2ГвКК </a:t>
            </a:r>
            <a:r>
              <a:rPr lang="ru-RU" b="1" dirty="0" smtClean="0">
                <a:hlinkClick r:id="rId2"/>
              </a:rPr>
              <a:t>Георгия </a:t>
            </a:r>
            <a:r>
              <a:rPr lang="ru-RU" b="1" dirty="0">
                <a:hlinkClick r:id="rId2"/>
              </a:rPr>
              <a:t>Платонова</a:t>
            </a:r>
            <a:endParaRPr lang="ru-RU" dirty="0"/>
          </a:p>
        </p:txBody>
      </p:sp>
      <p:sp>
        <p:nvSpPr>
          <p:cNvPr id="3" name="Объект 2"/>
          <p:cNvSpPr>
            <a:spLocks noGrp="1"/>
          </p:cNvSpPr>
          <p:nvPr>
            <p:ph sz="quarter" idx="13"/>
          </p:nvPr>
        </p:nvSpPr>
        <p:spPr/>
        <p:txBody>
          <a:bodyPr>
            <a:normAutofit lnSpcReduction="10000"/>
          </a:bodyPr>
          <a:lstStyle/>
          <a:p>
            <a:pPr>
              <a:lnSpc>
                <a:spcPct val="150000"/>
              </a:lnSpc>
            </a:pPr>
            <a:r>
              <a:rPr lang="ru-RU" sz="1600" b="1" dirty="0">
                <a:latin typeface="Times New Roman" panose="02020603050405020304" pitchFamily="18" charset="0"/>
                <a:cs typeface="Times New Roman" panose="02020603050405020304" pitchFamily="18" charset="0"/>
              </a:rPr>
              <a:t>К 27 ноября 2ГвКК лишь частично переправился на западный берег. Передовые его части (124КП) перешли в наступление и, невзирая на ожесточенное сопротивление, вклинились во вторую линию немецкой обороны, освободили несколько основных опорных пунктов и удерживали их, несмотря на контратаки численно превосходящего противника. Но во второй половине дня, не получив поддержки со стороны пехоты, понеся большие потери, по приказу командования полк оставил занимаемый рубеж, потеряв 356 человек убитыми.</a:t>
            </a:r>
          </a:p>
        </p:txBody>
      </p:sp>
    </p:spTree>
    <p:extLst>
      <p:ext uri="{BB962C8B-B14F-4D97-AF65-F5344CB8AC3E}">
        <p14:creationId xmlns:p14="http://schemas.microsoft.com/office/powerpoint/2010/main" val="1956664479"/>
      </p:ext>
    </p:extLst>
  </p:cSld>
  <p:clrMapOvr>
    <a:masterClrMapping/>
  </p:clrMapOvr>
  <mc:AlternateContent xmlns:mc="http://schemas.openxmlformats.org/markup-compatibility/2006" xmlns:p14="http://schemas.microsoft.com/office/powerpoint/2010/main">
    <mc:Choice Requires="p14">
      <p:transition spd="slow" p14:dur="3000" advClick="0" advTm="24472"/>
    </mc:Choice>
    <mc:Fallback xmlns="">
      <p:transition spd="slow" advClick="0" advTm="24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227615" y="-883228"/>
            <a:ext cx="5512159" cy="6511295"/>
          </a:xfrm>
        </p:spPr>
        <p:txBody>
          <a:bodyPr>
            <a:normAutofit/>
          </a:bodyPr>
          <a:lstStyle/>
          <a:p>
            <a:pPr algn="l">
              <a:lnSpc>
                <a:spcPct val="150000"/>
              </a:lnSpc>
            </a:pPr>
            <a:r>
              <a:rPr lang="ru-RU" sz="1400" b="1" dirty="0" smtClean="0">
                <a:solidFill>
                  <a:schemeClr val="tx1"/>
                </a:solidFill>
                <a:latin typeface="Times New Roman" panose="02020603050405020304" pitchFamily="18" charset="0"/>
                <a:cs typeface="Times New Roman" panose="02020603050405020304" pitchFamily="18" charset="0"/>
              </a:rPr>
              <a:t>                        </a:t>
            </a:r>
            <a:r>
              <a:rPr lang="en-US" sz="1400" b="1" dirty="0" smtClean="0">
                <a:solidFill>
                  <a:schemeClr val="tx1"/>
                </a:solidFill>
                <a:latin typeface="Times New Roman" panose="02020603050405020304" pitchFamily="18" charset="0"/>
                <a:cs typeface="Times New Roman" panose="02020603050405020304" pitchFamily="18" charset="0"/>
              </a:rPr>
              <a:t> </a:t>
            </a:r>
            <a:r>
              <a:rPr lang="ru-RU" sz="1400" b="1" dirty="0" smtClean="0">
                <a:solidFill>
                  <a:schemeClr val="tx1"/>
                </a:solidFill>
                <a:latin typeface="Times New Roman" panose="02020603050405020304" pitchFamily="18" charset="0"/>
                <a:cs typeface="Times New Roman" panose="02020603050405020304" pitchFamily="18" charset="0"/>
              </a:rPr>
              <a:t>Гордость в наследство</a:t>
            </a:r>
            <a:r>
              <a:rPr lang="ru-RU" sz="1400" b="1" dirty="0" smtClean="0">
                <a:solidFill>
                  <a:schemeClr val="tx1"/>
                </a:solidFill>
                <a:latin typeface="Times New Roman" panose="02020603050405020304" pitchFamily="18" charset="0"/>
                <a:cs typeface="Times New Roman" panose="02020603050405020304" pitchFamily="18" charset="0"/>
              </a:rPr>
              <a:t/>
            </a:r>
            <a:br>
              <a:rPr lang="ru-RU" sz="1400" b="1" dirty="0" smtClean="0">
                <a:solidFill>
                  <a:schemeClr val="tx1"/>
                </a:solidFill>
                <a:latin typeface="Times New Roman" panose="02020603050405020304" pitchFamily="18" charset="0"/>
                <a:cs typeface="Times New Roman" panose="02020603050405020304" pitchFamily="18" charset="0"/>
              </a:rPr>
            </a:br>
            <a:r>
              <a:rPr lang="ru-RU" sz="1400" b="1" dirty="0" smtClean="0">
                <a:solidFill>
                  <a:schemeClr val="tx1"/>
                </a:solidFill>
                <a:latin typeface="Times New Roman" panose="02020603050405020304" pitchFamily="18" charset="0"/>
                <a:cs typeface="Times New Roman" panose="02020603050405020304" pitchFamily="18" charset="0"/>
              </a:rPr>
              <a:t>О </a:t>
            </a:r>
            <a:r>
              <a:rPr lang="ru-RU" sz="1400" b="1" dirty="0">
                <a:solidFill>
                  <a:schemeClr val="tx1"/>
                </a:solidFill>
                <a:latin typeface="Times New Roman" panose="02020603050405020304" pitchFamily="18" charset="0"/>
                <a:cs typeface="Times New Roman" panose="02020603050405020304" pitchFamily="18" charset="0"/>
              </a:rPr>
              <a:t>той войне я знаю только из рассказов.</a:t>
            </a:r>
            <a:br>
              <a:rPr lang="ru-RU" sz="1400" b="1" dirty="0">
                <a:solidFill>
                  <a:schemeClr val="tx1"/>
                </a:solidFill>
                <a:latin typeface="Times New Roman" panose="02020603050405020304" pitchFamily="18" charset="0"/>
                <a:cs typeface="Times New Roman" panose="02020603050405020304" pitchFamily="18" charset="0"/>
              </a:rPr>
            </a:br>
            <a:r>
              <a:rPr lang="ru-RU" sz="1400" b="1" dirty="0">
                <a:solidFill>
                  <a:schemeClr val="tx1"/>
                </a:solidFill>
                <a:latin typeface="Times New Roman" panose="02020603050405020304" pitchFamily="18" charset="0"/>
                <a:cs typeface="Times New Roman" panose="02020603050405020304" pitchFamily="18" charset="0"/>
              </a:rPr>
              <a:t>Из фильмов, книг узнала я о людях тех,</a:t>
            </a:r>
            <a:br>
              <a:rPr lang="ru-RU" sz="1400" b="1" dirty="0">
                <a:solidFill>
                  <a:schemeClr val="tx1"/>
                </a:solidFill>
                <a:latin typeface="Times New Roman" panose="02020603050405020304" pitchFamily="18" charset="0"/>
                <a:cs typeface="Times New Roman" panose="02020603050405020304" pitchFamily="18" charset="0"/>
              </a:rPr>
            </a:br>
            <a:r>
              <a:rPr lang="ru-RU" sz="1400" b="1" dirty="0">
                <a:solidFill>
                  <a:schemeClr val="tx1"/>
                </a:solidFill>
                <a:latin typeface="Times New Roman" panose="02020603050405020304" pitchFamily="18" charset="0"/>
                <a:cs typeface="Times New Roman" panose="02020603050405020304" pitchFamily="18" charset="0"/>
              </a:rPr>
              <a:t>Что жизнь за Родину отдали</a:t>
            </a:r>
            <a:br>
              <a:rPr lang="ru-RU" sz="1400" b="1" dirty="0">
                <a:solidFill>
                  <a:schemeClr val="tx1"/>
                </a:solidFill>
                <a:latin typeface="Times New Roman" panose="02020603050405020304" pitchFamily="18" charset="0"/>
                <a:cs typeface="Times New Roman" panose="02020603050405020304" pitchFamily="18" charset="0"/>
              </a:rPr>
            </a:br>
            <a:r>
              <a:rPr lang="ru-RU" sz="1400" b="1" dirty="0">
                <a:solidFill>
                  <a:schemeClr val="tx1"/>
                </a:solidFill>
                <a:latin typeface="Times New Roman" panose="02020603050405020304" pitchFamily="18" charset="0"/>
                <a:cs typeface="Times New Roman" panose="02020603050405020304" pitchFamily="18" charset="0"/>
              </a:rPr>
              <a:t>В те страшные, ужасные года.</a:t>
            </a:r>
            <a:br>
              <a:rPr lang="ru-RU" sz="1400" b="1" dirty="0">
                <a:solidFill>
                  <a:schemeClr val="tx1"/>
                </a:solidFill>
                <a:latin typeface="Times New Roman" panose="02020603050405020304" pitchFamily="18" charset="0"/>
                <a:cs typeface="Times New Roman" panose="02020603050405020304" pitchFamily="18" charset="0"/>
              </a:rPr>
            </a:br>
            <a:r>
              <a:rPr lang="ru-RU" sz="1400" b="1" dirty="0">
                <a:solidFill>
                  <a:schemeClr val="tx1"/>
                </a:solidFill>
                <a:latin typeface="Times New Roman" panose="02020603050405020304" pitchFamily="18" charset="0"/>
                <a:cs typeface="Times New Roman" panose="02020603050405020304" pitchFamily="18" charset="0"/>
              </a:rPr>
              <a:t>И мой прадед.</a:t>
            </a:r>
            <a:br>
              <a:rPr lang="ru-RU" sz="1400" b="1" dirty="0">
                <a:solidFill>
                  <a:schemeClr val="tx1"/>
                </a:solidFill>
                <a:latin typeface="Times New Roman" panose="02020603050405020304" pitchFamily="18" charset="0"/>
                <a:cs typeface="Times New Roman" panose="02020603050405020304" pitchFamily="18" charset="0"/>
              </a:rPr>
            </a:br>
            <a:r>
              <a:rPr lang="ru-RU" sz="1400" b="1" dirty="0">
                <a:solidFill>
                  <a:schemeClr val="tx1"/>
                </a:solidFill>
                <a:latin typeface="Times New Roman" panose="02020603050405020304" pitchFamily="18" charset="0"/>
                <a:cs typeface="Times New Roman" panose="02020603050405020304" pitchFamily="18" charset="0"/>
              </a:rPr>
              <a:t>Его Степаном звали,</a:t>
            </a:r>
            <a:br>
              <a:rPr lang="ru-RU" sz="1400" b="1" dirty="0">
                <a:solidFill>
                  <a:schemeClr val="tx1"/>
                </a:solidFill>
                <a:latin typeface="Times New Roman" panose="02020603050405020304" pitchFamily="18" charset="0"/>
                <a:cs typeface="Times New Roman" panose="02020603050405020304" pitchFamily="18" charset="0"/>
              </a:rPr>
            </a:br>
            <a:r>
              <a:rPr lang="ru-RU" sz="1400" b="1" dirty="0" smtClean="0">
                <a:solidFill>
                  <a:schemeClr val="tx1"/>
                </a:solidFill>
                <a:latin typeface="Times New Roman" panose="02020603050405020304" pitchFamily="18" charset="0"/>
                <a:cs typeface="Times New Roman" panose="02020603050405020304" pitchFamily="18" charset="0"/>
              </a:rPr>
              <a:t>Погиб он </a:t>
            </a:r>
            <a:r>
              <a:rPr lang="ru-RU" sz="1400" b="1" dirty="0">
                <a:solidFill>
                  <a:schemeClr val="tx1"/>
                </a:solidFill>
                <a:latin typeface="Times New Roman" panose="02020603050405020304" pitchFamily="18" charset="0"/>
                <a:cs typeface="Times New Roman" panose="02020603050405020304" pitchFamily="18" charset="0"/>
              </a:rPr>
              <a:t>под Ржевом, в глухой деревушке.</a:t>
            </a:r>
            <a:r>
              <a:rPr lang="ru-RU" sz="1400" b="1" dirty="0">
                <a:solidFill>
                  <a:schemeClr val="tx1"/>
                </a:solidFill>
              </a:rPr>
              <a:t/>
            </a:r>
            <a:br>
              <a:rPr lang="ru-RU" sz="1400" b="1" dirty="0">
                <a:solidFill>
                  <a:schemeClr val="tx1"/>
                </a:solidFill>
              </a:rPr>
            </a:br>
            <a:r>
              <a:rPr lang="ru-RU" sz="1400" b="1" dirty="0">
                <a:solidFill>
                  <a:schemeClr val="tx1"/>
                </a:solidFill>
                <a:latin typeface="Times New Roman" panose="02020603050405020304" pitchFamily="18" charset="0"/>
                <a:cs typeface="Times New Roman" panose="02020603050405020304" pitchFamily="18" charset="0"/>
              </a:rPr>
              <a:t>Быть может от взрыва снаряда вражеской пушки;</a:t>
            </a:r>
            <a:br>
              <a:rPr lang="ru-RU" sz="1400" b="1" dirty="0">
                <a:solidFill>
                  <a:schemeClr val="tx1"/>
                </a:solidFill>
                <a:latin typeface="Times New Roman" panose="02020603050405020304" pitchFamily="18" charset="0"/>
                <a:cs typeface="Times New Roman" panose="02020603050405020304" pitchFamily="18" charset="0"/>
              </a:rPr>
            </a:br>
            <a:r>
              <a:rPr lang="ru-RU" sz="1400" b="1" dirty="0">
                <a:solidFill>
                  <a:schemeClr val="tx1"/>
                </a:solidFill>
                <a:latin typeface="Times New Roman" panose="02020603050405020304" pitchFamily="18" charset="0"/>
                <a:cs typeface="Times New Roman" panose="02020603050405020304" pitchFamily="18" charset="0"/>
              </a:rPr>
              <a:t>В окопе, от гусениц танка,</a:t>
            </a:r>
            <a:br>
              <a:rPr lang="ru-RU" sz="1400" b="1" dirty="0">
                <a:solidFill>
                  <a:schemeClr val="tx1"/>
                </a:solidFill>
                <a:latin typeface="Times New Roman" panose="02020603050405020304" pitchFamily="18" charset="0"/>
                <a:cs typeface="Times New Roman" panose="02020603050405020304" pitchFamily="18" charset="0"/>
              </a:rPr>
            </a:br>
            <a:r>
              <a:rPr lang="ru-RU" sz="1400" b="1" dirty="0">
                <a:solidFill>
                  <a:schemeClr val="tx1"/>
                </a:solidFill>
                <a:latin typeface="Times New Roman" panose="02020603050405020304" pitchFamily="18" charset="0"/>
                <a:cs typeface="Times New Roman" panose="02020603050405020304" pitchFamily="18" charset="0"/>
              </a:rPr>
              <a:t>Когда все патроны ушли без остатка.</a:t>
            </a:r>
            <a:br>
              <a:rPr lang="ru-RU" sz="1400" b="1" dirty="0">
                <a:solidFill>
                  <a:schemeClr val="tx1"/>
                </a:solidFill>
                <a:latin typeface="Times New Roman" panose="02020603050405020304" pitchFamily="18" charset="0"/>
                <a:cs typeface="Times New Roman" panose="02020603050405020304" pitchFamily="18" charset="0"/>
              </a:rPr>
            </a:br>
            <a:r>
              <a:rPr lang="ru-RU" sz="1400" b="1" dirty="0">
                <a:solidFill>
                  <a:schemeClr val="tx1"/>
                </a:solidFill>
                <a:latin typeface="Times New Roman" panose="02020603050405020304" pitchFamily="18" charset="0"/>
                <a:cs typeface="Times New Roman" panose="02020603050405020304" pitchFamily="18" charset="0"/>
              </a:rPr>
              <a:t>А может во время атаки?</a:t>
            </a:r>
            <a:br>
              <a:rPr lang="ru-RU" sz="1400" b="1" dirty="0">
                <a:solidFill>
                  <a:schemeClr val="tx1"/>
                </a:solidFill>
                <a:latin typeface="Times New Roman" panose="02020603050405020304" pitchFamily="18" charset="0"/>
                <a:cs typeface="Times New Roman" panose="02020603050405020304" pitchFamily="18" charset="0"/>
              </a:rPr>
            </a:br>
            <a:r>
              <a:rPr lang="ru-RU" sz="1400" b="1" dirty="0">
                <a:solidFill>
                  <a:schemeClr val="tx1"/>
                </a:solidFill>
                <a:latin typeface="Times New Roman" panose="02020603050405020304" pitchFamily="18" charset="0"/>
                <a:cs typeface="Times New Roman" panose="02020603050405020304" pitchFamily="18" charset="0"/>
              </a:rPr>
              <a:t>Когда ничего не осталось, кроме ОТВАГИ.</a:t>
            </a:r>
            <a:br>
              <a:rPr lang="ru-RU" sz="1400" b="1" dirty="0">
                <a:solidFill>
                  <a:schemeClr val="tx1"/>
                </a:solidFill>
                <a:latin typeface="Times New Roman" panose="02020603050405020304" pitchFamily="18" charset="0"/>
                <a:cs typeface="Times New Roman" panose="02020603050405020304" pitchFamily="18" charset="0"/>
              </a:rPr>
            </a:br>
            <a:r>
              <a:rPr lang="ru-RU" sz="1400" b="1" dirty="0">
                <a:solidFill>
                  <a:schemeClr val="tx1"/>
                </a:solidFill>
                <a:latin typeface="Times New Roman" panose="02020603050405020304" pitchFamily="18" charset="0"/>
                <a:cs typeface="Times New Roman" panose="02020603050405020304" pitchFamily="18" charset="0"/>
              </a:rPr>
              <a:t>Как он погиб?</a:t>
            </a:r>
            <a:br>
              <a:rPr lang="ru-RU" sz="1400" b="1" dirty="0">
                <a:solidFill>
                  <a:schemeClr val="tx1"/>
                </a:solidFill>
                <a:latin typeface="Times New Roman" panose="02020603050405020304" pitchFamily="18" charset="0"/>
                <a:cs typeface="Times New Roman" panose="02020603050405020304" pitchFamily="18" charset="0"/>
              </a:rPr>
            </a:br>
            <a:r>
              <a:rPr lang="ru-RU" sz="1400" b="1" dirty="0">
                <a:solidFill>
                  <a:schemeClr val="tx1"/>
                </a:solidFill>
                <a:latin typeface="Times New Roman" panose="02020603050405020304" pitchFamily="18" charset="0"/>
                <a:cs typeface="Times New Roman" panose="02020603050405020304" pitchFamily="18" charset="0"/>
              </a:rPr>
              <a:t>Я никогда не узнаю</a:t>
            </a:r>
            <a:r>
              <a:rPr lang="ru-RU" sz="1400" b="1" dirty="0" smtClean="0">
                <a:solidFill>
                  <a:schemeClr val="tx1"/>
                </a:solidFill>
                <a:latin typeface="Times New Roman" panose="02020603050405020304" pitchFamily="18" charset="0"/>
                <a:cs typeface="Times New Roman" panose="02020603050405020304" pitchFamily="18" charset="0"/>
              </a:rPr>
              <a:t>…</a:t>
            </a:r>
            <a:br>
              <a:rPr lang="ru-RU" sz="1400" b="1" dirty="0" smtClean="0">
                <a:solidFill>
                  <a:schemeClr val="tx1"/>
                </a:solidFill>
                <a:latin typeface="Times New Roman" panose="02020603050405020304" pitchFamily="18" charset="0"/>
                <a:cs typeface="Times New Roman" panose="02020603050405020304" pitchFamily="18" charset="0"/>
              </a:rPr>
            </a:br>
            <a:r>
              <a:rPr lang="ru-RU" sz="1400" b="1" dirty="0">
                <a:solidFill>
                  <a:schemeClr val="tx1"/>
                </a:solidFill>
                <a:latin typeface="Times New Roman" panose="02020603050405020304" pitchFamily="18" charset="0"/>
                <a:cs typeface="Times New Roman" panose="02020603050405020304" pitchFamily="18" charset="0"/>
              </a:rPr>
              <a:t>Но деда Степана, теперь, я по карточке ЗНАЮ!</a:t>
            </a:r>
            <a:r>
              <a:rPr lang="ru-RU" sz="1600" b="1" dirty="0">
                <a:solidFill>
                  <a:schemeClr val="tx1"/>
                </a:solidFill>
                <a:latin typeface="Times New Roman" panose="02020603050405020304" pitchFamily="18" charset="0"/>
                <a:cs typeface="Times New Roman" panose="02020603050405020304" pitchFamily="18" charset="0"/>
              </a:rPr>
              <a:t/>
            </a:r>
            <a:br>
              <a:rPr lang="ru-RU" sz="1600" b="1" dirty="0">
                <a:solidFill>
                  <a:schemeClr val="tx1"/>
                </a:solidFill>
                <a:latin typeface="Times New Roman" panose="02020603050405020304" pitchFamily="18" charset="0"/>
                <a:cs typeface="Times New Roman" panose="02020603050405020304" pitchFamily="18" charset="0"/>
              </a:rPr>
            </a:br>
            <a:endParaRPr lang="ru-RU" sz="1600" b="1" dirty="0">
              <a:solidFill>
                <a:schemeClr val="tx1"/>
              </a:solidFill>
              <a:latin typeface="Times New Roman" panose="02020603050405020304" pitchFamily="18" charset="0"/>
              <a:cs typeface="Times New Roman" panose="02020603050405020304" pitchFamily="18" charset="0"/>
            </a:endParaRPr>
          </a:p>
        </p:txBody>
      </p:sp>
      <p:pic>
        <p:nvPicPr>
          <p:cNvPr id="18" name="Объект 17"/>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5739774" y="685800"/>
            <a:ext cx="5826170" cy="4525565"/>
          </a:xfrm>
        </p:spPr>
      </p:pic>
    </p:spTree>
    <p:extLst>
      <p:ext uri="{BB962C8B-B14F-4D97-AF65-F5344CB8AC3E}">
        <p14:creationId xmlns:p14="http://schemas.microsoft.com/office/powerpoint/2010/main" val="4274417600"/>
      </p:ext>
    </p:extLst>
  </p:cSld>
  <p:clrMapOvr>
    <a:masterClrMapping/>
  </p:clrMapOvr>
  <mc:AlternateContent xmlns:mc="http://schemas.openxmlformats.org/markup-compatibility/2006" xmlns:p14="http://schemas.microsoft.com/office/powerpoint/2010/main">
    <mc:Choice Requires="p14">
      <p:transition spd="slow" p14:dur="3000" advClick="0" advTm="33333"/>
    </mc:Choice>
    <mc:Fallback xmlns="">
      <p:transition spd="slow" advClick="0" advTm="33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anim calcmode="lin" valueType="num">
                                      <p:cBhvr>
                                        <p:cTn id="8" dur="1250" fill="hold"/>
                                        <p:tgtEl>
                                          <p:spTgt spid="7"/>
                                        </p:tgtEl>
                                        <p:attrNameLst>
                                          <p:attrName>ppt_x</p:attrName>
                                        </p:attrNameLst>
                                      </p:cBhvr>
                                      <p:tavLst>
                                        <p:tav tm="0">
                                          <p:val>
                                            <p:strVal val="#ppt_x"/>
                                          </p:val>
                                        </p:tav>
                                        <p:tav tm="100000">
                                          <p:val>
                                            <p:strVal val="#ppt_x"/>
                                          </p:val>
                                        </p:tav>
                                      </p:tavLst>
                                    </p:anim>
                                    <p:anim calcmode="lin" valueType="num">
                                      <p:cBhvr>
                                        <p:cTn id="9" dur="125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53" presetClass="entr" presetSubtype="16" fill="hold" nodeType="afterEffect">
                                  <p:stCondLst>
                                    <p:cond delay="50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7882" y="685800"/>
            <a:ext cx="4382621" cy="3796048"/>
          </a:xfrm>
        </p:spPr>
        <p:txBody>
          <a:bodyPr>
            <a:normAutofit fontScale="90000"/>
          </a:bodyPr>
          <a:lstStyle/>
          <a:p>
            <a:pPr algn="l">
              <a:lnSpc>
                <a:spcPct val="150000"/>
              </a:lnSpc>
            </a:pPr>
            <a:r>
              <a:rPr lang="ru-RU" b="1" dirty="0">
                <a:solidFill>
                  <a:schemeClr val="tx1"/>
                </a:solidFill>
              </a:rPr>
              <a:t/>
            </a:r>
            <a:br>
              <a:rPr lang="ru-RU" b="1" dirty="0">
                <a:solidFill>
                  <a:schemeClr val="tx1"/>
                </a:solidFill>
              </a:rPr>
            </a:br>
            <a:r>
              <a:rPr lang="ru-RU" sz="1600" b="1" dirty="0">
                <a:solidFill>
                  <a:schemeClr val="tx1"/>
                </a:solidFill>
                <a:latin typeface="Times New Roman" panose="02020603050405020304" pitchFamily="18" charset="0"/>
                <a:cs typeface="Times New Roman" panose="02020603050405020304" pitchFamily="18" charset="0"/>
              </a:rPr>
              <a:t>О нем мне мама рассказала</a:t>
            </a:r>
            <a:br>
              <a:rPr lang="ru-RU" sz="1600" b="1" dirty="0">
                <a:solidFill>
                  <a:schemeClr val="tx1"/>
                </a:solidFill>
                <a:latin typeface="Times New Roman" panose="02020603050405020304" pitchFamily="18" charset="0"/>
                <a:cs typeface="Times New Roman" panose="02020603050405020304" pitchFamily="18" charset="0"/>
              </a:rPr>
            </a:br>
            <a:r>
              <a:rPr lang="ru-RU" sz="1600" b="1" dirty="0">
                <a:solidFill>
                  <a:schemeClr val="tx1"/>
                </a:solidFill>
                <a:latin typeface="Times New Roman" panose="02020603050405020304" pitchFamily="18" charset="0"/>
                <a:cs typeface="Times New Roman" panose="02020603050405020304" pitchFamily="18" charset="0"/>
              </a:rPr>
              <a:t>И фото старое достала,</a:t>
            </a:r>
            <a:br>
              <a:rPr lang="ru-RU" sz="1600" b="1" dirty="0">
                <a:solidFill>
                  <a:schemeClr val="tx1"/>
                </a:solidFill>
                <a:latin typeface="Times New Roman" panose="02020603050405020304" pitchFamily="18" charset="0"/>
                <a:cs typeface="Times New Roman" panose="02020603050405020304" pitchFamily="18" charset="0"/>
              </a:rPr>
            </a:br>
            <a:r>
              <a:rPr lang="ru-RU" sz="1600" b="1" dirty="0">
                <a:solidFill>
                  <a:schemeClr val="tx1"/>
                </a:solidFill>
                <a:latin typeface="Times New Roman" panose="02020603050405020304" pitchFamily="18" charset="0"/>
                <a:cs typeface="Times New Roman" panose="02020603050405020304" pitchFamily="18" charset="0"/>
              </a:rPr>
              <a:t>Что бабушка хранила много лет.</a:t>
            </a:r>
            <a:br>
              <a:rPr lang="ru-RU" sz="1600" b="1" dirty="0">
                <a:solidFill>
                  <a:schemeClr val="tx1"/>
                </a:solidFill>
                <a:latin typeface="Times New Roman" panose="02020603050405020304" pitchFamily="18" charset="0"/>
                <a:cs typeface="Times New Roman" panose="02020603050405020304" pitchFamily="18" charset="0"/>
              </a:rPr>
            </a:br>
            <a:r>
              <a:rPr lang="ru-RU" sz="1600" b="1" dirty="0">
                <a:solidFill>
                  <a:schemeClr val="tx1"/>
                </a:solidFill>
                <a:latin typeface="Times New Roman" panose="02020603050405020304" pitchFamily="18" charset="0"/>
                <a:cs typeface="Times New Roman" panose="02020603050405020304" pitchFamily="18" charset="0"/>
              </a:rPr>
              <a:t>Она </a:t>
            </a:r>
            <a:r>
              <a:rPr lang="ru-RU" sz="1600" b="1" dirty="0" smtClean="0">
                <a:solidFill>
                  <a:schemeClr val="tx1"/>
                </a:solidFill>
                <a:latin typeface="Times New Roman" panose="02020603050405020304" pitchFamily="18" charset="0"/>
                <a:cs typeface="Times New Roman" panose="02020603050405020304" pitchFamily="18" charset="0"/>
              </a:rPr>
              <a:t>в наследство </a:t>
            </a:r>
            <a:r>
              <a:rPr lang="ru-RU" sz="1600" b="1" dirty="0">
                <a:solidFill>
                  <a:schemeClr val="tx1"/>
                </a:solidFill>
                <a:latin typeface="Times New Roman" panose="02020603050405020304" pitchFamily="18" charset="0"/>
                <a:cs typeface="Times New Roman" panose="02020603050405020304" pitchFamily="18" charset="0"/>
              </a:rPr>
              <a:t>мне досталась.</a:t>
            </a:r>
            <a:br>
              <a:rPr lang="ru-RU" sz="1600" b="1" dirty="0">
                <a:solidFill>
                  <a:schemeClr val="tx1"/>
                </a:solidFill>
                <a:latin typeface="Times New Roman" panose="02020603050405020304" pitchFamily="18" charset="0"/>
                <a:cs typeface="Times New Roman" panose="02020603050405020304" pitchFamily="18" charset="0"/>
              </a:rPr>
            </a:br>
            <a:r>
              <a:rPr lang="ru-RU" sz="1600" b="1" dirty="0">
                <a:solidFill>
                  <a:schemeClr val="tx1"/>
                </a:solidFill>
                <a:latin typeface="Times New Roman" panose="02020603050405020304" pitchFamily="18" charset="0"/>
                <a:cs typeface="Times New Roman" panose="02020603050405020304" pitchFamily="18" charset="0"/>
              </a:rPr>
              <a:t>И День Победы, праздник-память,</a:t>
            </a:r>
            <a:br>
              <a:rPr lang="ru-RU" sz="1600" b="1" dirty="0">
                <a:solidFill>
                  <a:schemeClr val="tx1"/>
                </a:solidFill>
                <a:latin typeface="Times New Roman" panose="02020603050405020304" pitchFamily="18" charset="0"/>
                <a:cs typeface="Times New Roman" panose="02020603050405020304" pitchFamily="18" charset="0"/>
              </a:rPr>
            </a:br>
            <a:r>
              <a:rPr lang="ru-RU" sz="1600" b="1" dirty="0">
                <a:solidFill>
                  <a:schemeClr val="tx1"/>
                </a:solidFill>
                <a:latin typeface="Times New Roman" panose="02020603050405020304" pitchFamily="18" charset="0"/>
                <a:cs typeface="Times New Roman" panose="02020603050405020304" pitchFamily="18" charset="0"/>
              </a:rPr>
              <a:t>Салютом небо озаряя,</a:t>
            </a:r>
            <a:br>
              <a:rPr lang="ru-RU" sz="1600" b="1" dirty="0">
                <a:solidFill>
                  <a:schemeClr val="tx1"/>
                </a:solidFill>
                <a:latin typeface="Times New Roman" panose="02020603050405020304" pitchFamily="18" charset="0"/>
                <a:cs typeface="Times New Roman" panose="02020603050405020304" pitchFamily="18" charset="0"/>
              </a:rPr>
            </a:br>
            <a:r>
              <a:rPr lang="ru-RU" sz="1600" b="1" dirty="0">
                <a:solidFill>
                  <a:schemeClr val="tx1"/>
                </a:solidFill>
                <a:latin typeface="Times New Roman" panose="02020603050405020304" pitchFamily="18" charset="0"/>
                <a:cs typeface="Times New Roman" panose="02020603050405020304" pitchFamily="18" charset="0"/>
              </a:rPr>
              <a:t>За храбрость деда </a:t>
            </a:r>
            <a:br>
              <a:rPr lang="ru-RU" sz="1600" b="1" dirty="0">
                <a:solidFill>
                  <a:schemeClr val="tx1"/>
                </a:solidFill>
                <a:latin typeface="Times New Roman" panose="02020603050405020304" pitchFamily="18" charset="0"/>
                <a:cs typeface="Times New Roman" panose="02020603050405020304" pitchFamily="18" charset="0"/>
              </a:rPr>
            </a:br>
            <a:r>
              <a:rPr lang="ru-RU" sz="1600" b="1" dirty="0">
                <a:solidFill>
                  <a:schemeClr val="tx1"/>
                </a:solidFill>
                <a:latin typeface="Times New Roman" panose="02020603050405020304" pitchFamily="18" charset="0"/>
                <a:cs typeface="Times New Roman" panose="02020603050405020304" pitchFamily="18" charset="0"/>
              </a:rPr>
              <a:t>                         ГОРДОСТЬ</a:t>
            </a:r>
            <a:br>
              <a:rPr lang="ru-RU" sz="1600" b="1" dirty="0">
                <a:solidFill>
                  <a:schemeClr val="tx1"/>
                </a:solidFill>
                <a:latin typeface="Times New Roman" panose="02020603050405020304" pitchFamily="18" charset="0"/>
                <a:cs typeface="Times New Roman" panose="02020603050405020304" pitchFamily="18" charset="0"/>
              </a:rPr>
            </a:br>
            <a:r>
              <a:rPr lang="ru-RU" sz="1600" b="1" dirty="0">
                <a:solidFill>
                  <a:schemeClr val="tx1"/>
                </a:solidFill>
                <a:latin typeface="Times New Roman" panose="02020603050405020304" pitchFamily="18" charset="0"/>
                <a:cs typeface="Times New Roman" panose="02020603050405020304" pitchFamily="18" charset="0"/>
              </a:rPr>
              <a:t>                                       в сердце мне вселяет!</a:t>
            </a: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endParaRPr lang="ru-RU" sz="18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6384717" y="685800"/>
            <a:ext cx="3357978" cy="4689475"/>
          </a:xfrm>
        </p:spPr>
      </p:pic>
      <p:sp>
        <p:nvSpPr>
          <p:cNvPr id="3" name="Текст 2"/>
          <p:cNvSpPr>
            <a:spLocks noGrp="1"/>
          </p:cNvSpPr>
          <p:nvPr>
            <p:ph type="body" sz="half" idx="2"/>
          </p:nvPr>
        </p:nvSpPr>
        <p:spPr>
          <a:xfrm>
            <a:off x="693642" y="4971244"/>
            <a:ext cx="4126861" cy="875763"/>
          </a:xfrm>
        </p:spPr>
        <p:txBody>
          <a:bodyPr>
            <a:normAutofit/>
          </a:bodyPr>
          <a:lstStyle/>
          <a:p>
            <a:pPr algn="r"/>
            <a:r>
              <a:rPr lang="ru-RU" sz="1400" dirty="0" smtClean="0">
                <a:latin typeface="Times New Roman" panose="02020603050405020304" pitchFamily="18" charset="0"/>
                <a:cs typeface="Times New Roman" panose="02020603050405020304" pitchFamily="18" charset="0"/>
              </a:rPr>
              <a:t>Автор Шишкова Ольга 6 лет 2013 г</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6552821"/>
      </p:ext>
    </p:extLst>
  </p:cSld>
  <p:clrMapOvr>
    <a:masterClrMapping/>
  </p:clrMapOvr>
  <mc:AlternateContent xmlns:mc="http://schemas.openxmlformats.org/markup-compatibility/2006" xmlns:p14="http://schemas.microsoft.com/office/powerpoint/2010/main">
    <mc:Choice Requires="p14">
      <p:transition spd="slow" p14:dur="3000" advClick="0" advTm="22113"/>
    </mc:Choice>
    <mc:Fallback xmlns="">
      <p:transition spd="slow" advClick="0" advTm="22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Хавин </a:t>
            </a:r>
            <a:r>
              <a:rPr lang="ru-RU" dirty="0" err="1" smtClean="0"/>
              <a:t>степан</a:t>
            </a:r>
            <a:r>
              <a:rPr lang="ru-RU" dirty="0" smtClean="0"/>
              <a:t> </a:t>
            </a:r>
            <a:r>
              <a:rPr lang="ru-RU" dirty="0" err="1" smtClean="0"/>
              <a:t>николаевич</a:t>
            </a:r>
            <a:endParaRPr lang="ru-RU" dirty="0"/>
          </a:p>
        </p:txBody>
      </p:sp>
      <p:pic>
        <p:nvPicPr>
          <p:cNvPr id="5" name="Объект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5447763" y="-117720"/>
            <a:ext cx="5022761" cy="6044834"/>
          </a:xfrm>
        </p:spPr>
      </p:pic>
      <p:sp>
        <p:nvSpPr>
          <p:cNvPr id="4" name="Текст 3"/>
          <p:cNvSpPr>
            <a:spLocks noGrp="1"/>
          </p:cNvSpPr>
          <p:nvPr>
            <p:ph type="body" sz="half" idx="2"/>
          </p:nvPr>
        </p:nvSpPr>
        <p:spPr/>
        <p:txBody>
          <a:bodyPr/>
          <a:lstStyle/>
          <a:p>
            <a:r>
              <a:rPr lang="ru-RU" dirty="0" smtClean="0"/>
              <a:t>Родился в 1912 г</a:t>
            </a:r>
          </a:p>
          <a:p>
            <a:r>
              <a:rPr lang="ru-RU" dirty="0"/>
              <a:t>Погиб  27 ноября</a:t>
            </a:r>
            <a:br>
              <a:rPr lang="ru-RU" dirty="0"/>
            </a:br>
            <a:r>
              <a:rPr lang="ru-RU" dirty="0"/>
              <a:t> 1942 г  во время</a:t>
            </a:r>
            <a:br>
              <a:rPr lang="ru-RU" dirty="0"/>
            </a:br>
            <a:r>
              <a:rPr lang="ru-RU" dirty="0"/>
              <a:t> ржевско-</a:t>
            </a:r>
            <a:r>
              <a:rPr lang="ru-RU" dirty="0" err="1"/>
              <a:t>сычевской</a:t>
            </a:r>
            <a:r>
              <a:rPr lang="ru-RU" dirty="0"/>
              <a:t> операции</a:t>
            </a:r>
            <a:endParaRPr lang="ru-RU" dirty="0" smtClean="0"/>
          </a:p>
        </p:txBody>
      </p:sp>
    </p:spTree>
    <p:extLst>
      <p:ext uri="{BB962C8B-B14F-4D97-AF65-F5344CB8AC3E}">
        <p14:creationId xmlns:p14="http://schemas.microsoft.com/office/powerpoint/2010/main" val="2023535398"/>
      </p:ext>
    </p:extLst>
  </p:cSld>
  <p:clrMapOvr>
    <a:masterClrMapping/>
  </p:clrMapOvr>
  <mc:AlternateContent xmlns:mc="http://schemas.openxmlformats.org/markup-compatibility/2006" xmlns:p14="http://schemas.microsoft.com/office/powerpoint/2010/main">
    <mc:Choice Requires="p14">
      <p:transition spd="slow" p14:dur="3000" advClick="0" advTm="15956"/>
    </mc:Choice>
    <mc:Fallback xmlns="">
      <p:transition spd="slow" advClick="0" advTm="15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3" presetClass="entr" presetSubtype="16" fill="hold" nodeType="withEffect">
                                  <p:stCondLst>
                                    <p:cond delay="50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childTnLst>
                                </p:cTn>
                              </p:par>
                            </p:childTnLst>
                          </p:cTn>
                        </p:par>
                        <p:par>
                          <p:cTn id="12" fill="hold">
                            <p:stCondLst>
                              <p:cond delay="1250"/>
                            </p:stCondLst>
                            <p:childTnLst>
                              <p:par>
                                <p:cTn id="13" presetID="42"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250"/>
                            </p:stCondLst>
                            <p:childTnLst>
                              <p:par>
                                <p:cTn id="19" presetID="42" presetClass="entr" presetSubtype="0" fill="hold" grpId="0"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Главное мероприятие">
  <a:themeElements>
    <a:clrScheme name="Главное мероприятие">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Главное мероприятие">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авное мероприятие">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TC104033927[[fn=Главное мероприятие]]</Template>
  <TotalTime>1216</TotalTime>
  <Words>513</Words>
  <Application>Microsoft Office PowerPoint</Application>
  <PresentationFormat>Широкоэкранный</PresentationFormat>
  <Paragraphs>48</Paragraphs>
  <Slides>16</Slides>
  <Notes>0</Notes>
  <HiddenSlides>0</HiddenSlides>
  <MMClips>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16</vt:i4>
      </vt:variant>
    </vt:vector>
  </HeadingPairs>
  <TitlesOfParts>
    <vt:vector size="21" baseType="lpstr">
      <vt:lpstr>Arial</vt:lpstr>
      <vt:lpstr>Calibri Light</vt:lpstr>
      <vt:lpstr>Impact</vt:lpstr>
      <vt:lpstr>Times New Roman</vt:lpstr>
      <vt:lpstr>Главное мероприятие</vt:lpstr>
      <vt:lpstr> погиб он под ржевом…</vt:lpstr>
      <vt:lpstr>Проходят годы, десятилетия…   Все дальше и дальше уходят события  Великой Отечественной войны.  Но все значимее  становится Победа советского народа над фашистской Германией  Великая  Победа 1945 года! </vt:lpstr>
      <vt:lpstr>Ржевская битва  1941-1943 гг.  </vt:lpstr>
      <vt:lpstr> Эта битва считается одной из самых кровопролитных битв Великой Отечественной Войны.</vt:lpstr>
      <vt:lpstr>Из воспоминаний замполита Н.Кузнецова ( газета "Правда" 06.05.1981 г.)  </vt:lpstr>
      <vt:lpstr>Из воспоминаний командира сабельного взвода 2ГвКК Георгия Платонова</vt:lpstr>
      <vt:lpstr>                         Гордость в наследство О той войне я знаю только из рассказов. Из фильмов, книг узнала я о людях тех, Что жизнь за Родину отдали В те страшные, ужасные года. И мой прадед. Его Степаном звали, Погиб он под Ржевом, в глухой деревушке. Быть может от взрыва снаряда вражеской пушки; В окопе, от гусениц танка, Когда все патроны ушли без остатка. А может во время атаки? Когда ничего не осталось, кроме ОТВАГИ. Как он погиб? Я никогда не узнаю… Но деда Степана, теперь, я по карточке ЗНАЮ! </vt:lpstr>
      <vt:lpstr> О нем мне мама рассказала И фото старое достала, Что бабушка хранила много лет. Она в наследство мне досталась. И День Победы, праздник-память, Салютом небо озаряя, За храбрость деда                           ГОРДОСТЬ                                        в сердце мне вселяет! </vt:lpstr>
      <vt:lpstr>Хавин степан николаевич</vt:lpstr>
      <vt:lpstr>ПраДед мой из семьи хоперских казаков</vt:lpstr>
      <vt:lpstr>Хавин степан николаевич до 1980 года считался без вести пропавшим</vt:lpstr>
      <vt:lpstr>Презентация PowerPoint</vt:lpstr>
      <vt:lpstr>Братское захоронеие воинов Великой Отечественной войны деревня трубино молодотудского района тверской области</vt:lpstr>
      <vt:lpstr>Карта тверской (калининской) области</vt:lpstr>
      <vt:lpstr>Так и не узнал степан николаевич каким вырос его сын. Трудно геннадию было без отца, но стал он настоящим мужчиной: воспитал сына и дочь, сам построил дом и посадил не одно дерево… </vt:lpstr>
      <vt:lpstr>Презентация PowerPoint</vt:lpstr>
    </vt:vector>
  </TitlesOfParts>
  <Company>ГБОУ СОШ №956</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Он погиб подо ржевом</dc:title>
  <dc:creator>Наталья Г. Шишкова</dc:creator>
  <cp:lastModifiedBy>пк</cp:lastModifiedBy>
  <cp:revision>50</cp:revision>
  <dcterms:created xsi:type="dcterms:W3CDTF">2013-10-22T09:01:20Z</dcterms:created>
  <dcterms:modified xsi:type="dcterms:W3CDTF">2013-11-13T16:24:09Z</dcterms:modified>
</cp:coreProperties>
</file>